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nmTzWIcwjNwL5XBFA9hYXljCW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97" name="Google Shape;1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85" name="Google Shape;28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01" name="Google Shape;3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30" name="Google Shape;3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65" name="Google Shape;3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86" name="Google Shape;3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93" name="Google Shape;3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99" name="Google Shape;39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06" name="Google Shape;40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30" name="Google Shape;4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38" name="Google Shape;43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53" name="Google Shape;4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68" name="Google Shape;46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89" name="Google Shape;48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96" name="Google Shape;49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03" name="Google Shape;50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ftr" idx="11"/>
          </p:nvPr>
        </p:nvSpPr>
        <p:spPr>
          <a:xfrm>
            <a:off x="2673531" y="6486985"/>
            <a:ext cx="67578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ftr" idx="11"/>
          </p:nvPr>
        </p:nvSpPr>
        <p:spPr>
          <a:xfrm>
            <a:off x="2394860" y="6478276"/>
            <a:ext cx="69407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34"/>
          <p:cNvSpPr txBox="1">
            <a:spLocks noGrp="1"/>
          </p:cNvSpPr>
          <p:nvPr>
            <p:ph type="ftr" idx="11"/>
          </p:nvPr>
        </p:nvSpPr>
        <p:spPr>
          <a:xfrm>
            <a:off x="2708358" y="6460858"/>
            <a:ext cx="67143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2751909" y="6460858"/>
            <a:ext cx="63659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>
                <a:solidFill>
                  <a:schemeClr val="accent4"/>
                </a:solidFill>
              </a:rPr>
            </a:br>
            <a:r>
              <a:rPr lang="es-EC">
                <a:solidFill>
                  <a:schemeClr val="accent4"/>
                </a:solidFill>
              </a:rPr>
              <a:t>ISO 17025:2018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>
                <a:solidFill>
                  <a:schemeClr val="accent4"/>
                </a:solidFill>
              </a:rPr>
              <a:t>B.F. PAULINA ARIAS MBA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175" y="1839213"/>
            <a:ext cx="5087320" cy="31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D747EC3-4142-8F97-778E-305106F4FF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926" y="1349201"/>
            <a:ext cx="6468275" cy="43141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7424397" y="380874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>
                <a:solidFill>
                  <a:schemeClr val="lt1"/>
                </a:solidFill>
              </a:rPr>
              <a:t>CONSIDERACIONES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6666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C855F03-864C-2DA8-E835-7BBCC7B842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3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04" name="Google Shape;104;p3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5" name="Google Shape;105;p3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6" name="Google Shape;106;p3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107" name="Google Shape;107;p3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8" name="Google Shape;108;p3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09" name="Google Shape;109;p3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110" name="Google Shape;110;p3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1" name="Google Shape;111;p3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12" name="Google Shape;112;p3"/>
          <p:cNvGrpSpPr/>
          <p:nvPr/>
        </p:nvGrpSpPr>
        <p:grpSpPr>
          <a:xfrm>
            <a:off x="3549529" y="971263"/>
            <a:ext cx="5086319" cy="5054003"/>
            <a:chOff x="2662212" y="676343"/>
            <a:chExt cx="3814835" cy="3790597"/>
          </a:xfrm>
        </p:grpSpPr>
        <p:sp>
          <p:nvSpPr>
            <p:cNvPr id="113" name="Google Shape;113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116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17" name="Google Shape;117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20" name="Google Shape;120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23" name="Google Shape;123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8" name="Google Shape;128;p3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29" name="Google Shape;129;p3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30" name="Google Shape;130;p3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131" name="Google Shape;131;p3"/>
          <p:cNvGrpSpPr/>
          <p:nvPr/>
        </p:nvGrpSpPr>
        <p:grpSpPr>
          <a:xfrm>
            <a:off x="3549529" y="971263"/>
            <a:ext cx="5086319" cy="5054003"/>
            <a:chOff x="2662212" y="676343"/>
            <a:chExt cx="3814835" cy="3790597"/>
          </a:xfrm>
        </p:grpSpPr>
        <p:sp>
          <p:nvSpPr>
            <p:cNvPr id="132" name="Google Shape;132;p3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5" name="Google Shape;135;p3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36" name="Google Shape;136;p3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8" name="Google Shape;138;p3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39" name="Google Shape;139;p3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p3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42" name="Google Shape;142;p3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196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4" name="Google Shape;144;p3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59DB6EE-A97B-C444-9151-24E14632157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/>
        </p:nvSpPr>
        <p:spPr>
          <a:xfrm>
            <a:off x="2513204" y="1576847"/>
            <a:ext cx="79647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1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Los errores por equipos mal calibrados cuestan a las empresas españolas miles de euros al año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4" descr="ITC y AIMME desarrollan el proyecto Nanolec | Construnario.co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850" y="4072300"/>
            <a:ext cx="2857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CF1CFC5-6FA0-FF66-1D68-BBA9A9B022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 txBox="1"/>
          <p:nvPr/>
        </p:nvSpPr>
        <p:spPr>
          <a:xfrm>
            <a:off x="1099930" y="1140551"/>
            <a:ext cx="60960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C" sz="3200" b="0" i="0" u="none" strike="noStrike" cap="none">
                <a:solidFill>
                  <a:srgbClr val="FEE599"/>
                </a:solidFill>
                <a:latin typeface="Open Sans"/>
                <a:ea typeface="Open Sans"/>
                <a:cs typeface="Open Sans"/>
                <a:sym typeface="Open Sans"/>
              </a:rPr>
              <a:t>“Cualquier equipo de medida tiene errores”</a:t>
            </a:r>
            <a:endParaRPr sz="3200" b="0" i="0" u="none" strike="noStrike" cap="none">
              <a:solidFill>
                <a:srgbClr val="FEE5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5" descr="fot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9478" y="1799604"/>
            <a:ext cx="6344478" cy="42349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DE045A9-2753-5F91-09B3-EB03D57C17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6" descr="Cuántos países usan el dólar como moneda oficial? | Marcaus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2731" y="2407143"/>
            <a:ext cx="7142922" cy="399929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 txBox="1"/>
          <p:nvPr/>
        </p:nvSpPr>
        <p:spPr>
          <a:xfrm>
            <a:off x="59755" y="813190"/>
            <a:ext cx="8554200" cy="317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0" i="0" u="none" strike="noStrike" cap="none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Y todo ello se consigue a través de dos acciones fundamentales: la calibración de los equipos y la verificación geométrica y dimensional de las piezas fabricadas. Según explica Caniego, fabricar o inspeccionar piezas con equipos no calibrados “puede provocar errores, devolución de producto, refabricaciones y, en general, pérdidas de tiempo y de producto que incrementan los costes de producción”. “Contar con equipos bien calibrados no solo permite ahorro de costes, en términos de materias primas y tiempo, sino que contribuye a la mejora de la productividad de las compañías y la imagen de calidad que estas proyectan a sus clientes”.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006030B-1CE0-B9CD-2A72-6C4A293C89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7" descr="Que es y para que sirve Lean Manufacturing? - Grupo Garat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1238" y="1114425"/>
            <a:ext cx="7629525" cy="46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787A478-8226-FADC-570D-300F156556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8" descr="Lean Manufacturing. Los 8 grandes despilfarros (mudas) de tu empresa. |  Lean Manufacturing Ho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3013" y="1100900"/>
            <a:ext cx="7386430" cy="50744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7001B8A-F53C-B35E-4A56-8F13F7AC5B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9" descr="Los 7 Desperdicios (Lean) de tu proyect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240" y="488337"/>
            <a:ext cx="10197549" cy="57361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" name="Google Shape;180;p9"/>
          <p:cNvGrpSpPr/>
          <p:nvPr/>
        </p:nvGrpSpPr>
        <p:grpSpPr>
          <a:xfrm>
            <a:off x="2032000" y="2528999"/>
            <a:ext cx="8128000" cy="1800000"/>
            <a:chOff x="0" y="1809333"/>
            <a:chExt cx="8128000" cy="1800000"/>
          </a:xfrm>
        </p:grpSpPr>
        <p:sp>
          <p:nvSpPr>
            <p:cNvPr id="181" name="Google Shape;181;p9"/>
            <p:cNvSpPr/>
            <p:nvPr/>
          </p:nvSpPr>
          <p:spPr>
            <a:xfrm>
              <a:off x="0" y="1809333"/>
              <a:ext cx="8128000" cy="1800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599BD5">
                <a:alpha val="89411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5866606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9"/>
            <p:cNvSpPr txBox="1"/>
            <p:nvPr/>
          </p:nvSpPr>
          <p:spPr>
            <a:xfrm>
              <a:off x="5866606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54000" rIns="0" bIns="25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4128293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9"/>
            <p:cNvSpPr txBox="1"/>
            <p:nvPr/>
          </p:nvSpPr>
          <p:spPr>
            <a:xfrm>
              <a:off x="4128293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54000" rIns="0" bIns="25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Optimizar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2389981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9"/>
            <p:cNvSpPr txBox="1"/>
            <p:nvPr/>
          </p:nvSpPr>
          <p:spPr>
            <a:xfrm>
              <a:off x="2389981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54000" rIns="0" bIns="25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Cuantificar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651668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9"/>
            <p:cNvSpPr txBox="1"/>
            <p:nvPr/>
          </p:nvSpPr>
          <p:spPr>
            <a:xfrm>
              <a:off x="651668" y="2259333"/>
              <a:ext cx="1448593" cy="90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54000" rIns="0" bIns="25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7E99BDA-66F2-8D90-50D1-242E0BFAA5D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0" descr="Los 4 secretos del lean manufacturing - eWorkplace Manufactur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550" y="995350"/>
            <a:ext cx="9753600" cy="48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A48DC30-0D77-41F4-8520-37C3011DC7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"/>
          <p:cNvSpPr/>
          <p:nvPr/>
        </p:nvSpPr>
        <p:spPr>
          <a:xfrm>
            <a:off x="1741026" y="2505670"/>
            <a:ext cx="87099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s-EC"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 DE LOS DATOS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 descr="Estadísticas RT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6191" y="3468073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279B835-18E3-9CD5-83CC-07DE4AB8DA5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 dirty="0"/>
              <a:t>Todos los derechos reservados. Prohibida la reproducción total o parcial del documento y su distribución por cualquier medio impreso o electrónico sin la autorización escrita de </a:t>
            </a:r>
            <a:r>
              <a:rPr lang="es-MX" dirty="0" err="1"/>
              <a:t>Spartan</a:t>
            </a:r>
            <a:r>
              <a:rPr lang="es-MX" dirty="0"/>
              <a:t> International </a:t>
            </a:r>
            <a:r>
              <a:rPr lang="es-MX" dirty="0" err="1"/>
              <a:t>Academy</a:t>
            </a:r>
            <a:endParaRPr lang="es-MX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>
            <a:spLocks noGrp="1"/>
          </p:cNvSpPr>
          <p:nvPr>
            <p:ph type="title"/>
          </p:nvPr>
        </p:nvSpPr>
        <p:spPr>
          <a:xfrm>
            <a:off x="1598209" y="1209494"/>
            <a:ext cx="4242000" cy="1001700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12" descr="Niño con una lupa buscando algo. | Vector Premi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2284" y="3548583"/>
            <a:ext cx="2394916" cy="239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9525" y="2325275"/>
            <a:ext cx="5583799" cy="409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04BF1B3-8E74-4B5B-D710-574A3DA367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13" descr="Supera el miedo a limpiar tu computadora portátil - The New York Tim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158" y="2077326"/>
            <a:ext cx="5383626" cy="35879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13"/>
          <p:cNvGrpSpPr/>
          <p:nvPr/>
        </p:nvGrpSpPr>
        <p:grpSpPr>
          <a:xfrm>
            <a:off x="6628219" y="2389885"/>
            <a:ext cx="3166045" cy="2131235"/>
            <a:chOff x="50723" y="1144181"/>
            <a:chExt cx="3166045" cy="2131235"/>
          </a:xfrm>
        </p:grpSpPr>
        <p:sp>
          <p:nvSpPr>
            <p:cNvPr id="219" name="Google Shape;219;p13"/>
            <p:cNvSpPr/>
            <p:nvPr/>
          </p:nvSpPr>
          <p:spPr>
            <a:xfrm>
              <a:off x="50723" y="1144181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3"/>
            <p:cNvSpPr txBox="1"/>
            <p:nvPr/>
          </p:nvSpPr>
          <p:spPr>
            <a:xfrm>
              <a:off x="50723" y="1144181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Captar 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50723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465289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7A3D3"/>
            </a:solidFill>
            <a:ln w="12700" cap="flat" cmpd="sng">
              <a:solidFill>
                <a:srgbClr val="57A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879855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6ADD1"/>
            </a:solidFill>
            <a:ln w="12700" cap="flat" cmpd="sng">
              <a:solidFill>
                <a:srgbClr val="56ADD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1294421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4B8D0"/>
            </a:solidFill>
            <a:ln w="12700" cap="flat" cmpd="sng">
              <a:solidFill>
                <a:srgbClr val="54B8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1708988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3C1CE"/>
            </a:solidFill>
            <a:ln w="12700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2123554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2CBCC"/>
            </a:solidFill>
            <a:ln w="12700" cap="flat" cmpd="sng">
              <a:solidFill>
                <a:srgbClr val="52CBC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538120" y="1411261"/>
              <a:ext cx="391716" cy="65286"/>
            </a:xfrm>
            <a:prstGeom prst="parallelogram">
              <a:avLst>
                <a:gd name="adj" fmla="val 140840"/>
              </a:avLst>
            </a:prstGeom>
            <a:solidFill>
              <a:srgbClr val="51CABF"/>
            </a:solidFill>
            <a:ln w="12700" cap="flat" cmpd="sng">
              <a:solidFill>
                <a:srgbClr val="51CAB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50723" y="1564852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3"/>
            <p:cNvSpPr txBox="1"/>
            <p:nvPr/>
          </p:nvSpPr>
          <p:spPr>
            <a:xfrm>
              <a:off x="50723" y="1564852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Registrar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50723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FC9B3"/>
            </a:solidFill>
            <a:ln w="12700" cap="flat" cmpd="sng">
              <a:solidFill>
                <a:srgbClr val="4FC9B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463657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EC7A5"/>
            </a:solidFill>
            <a:ln w="12700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876917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DC598"/>
            </a:solidFill>
            <a:ln w="12700" cap="flat" cmpd="sng">
              <a:solidFill>
                <a:srgbClr val="4DC59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1289851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CC38C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1703112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AC280"/>
            </a:solidFill>
            <a:ln w="12700" cap="flat" cmpd="sng">
              <a:solidFill>
                <a:srgbClr val="4AC2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2116046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9C073"/>
            </a:solidFill>
            <a:ln w="12700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2529307" y="1831931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8BE67"/>
            </a:solidFill>
            <a:ln w="12700" cap="flat" cmpd="sng">
              <a:solidFill>
                <a:srgbClr val="48BE6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50723" y="1886336"/>
              <a:ext cx="2976063" cy="43524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3"/>
            <p:cNvSpPr txBox="1"/>
            <p:nvPr/>
          </p:nvSpPr>
          <p:spPr>
            <a:xfrm>
              <a:off x="50723" y="1886336"/>
              <a:ext cx="2976063" cy="435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Procesar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50723" y="2464287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3"/>
            <p:cNvSpPr txBox="1"/>
            <p:nvPr/>
          </p:nvSpPr>
          <p:spPr>
            <a:xfrm>
              <a:off x="50723" y="2464287"/>
              <a:ext cx="2937870" cy="267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Informar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50723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7BC5A"/>
            </a:solidFill>
            <a:ln w="12700" cap="flat" cmpd="sng">
              <a:solidFill>
                <a:srgbClr val="47BC5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463657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6BA4E"/>
            </a:solidFill>
            <a:ln w="12700" cap="flat" cmpd="sng">
              <a:solidFill>
                <a:srgbClr val="46BA4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876917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49B845"/>
            </a:solidFill>
            <a:ln w="12700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1289851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53B545"/>
            </a:solidFill>
            <a:ln w="12700" cap="flat" cmpd="sng">
              <a:solidFill>
                <a:srgbClr val="53B5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1703112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5EB146"/>
            </a:solidFill>
            <a:ln w="12700" cap="flat" cmpd="sng">
              <a:solidFill>
                <a:srgbClr val="5EB1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2116046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66AE46"/>
            </a:solidFill>
            <a:ln w="12700" cap="flat" cmpd="sng">
              <a:solidFill>
                <a:srgbClr val="66AE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529307" y="2731366"/>
              <a:ext cx="687461" cy="544050"/>
            </a:xfrm>
            <a:prstGeom prst="chevron">
              <a:avLst>
                <a:gd name="adj" fmla="val 7061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50723" y="2785771"/>
              <a:ext cx="2976063" cy="43524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3"/>
            <p:cNvSpPr txBox="1"/>
            <p:nvPr/>
          </p:nvSpPr>
          <p:spPr>
            <a:xfrm>
              <a:off x="50723" y="2785771"/>
              <a:ext cx="2976063" cy="435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Almacenar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51B8DE0-E2CA-EB21-98D2-1751B03339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14"/>
          <p:cNvPicPr preferRelativeResize="0"/>
          <p:nvPr/>
        </p:nvPicPr>
        <p:blipFill rotWithShape="1">
          <a:blip r:embed="rId4">
            <a:alphaModFix/>
          </a:blip>
          <a:srcRect l="10812" t="11238" r="14202" b="20235"/>
          <a:stretch/>
        </p:blipFill>
        <p:spPr>
          <a:xfrm>
            <a:off x="1447625" y="2099675"/>
            <a:ext cx="2571276" cy="2349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14"/>
          <p:cNvGrpSpPr/>
          <p:nvPr/>
        </p:nvGrpSpPr>
        <p:grpSpPr>
          <a:xfrm>
            <a:off x="-129509" y="940703"/>
            <a:ext cx="10897983" cy="5571270"/>
            <a:chOff x="-4677215" y="-717007"/>
            <a:chExt cx="10897983" cy="5571270"/>
          </a:xfrm>
        </p:grpSpPr>
        <p:sp>
          <p:nvSpPr>
            <p:cNvPr id="257" name="Google Shape;257;p14"/>
            <p:cNvSpPr/>
            <p:nvPr/>
          </p:nvSpPr>
          <p:spPr>
            <a:xfrm>
              <a:off x="-4677215" y="-717007"/>
              <a:ext cx="5571270" cy="5571270"/>
            </a:xfrm>
            <a:prstGeom prst="blockArc">
              <a:avLst>
                <a:gd name="adj1" fmla="val 18900000"/>
                <a:gd name="adj2" fmla="val 2700000"/>
                <a:gd name="adj3" fmla="val 388"/>
              </a:avLst>
            </a:pr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4"/>
            <p:cNvSpPr txBox="1"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validado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57844" y="310294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4"/>
            <p:cNvSpPr txBox="1"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Protección de información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358623" y="1551470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4"/>
            <p:cNvSpPr txBox="1"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Mantenimiento de equipos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57844" y="2792647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74EA8BC-88EA-C1BE-5581-B8654B20275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 txBox="1">
            <a:spLocks noGrp="1"/>
          </p:cNvSpPr>
          <p:nvPr>
            <p:ph type="title"/>
          </p:nvPr>
        </p:nvSpPr>
        <p:spPr>
          <a:xfrm>
            <a:off x="2078859" y="414569"/>
            <a:ext cx="2612100" cy="1001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15" descr="NOMBRE de los INSTRUMENTOS de LABORATORIO ⚗ | Lista de aparatos laboratorio  en ESPAÑOL ✓ (PARTE 2) - YouTub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768" y="1581360"/>
            <a:ext cx="8201005" cy="46130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" name="Google Shape;273;p15"/>
          <p:cNvGrpSpPr/>
          <p:nvPr/>
        </p:nvGrpSpPr>
        <p:grpSpPr>
          <a:xfrm>
            <a:off x="9183647" y="1968472"/>
            <a:ext cx="2745506" cy="3016396"/>
            <a:chOff x="304692" y="182742"/>
            <a:chExt cx="2745506" cy="3016396"/>
          </a:xfrm>
        </p:grpSpPr>
        <p:sp>
          <p:nvSpPr>
            <p:cNvPr id="274" name="Google Shape;274;p15"/>
            <p:cNvSpPr/>
            <p:nvPr/>
          </p:nvSpPr>
          <p:spPr>
            <a:xfrm>
              <a:off x="414512" y="301714"/>
              <a:ext cx="2635686" cy="82365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5"/>
            <p:cNvSpPr txBox="1"/>
            <p:nvPr/>
          </p:nvSpPr>
          <p:spPr>
            <a:xfrm>
              <a:off x="414512" y="301714"/>
              <a:ext cx="2635686" cy="823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7875" tIns="144775" rIns="144775" bIns="144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None/>
              </a:pPr>
              <a:r>
                <a:rPr lang="es-EC" sz="3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5"/>
            <p:cNvSpPr/>
            <p:nvPr/>
          </p:nvSpPr>
          <p:spPr>
            <a:xfrm>
              <a:off x="304692" y="182742"/>
              <a:ext cx="576556" cy="86483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414512" y="1338600"/>
              <a:ext cx="2635686" cy="82365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5"/>
            <p:cNvSpPr txBox="1"/>
            <p:nvPr/>
          </p:nvSpPr>
          <p:spPr>
            <a:xfrm>
              <a:off x="414512" y="1338600"/>
              <a:ext cx="2635686" cy="823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7875" tIns="144775" rIns="144775" bIns="144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None/>
              </a:pPr>
              <a:r>
                <a:rPr lang="es-EC" sz="3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Medición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304692" y="1219629"/>
              <a:ext cx="576556" cy="86483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414512" y="2375487"/>
              <a:ext cx="2635686" cy="82365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5"/>
            <p:cNvSpPr txBox="1"/>
            <p:nvPr/>
          </p:nvSpPr>
          <p:spPr>
            <a:xfrm>
              <a:off x="414512" y="2375487"/>
              <a:ext cx="2635686" cy="823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7875" tIns="144775" rIns="144775" bIns="144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None/>
              </a:pPr>
              <a:r>
                <a:rPr lang="es-EC" sz="3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304692" y="2256515"/>
              <a:ext cx="576556" cy="864834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5" r="-24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3987FBB-71A2-9D1A-A479-C3C4573823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>
            <a:spLocks noGrp="1"/>
          </p:cNvSpPr>
          <p:nvPr>
            <p:ph type="title"/>
          </p:nvPr>
        </p:nvSpPr>
        <p:spPr>
          <a:xfrm>
            <a:off x="2017334" y="451469"/>
            <a:ext cx="2612100" cy="10017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Google Shape;288;p16" descr="Calibración de equipos de medición | Asesoría y Equipos de Inspección Sa de  CV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1875181"/>
            <a:ext cx="4717774" cy="35383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p16"/>
          <p:cNvGrpSpPr/>
          <p:nvPr/>
        </p:nvGrpSpPr>
        <p:grpSpPr>
          <a:xfrm>
            <a:off x="1580074" y="1905053"/>
            <a:ext cx="3783988" cy="4018166"/>
            <a:chOff x="533153" y="502"/>
            <a:chExt cx="3783988" cy="4018166"/>
          </a:xfrm>
        </p:grpSpPr>
        <p:sp>
          <p:nvSpPr>
            <p:cNvPr id="290" name="Google Shape;290;p16"/>
            <p:cNvSpPr/>
            <p:nvPr/>
          </p:nvSpPr>
          <p:spPr>
            <a:xfrm rot="10800000">
              <a:off x="1091695" y="502"/>
              <a:ext cx="3225446" cy="1117083"/>
            </a:xfrm>
            <a:prstGeom prst="homePlate">
              <a:avLst>
                <a:gd name="adj" fmla="val 5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6"/>
            <p:cNvSpPr txBox="1"/>
            <p:nvPr/>
          </p:nvSpPr>
          <p:spPr>
            <a:xfrm>
              <a:off x="1370966" y="502"/>
              <a:ext cx="2946175" cy="1117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2600" tIns="87625" rIns="16357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Exactitud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533153" y="502"/>
              <a:ext cx="1117083" cy="1117083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6"/>
            <p:cNvSpPr/>
            <p:nvPr/>
          </p:nvSpPr>
          <p:spPr>
            <a:xfrm rot="10800000">
              <a:off x="1091695" y="1451043"/>
              <a:ext cx="3225446" cy="1117083"/>
            </a:xfrm>
            <a:prstGeom prst="homePlate">
              <a:avLst>
                <a:gd name="adj" fmla="val 50000"/>
              </a:avLst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6"/>
            <p:cNvSpPr txBox="1"/>
            <p:nvPr/>
          </p:nvSpPr>
          <p:spPr>
            <a:xfrm>
              <a:off x="1370966" y="1451043"/>
              <a:ext cx="2946175" cy="1117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2600" tIns="87625" rIns="16357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Especificaciones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533153" y="1451043"/>
              <a:ext cx="1117083" cy="1117083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6"/>
            <p:cNvSpPr/>
            <p:nvPr/>
          </p:nvSpPr>
          <p:spPr>
            <a:xfrm rot="10800000">
              <a:off x="1091695" y="2901585"/>
              <a:ext cx="3225446" cy="1117083"/>
            </a:xfrm>
            <a:prstGeom prst="homePlate">
              <a:avLst>
                <a:gd name="adj" fmla="val 50000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6"/>
            <p:cNvSpPr txBox="1"/>
            <p:nvPr/>
          </p:nvSpPr>
          <p:spPr>
            <a:xfrm>
              <a:off x="1370966" y="2901585"/>
              <a:ext cx="2946175" cy="1117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2600" tIns="87625" rIns="16357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s-EC" sz="2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533153" y="2901585"/>
              <a:ext cx="1117083" cy="1117083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1108418-8757-9934-5DF9-92C7D58612F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4" name="Google Shape;304;p17"/>
          <p:cNvGrpSpPr/>
          <p:nvPr/>
        </p:nvGrpSpPr>
        <p:grpSpPr>
          <a:xfrm>
            <a:off x="3510265" y="795575"/>
            <a:ext cx="5105244" cy="5646128"/>
            <a:chOff x="1630613" y="1358"/>
            <a:chExt cx="4866772" cy="5415950"/>
          </a:xfrm>
        </p:grpSpPr>
        <p:sp>
          <p:nvSpPr>
            <p:cNvPr id="305" name="Google Shape;305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2600000"/>
                <a:gd name="adj2" fmla="val 16200000"/>
                <a:gd name="adj3" fmla="val 4521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9000000"/>
                <a:gd name="adj2" fmla="val 12600000"/>
                <a:gd name="adj3" fmla="val 4521"/>
              </a:avLst>
            </a:prstGeom>
            <a:solidFill>
              <a:srgbClr val="49B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5400000"/>
                <a:gd name="adj2" fmla="val 9000000"/>
                <a:gd name="adj3" fmla="val 4521"/>
              </a:avLst>
            </a:prstGeom>
            <a:solidFill>
              <a:srgbClr val="49C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800000"/>
                <a:gd name="adj2" fmla="val 5400000"/>
                <a:gd name="adj3" fmla="val 4521"/>
              </a:avLst>
            </a:prstGeom>
            <a:solidFill>
              <a:srgbClr val="4EC7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9800000"/>
                <a:gd name="adj2" fmla="val 1800000"/>
                <a:gd name="adj3" fmla="val 4521"/>
              </a:avLst>
            </a:prstGeom>
            <a:solidFill>
              <a:srgbClr val="53C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6200000"/>
                <a:gd name="adj2" fmla="val 19800000"/>
                <a:gd name="adj3" fmla="val 4521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3123406" y="1768739"/>
              <a:ext cx="1881187" cy="1881187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7"/>
            <p:cNvSpPr txBox="1"/>
            <p:nvPr/>
          </p:nvSpPr>
          <p:spPr>
            <a:xfrm>
              <a:off x="3398899" y="2044232"/>
              <a:ext cx="1330201" cy="1330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3405584" y="1358"/>
              <a:ext cx="1316831" cy="1316831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7"/>
            <p:cNvSpPr txBox="1"/>
            <p:nvPr/>
          </p:nvSpPr>
          <p:spPr>
            <a:xfrm>
              <a:off x="3598429" y="19420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7"/>
            <p:cNvSpPr/>
            <p:nvPr/>
          </p:nvSpPr>
          <p:spPr>
            <a:xfrm>
              <a:off x="5180554" y="1026138"/>
              <a:ext cx="1316831" cy="1316831"/>
            </a:xfrm>
            <a:prstGeom prst="ellipse">
              <a:avLst/>
            </a:prstGeom>
            <a:solidFill>
              <a:srgbClr val="53C1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7"/>
            <p:cNvSpPr txBox="1"/>
            <p:nvPr/>
          </p:nvSpPr>
          <p:spPr>
            <a:xfrm>
              <a:off x="5373399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5180554" y="3075697"/>
              <a:ext cx="1316831" cy="1316831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7"/>
            <p:cNvSpPr txBox="1"/>
            <p:nvPr/>
          </p:nvSpPr>
          <p:spPr>
            <a:xfrm>
              <a:off x="5373399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7"/>
            <p:cNvSpPr/>
            <p:nvPr/>
          </p:nvSpPr>
          <p:spPr>
            <a:xfrm>
              <a:off x="3405584" y="4100477"/>
              <a:ext cx="1316831" cy="1316831"/>
            </a:xfrm>
            <a:prstGeom prst="ellipse">
              <a:avLst/>
            </a:prstGeom>
            <a:solidFill>
              <a:srgbClr val="49C07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7"/>
            <p:cNvSpPr txBox="1"/>
            <p:nvPr/>
          </p:nvSpPr>
          <p:spPr>
            <a:xfrm>
              <a:off x="3598429" y="429332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Manual disponible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7"/>
            <p:cNvSpPr/>
            <p:nvPr/>
          </p:nvSpPr>
          <p:spPr>
            <a:xfrm>
              <a:off x="1630613" y="3075697"/>
              <a:ext cx="1316831" cy="1316831"/>
            </a:xfrm>
            <a:prstGeom prst="ellipse">
              <a:avLst/>
            </a:prstGeom>
            <a:solidFill>
              <a:srgbClr val="49B8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7"/>
            <p:cNvSpPr txBox="1"/>
            <p:nvPr/>
          </p:nvSpPr>
          <p:spPr>
            <a:xfrm>
              <a:off x="1823458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autorizado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7"/>
            <p:cNvSpPr/>
            <p:nvPr/>
          </p:nvSpPr>
          <p:spPr>
            <a:xfrm>
              <a:off x="1630613" y="1026138"/>
              <a:ext cx="1316831" cy="1316831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7"/>
            <p:cNvSpPr txBox="1"/>
            <p:nvPr/>
          </p:nvSpPr>
          <p:spPr>
            <a:xfrm>
              <a:off x="1823458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5" name="Google Shape;325;p17"/>
          <p:cNvSpPr txBox="1"/>
          <p:nvPr/>
        </p:nvSpPr>
        <p:spPr>
          <a:xfrm>
            <a:off x="8687351" y="2125002"/>
            <a:ext cx="33756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Programa anual, identificar fechas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7"/>
          <p:cNvSpPr txBox="1"/>
          <p:nvPr/>
        </p:nvSpPr>
        <p:spPr>
          <a:xfrm>
            <a:off x="8687351" y="4363667"/>
            <a:ext cx="22309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Probados y calibrados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709" y="1904551"/>
            <a:ext cx="2835621" cy="28356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8215EDA-F031-8E9B-D15B-3127AEDC61A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8" descr="Laboratory equipment identification labels for ceramic and glas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0765" y="1381078"/>
            <a:ext cx="6710631" cy="503297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8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4" name="Google Shape;334;p18"/>
          <p:cNvGrpSpPr/>
          <p:nvPr/>
        </p:nvGrpSpPr>
        <p:grpSpPr>
          <a:xfrm>
            <a:off x="4262767" y="697098"/>
            <a:ext cx="6363591" cy="6158853"/>
            <a:chOff x="1281027" y="2048"/>
            <a:chExt cx="6363591" cy="6158853"/>
          </a:xfrm>
        </p:grpSpPr>
        <p:sp>
          <p:nvSpPr>
            <p:cNvPr id="335" name="Google Shape;335;p18"/>
            <p:cNvSpPr/>
            <p:nvPr/>
          </p:nvSpPr>
          <p:spPr>
            <a:xfrm>
              <a:off x="3703163" y="2048"/>
              <a:ext cx="1436035" cy="1436035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8"/>
            <p:cNvSpPr txBox="1"/>
            <p:nvPr/>
          </p:nvSpPr>
          <p:spPr>
            <a:xfrm>
              <a:off x="3913465" y="212350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(eq. y softw.) 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8"/>
            <p:cNvSpPr/>
            <p:nvPr/>
          </p:nvSpPr>
          <p:spPr>
            <a:xfrm rot="1542857">
              <a:off x="5191888" y="940756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8"/>
            <p:cNvSpPr txBox="1"/>
            <p:nvPr/>
          </p:nvSpPr>
          <p:spPr>
            <a:xfrm rot="1542857">
              <a:off x="5197556" y="101285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5645566" y="937460"/>
              <a:ext cx="1436035" cy="1436035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8"/>
            <p:cNvSpPr txBox="1"/>
            <p:nvPr/>
          </p:nvSpPr>
          <p:spPr>
            <a:xfrm>
              <a:off x="5855868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Fabricante, modelo, serie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8"/>
            <p:cNvSpPr/>
            <p:nvPr/>
          </p:nvSpPr>
          <p:spPr>
            <a:xfrm rot="4628571">
              <a:off x="6410837" y="2451877"/>
              <a:ext cx="37966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5B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8"/>
            <p:cNvSpPr txBox="1"/>
            <p:nvPr/>
          </p:nvSpPr>
          <p:spPr>
            <a:xfrm rot="4628571">
              <a:off x="6455114" y="2493288"/>
              <a:ext cx="265762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6042017" y="3039312"/>
              <a:ext cx="1602601" cy="1436035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8"/>
            <p:cNvSpPr txBox="1"/>
            <p:nvPr/>
          </p:nvSpPr>
          <p:spPr>
            <a:xfrm>
              <a:off x="6276712" y="3249614"/>
              <a:ext cx="113321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Verificaciones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8"/>
            <p:cNvSpPr/>
            <p:nvPr/>
          </p:nvSpPr>
          <p:spPr>
            <a:xfrm rot="7714286">
              <a:off x="5985555" y="4361087"/>
              <a:ext cx="366059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0C9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8"/>
            <p:cNvSpPr txBox="1"/>
            <p:nvPr/>
          </p:nvSpPr>
          <p:spPr>
            <a:xfrm rot="-3085714">
              <a:off x="6074699" y="4415089"/>
              <a:ext cx="25624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4781116" y="4724866"/>
              <a:ext cx="1436035" cy="1436035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8"/>
            <p:cNvSpPr txBox="1"/>
            <p:nvPr/>
          </p:nvSpPr>
          <p:spPr>
            <a:xfrm>
              <a:off x="4991418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8"/>
            <p:cNvSpPr/>
            <p:nvPr/>
          </p:nvSpPr>
          <p:spPr>
            <a:xfrm rot="10800000">
              <a:off x="4241214" y="5200552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CC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8"/>
            <p:cNvSpPr txBox="1"/>
            <p:nvPr/>
          </p:nvSpPr>
          <p:spPr>
            <a:xfrm>
              <a:off x="4355673" y="5297484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2625211" y="4724866"/>
              <a:ext cx="1436035" cy="1436035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8"/>
            <p:cNvSpPr txBox="1"/>
            <p:nvPr/>
          </p:nvSpPr>
          <p:spPr>
            <a:xfrm>
              <a:off x="2835513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ref. de ubicación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8"/>
            <p:cNvSpPr/>
            <p:nvPr/>
          </p:nvSpPr>
          <p:spPr>
            <a:xfrm rot="-7714286">
              <a:off x="2487104" y="4366217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8B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8"/>
            <p:cNvSpPr txBox="1"/>
            <p:nvPr/>
          </p:nvSpPr>
          <p:spPr>
            <a:xfrm rot="3085714">
              <a:off x="2580016" y="4507893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1281027" y="3039312"/>
              <a:ext cx="1436035" cy="1436035"/>
            </a:xfrm>
            <a:prstGeom prst="ellipse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8"/>
            <p:cNvSpPr txBox="1"/>
            <p:nvPr/>
          </p:nvSpPr>
          <p:spPr>
            <a:xfrm>
              <a:off x="1491329" y="3249614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mantenimiento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8"/>
            <p:cNvSpPr/>
            <p:nvPr/>
          </p:nvSpPr>
          <p:spPr>
            <a:xfrm rot="-4628571">
              <a:off x="2045743" y="2474600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FB5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8"/>
            <p:cNvSpPr txBox="1"/>
            <p:nvPr/>
          </p:nvSpPr>
          <p:spPr>
            <a:xfrm rot="-4628571">
              <a:off x="2090238" y="262732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1760761" y="937460"/>
              <a:ext cx="1436035" cy="1436035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8"/>
            <p:cNvSpPr txBox="1"/>
            <p:nvPr/>
          </p:nvSpPr>
          <p:spPr>
            <a:xfrm>
              <a:off x="1971063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Daños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8"/>
            <p:cNvSpPr/>
            <p:nvPr/>
          </p:nvSpPr>
          <p:spPr>
            <a:xfrm rot="-1542857">
              <a:off x="3249486" y="950126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8"/>
            <p:cNvSpPr txBox="1"/>
            <p:nvPr/>
          </p:nvSpPr>
          <p:spPr>
            <a:xfrm rot="-1542857">
              <a:off x="3255154" y="1071889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1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ADB523C-C953-3F4B-8B6D-17B863BD3E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19"/>
          <p:cNvGrpSpPr/>
          <p:nvPr/>
        </p:nvGrpSpPr>
        <p:grpSpPr>
          <a:xfrm>
            <a:off x="2083038" y="1869712"/>
            <a:ext cx="8025923" cy="3354538"/>
            <a:chOff x="51038" y="142880"/>
            <a:chExt cx="8025923" cy="3354538"/>
          </a:xfrm>
        </p:grpSpPr>
        <p:sp>
          <p:nvSpPr>
            <p:cNvPr id="369" name="Google Shape;369;p19"/>
            <p:cNvSpPr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9"/>
            <p:cNvSpPr txBox="1"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de transporte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19"/>
            <p:cNvSpPr txBox="1"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Correcto funcionamiento, sobre todo no permanentes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51038" y="142880"/>
              <a:ext cx="780462" cy="7804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47990" r="-4798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9"/>
            <p:cNvSpPr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19"/>
            <p:cNvSpPr txBox="1"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Defectuosos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9"/>
            <p:cNvSpPr txBox="1"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 como fuera de servicio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2897002" y="142880"/>
              <a:ext cx="780462" cy="78046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9"/>
            <p:cNvSpPr txBox="1"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Verificación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9"/>
            <p:cNvSpPr txBox="1"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de reintegrarse al servicio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5742966" y="142880"/>
              <a:ext cx="780462" cy="78046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16993" r="-16993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28407A3-55C8-0BD6-1B15-4A0CA82DD0A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0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8218" y="1453044"/>
            <a:ext cx="5425315" cy="461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0" descr="Ejemplo Plan de Calibracion | PDF | Calibración | Informátic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284" y="1620119"/>
            <a:ext cx="3287367" cy="43831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FE70A84-B37C-EA74-5279-88E009A725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1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21" descr="etiquetas de calibracion - [PDF Document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4550" y="840475"/>
            <a:ext cx="7032126" cy="52740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19AC7B8-C0E9-D3A1-C11C-6F4D54B1E99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2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7541865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 de las mediciones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2" name="Google Shape;402;p22" descr="Trazabilidad - Iconos gratis de archivos y carpet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787" y="1593574"/>
            <a:ext cx="3670852" cy="367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2" descr="Camino - Iconos gratis de mapas y ub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5026" y="1617341"/>
            <a:ext cx="3061252" cy="33728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A58A7F5-4B9F-70B9-2083-7E45E13D2D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"/>
          <p:cNvSpPr txBox="1">
            <a:spLocks noGrp="1"/>
          </p:cNvSpPr>
          <p:nvPr>
            <p:ph type="title"/>
          </p:nvPr>
        </p:nvSpPr>
        <p:spPr>
          <a:xfrm>
            <a:off x="85833" y="623719"/>
            <a:ext cx="54480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23" descr="Sistema Internacional De Unidades, Unidad De Medida, Oficina Internacional  De Pesos Y Medidas imagen png - imagen transparente descarga gratuita"/>
          <p:cNvPicPr preferRelativeResize="0"/>
          <p:nvPr/>
        </p:nvPicPr>
        <p:blipFill rotWithShape="1">
          <a:blip r:embed="rId4">
            <a:alphaModFix/>
          </a:blip>
          <a:srcRect l="1696" t="1860" r="1385" b="1753"/>
          <a:stretch/>
        </p:blipFill>
        <p:spPr>
          <a:xfrm>
            <a:off x="4264950" y="1546050"/>
            <a:ext cx="5167200" cy="4810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10" name="Google Shape;410;p23"/>
          <p:cNvGrpSpPr/>
          <p:nvPr/>
        </p:nvGrpSpPr>
        <p:grpSpPr>
          <a:xfrm>
            <a:off x="2034346" y="3010418"/>
            <a:ext cx="9611353" cy="1535727"/>
            <a:chOff x="2347" y="1418555"/>
            <a:chExt cx="9611353" cy="1535727"/>
          </a:xfrm>
        </p:grpSpPr>
        <p:sp>
          <p:nvSpPr>
            <p:cNvPr id="411" name="Google Shape;411;p23"/>
            <p:cNvSpPr/>
            <p:nvPr/>
          </p:nvSpPr>
          <p:spPr>
            <a:xfrm>
              <a:off x="4599082" y="2589925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2" name="Google Shape;412;p23"/>
            <p:cNvSpPr/>
            <p:nvPr/>
          </p:nvSpPr>
          <p:spPr>
            <a:xfrm>
              <a:off x="2091772" y="2186419"/>
              <a:ext cx="417884" cy="44922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3" name="Google Shape;413;p23"/>
            <p:cNvSpPr/>
            <p:nvPr/>
          </p:nvSpPr>
          <p:spPr>
            <a:xfrm>
              <a:off x="7106391" y="1691473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4" name="Google Shape;414;p23"/>
            <p:cNvSpPr/>
            <p:nvPr/>
          </p:nvSpPr>
          <p:spPr>
            <a:xfrm>
              <a:off x="4599082" y="1691473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5" name="Google Shape;415;p23"/>
            <p:cNvSpPr/>
            <p:nvPr/>
          </p:nvSpPr>
          <p:spPr>
            <a:xfrm>
              <a:off x="2091772" y="1737193"/>
              <a:ext cx="417884" cy="44922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6" name="Google Shape;416;p23"/>
            <p:cNvSpPr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3"/>
            <p:cNvSpPr txBox="1"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23"/>
            <p:cNvSpPr txBox="1"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Primarios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3"/>
            <p:cNvSpPr txBox="1"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 ininterrumpida de calibraciones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3"/>
            <p:cNvSpPr txBox="1"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nacionales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3"/>
            <p:cNvSpPr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3"/>
            <p:cNvSpPr txBox="1"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Secundarios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3"/>
            <p:cNvSpPr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3"/>
            <p:cNvSpPr txBox="1"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Entes metrológicos privados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21FE85A-908B-8AFF-B8B0-A3E3C6FDA8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4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3" name="Google Shape;433;p24" descr="Signo igual - Wikipedia, la enciclopedia libre"/>
          <p:cNvPicPr preferRelativeResize="0"/>
          <p:nvPr/>
        </p:nvPicPr>
        <p:blipFill rotWithShape="1">
          <a:blip r:embed="rId4">
            <a:alphaModFix/>
          </a:blip>
          <a:srcRect l="19631" t="10581" r="26612" b="36372"/>
          <a:stretch/>
        </p:blipFill>
        <p:spPr>
          <a:xfrm>
            <a:off x="6178125" y="3628825"/>
            <a:ext cx="1024075" cy="43102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4"/>
          <p:cNvSpPr/>
          <p:nvPr/>
        </p:nvSpPr>
        <p:spPr>
          <a:xfrm>
            <a:off x="7684477" y="3382671"/>
            <a:ext cx="409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s-EC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COMPETENTE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050" y="1744825"/>
            <a:ext cx="4551601" cy="45516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4660128-39F5-2973-321E-4190CCD3AF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5"/>
          <p:cNvSpPr txBox="1">
            <a:spLocks noGrp="1"/>
          </p:cNvSpPr>
          <p:nvPr>
            <p:ph type="title"/>
          </p:nvPr>
        </p:nvSpPr>
        <p:spPr>
          <a:xfrm>
            <a:off x="52233" y="790869"/>
            <a:ext cx="54480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1" name="Google Shape;441;p25"/>
          <p:cNvGrpSpPr/>
          <p:nvPr/>
        </p:nvGrpSpPr>
        <p:grpSpPr>
          <a:xfrm>
            <a:off x="4781283" y="961607"/>
            <a:ext cx="6036033" cy="5191957"/>
            <a:chOff x="1356530" y="253113"/>
            <a:chExt cx="5414939" cy="4912439"/>
          </a:xfrm>
        </p:grpSpPr>
        <p:sp>
          <p:nvSpPr>
            <p:cNvPr id="442" name="Google Shape;442;p25"/>
            <p:cNvSpPr/>
            <p:nvPr/>
          </p:nvSpPr>
          <p:spPr>
            <a:xfrm>
              <a:off x="2399770" y="1586472"/>
              <a:ext cx="3328458" cy="3328458"/>
            </a:xfrm>
            <a:prstGeom prst="ellipse">
              <a:avLst/>
            </a:prstGeom>
            <a:solidFill>
              <a:srgbClr val="57A3D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5"/>
            <p:cNvSpPr txBox="1"/>
            <p:nvPr/>
          </p:nvSpPr>
          <p:spPr>
            <a:xfrm>
              <a:off x="2887211" y="2073913"/>
              <a:ext cx="2353576" cy="2353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r>
                <a:rPr lang="es-EC" sz="4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MEDIDAS no SI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3231885" y="253113"/>
              <a:ext cx="1664229" cy="1664229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5"/>
            <p:cNvSpPr txBox="1"/>
            <p:nvPr/>
          </p:nvSpPr>
          <p:spPr>
            <a:xfrm>
              <a:off x="3475606" y="49683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Materiales de referencia certificados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5107240" y="3501323"/>
              <a:ext cx="1664229" cy="1664229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5"/>
            <p:cNvSpPr txBox="1"/>
            <p:nvPr/>
          </p:nvSpPr>
          <p:spPr>
            <a:xfrm>
              <a:off x="535096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Métodos especificados acordados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1356530" y="3501323"/>
              <a:ext cx="1664229" cy="1664229"/>
            </a:xfrm>
            <a:prstGeom prst="ellipse">
              <a:avLst/>
            </a:prstGeom>
            <a:solidFill>
              <a:srgbClr val="66AE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5"/>
            <p:cNvSpPr txBox="1"/>
            <p:nvPr/>
          </p:nvSpPr>
          <p:spPr>
            <a:xfrm>
              <a:off x="160025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50" name="Google Shape;450;p25" descr="Queja - Iconos gratis de seguri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5142" y="2012415"/>
            <a:ext cx="3375511" cy="33755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621BBE0-9384-32D0-F2BD-0E9DCC05AF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6"/>
          <p:cNvSpPr txBox="1">
            <a:spLocks noGrp="1"/>
          </p:cNvSpPr>
          <p:nvPr>
            <p:ph type="title"/>
          </p:nvPr>
        </p:nvSpPr>
        <p:spPr>
          <a:xfrm>
            <a:off x="8" y="751719"/>
            <a:ext cx="54480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ensayos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6" name="Google Shape;456;p26"/>
          <p:cNvGrpSpPr/>
          <p:nvPr/>
        </p:nvGrpSpPr>
        <p:grpSpPr>
          <a:xfrm>
            <a:off x="6313551" y="1431495"/>
            <a:ext cx="5339106" cy="3203325"/>
            <a:chOff x="984" y="935005"/>
            <a:chExt cx="4079702" cy="2233683"/>
          </a:xfrm>
        </p:grpSpPr>
        <p:sp>
          <p:nvSpPr>
            <p:cNvPr id="457" name="Google Shape;457;p26"/>
            <p:cNvSpPr/>
            <p:nvPr/>
          </p:nvSpPr>
          <p:spPr>
            <a:xfrm>
              <a:off x="2040835" y="1858014"/>
              <a:ext cx="1116841" cy="3876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58" name="Google Shape;458;p26"/>
            <p:cNvSpPr/>
            <p:nvPr/>
          </p:nvSpPr>
          <p:spPr>
            <a:xfrm>
              <a:off x="923993" y="1858014"/>
              <a:ext cx="1116841" cy="3876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59" name="Google Shape;459;p26"/>
            <p:cNvSpPr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6"/>
            <p:cNvSpPr txBox="1"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6"/>
            <p:cNvSpPr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6"/>
            <p:cNvSpPr txBox="1"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Emitir incertidumbre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6"/>
            <p:cNvSpPr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6"/>
            <p:cNvSpPr txBox="1"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5" name="Google Shape;465;p26" descr="Conjunto De Iconos Sobre Laboratorio Con Placa De Evaporación, Tubo De  Ensayo, Laboratorio, Tubos De Ensayo, Microscopio Y Lupa Ilustraciones Svg,  Vectoriales, Clip Art Vectorizado Libre De Derechos. Image 95136241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4579" y="1968288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E6C77B4-6396-8BE5-0D99-0FDC943BFB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7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patrones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1" name="Google Shape;471;p27"/>
          <p:cNvGrpSpPr/>
          <p:nvPr/>
        </p:nvGrpSpPr>
        <p:grpSpPr>
          <a:xfrm>
            <a:off x="1621401" y="1540611"/>
            <a:ext cx="8660517" cy="4590288"/>
            <a:chOff x="59321" y="677333"/>
            <a:chExt cx="8009356" cy="4064000"/>
          </a:xfrm>
        </p:grpSpPr>
        <p:cxnSp>
          <p:nvCxnSpPr>
            <p:cNvPr id="472" name="Google Shape;472;p27"/>
            <p:cNvCxnSpPr/>
            <p:nvPr/>
          </p:nvCxnSpPr>
          <p:spPr>
            <a:xfrm>
              <a:off x="2091321" y="4131733"/>
              <a:ext cx="4080256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3" name="Google Shape;473;p27"/>
            <p:cNvCxnSpPr/>
            <p:nvPr/>
          </p:nvCxnSpPr>
          <p:spPr>
            <a:xfrm>
              <a:off x="2091321" y="2709333"/>
              <a:ext cx="3495039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4" name="Google Shape;474;p27"/>
            <p:cNvCxnSpPr/>
            <p:nvPr/>
          </p:nvCxnSpPr>
          <p:spPr>
            <a:xfrm>
              <a:off x="2091321" y="1286933"/>
              <a:ext cx="4080256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75" name="Google Shape;475;p27"/>
            <p:cNvSpPr/>
            <p:nvPr/>
          </p:nvSpPr>
          <p:spPr>
            <a:xfrm>
              <a:off x="59321" y="677333"/>
              <a:ext cx="4064000" cy="40640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17995" r="-17995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7"/>
            <p:cNvSpPr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7"/>
            <p:cNvSpPr txBox="1"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5561977" y="677333"/>
              <a:ext cx="1219200" cy="1219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24993" r="-24992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7"/>
            <p:cNvSpPr txBox="1"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4976761" y="2099733"/>
              <a:ext cx="1219200" cy="1219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24993" r="-24992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7"/>
            <p:cNvSpPr txBox="1"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USO ÚNICO FIN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5561977" y="3522133"/>
              <a:ext cx="1219200" cy="12192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l="-16993" r="-16993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7"/>
            <p:cNvSpPr txBox="1"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Y DESPUÉS DE USO DEBEN SER CALIBRADOS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A93FD16-98EA-1439-D5ED-36007406FF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8"/>
          <p:cNvSpPr txBox="1">
            <a:spLocks noGrp="1"/>
          </p:cNvSpPr>
          <p:nvPr>
            <p:ph type="title"/>
          </p:nvPr>
        </p:nvSpPr>
        <p:spPr>
          <a:xfrm>
            <a:off x="189333" y="908344"/>
            <a:ext cx="99798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materiales de referencia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2" name="Google Shape;492;p28" descr="Qué son los materiales de referencia? – Servicio de Acreditación Ecuatoria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3302" y="2253926"/>
            <a:ext cx="5153025" cy="3435350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8"/>
          <p:cNvSpPr txBox="1"/>
          <p:nvPr/>
        </p:nvSpPr>
        <p:spPr>
          <a:xfrm>
            <a:off x="7476684" y="3060058"/>
            <a:ext cx="4186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Unidades SI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s-EC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Materiales de referencia certificados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F8F5CBC-6A4E-8E94-8BB2-F0C8B962D84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29" descr="Laboratorio de calibración: Verificaciones intermedi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9845" y="2125044"/>
            <a:ext cx="7132311" cy="473296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9"/>
          <p:cNvSpPr txBox="1">
            <a:spLocks noGrp="1"/>
          </p:cNvSpPr>
          <p:nvPr>
            <p:ph type="title"/>
          </p:nvPr>
        </p:nvSpPr>
        <p:spPr>
          <a:xfrm>
            <a:off x="4" y="869200"/>
            <a:ext cx="5223600" cy="10017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cuidados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9"/>
          <p:cNvSpPr txBox="1"/>
          <p:nvPr/>
        </p:nvSpPr>
        <p:spPr>
          <a:xfrm>
            <a:off x="2861912" y="3706694"/>
            <a:ext cx="6724200" cy="1569900"/>
          </a:xfrm>
          <a:prstGeom prst="rect">
            <a:avLst/>
          </a:prstGeom>
          <a:solidFill>
            <a:schemeClr val="lt1">
              <a:alpha val="81176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Verificaciones intermedias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Almacenamiento, evitar contaminación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A5C780A-5891-C85A-4C77-4FF1712E776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4916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30"/>
          <p:cNvSpPr/>
          <p:nvPr/>
        </p:nvSpPr>
        <p:spPr>
          <a:xfrm>
            <a:off x="5627077" y="5050302"/>
            <a:ext cx="45600" cy="456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 txBox="1"/>
          <p:nvPr/>
        </p:nvSpPr>
        <p:spPr>
          <a:xfrm>
            <a:off x="2093156" y="4726689"/>
            <a:ext cx="277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s-EC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30" descr="Qué es Kahoot y para qué sirve?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85482AC-A7B7-82A3-DD4B-73C924CF51F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s-MX"/>
              <a:t>Todos los derechos reservados. Prohibida la reproducción total o parcial del documento y su distribución por cualquier medio impreso o electrónico sin la autorización escrita de Spartan International Academy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1330</Words>
  <Application>Microsoft Office PowerPoint</Application>
  <PresentationFormat>Panorámica</PresentationFormat>
  <Paragraphs>155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Roboto</vt:lpstr>
      <vt:lpstr>Open Sans</vt:lpstr>
      <vt:lpstr>Calibri</vt:lpstr>
      <vt:lpstr>Arial</vt:lpstr>
      <vt:lpstr>Tema de Office</vt:lpstr>
      <vt:lpstr> ISO 17025:2018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Control de datos</vt:lpstr>
      <vt:lpstr>Control de datos</vt:lpstr>
      <vt:lpstr>Control de datos</vt:lpstr>
      <vt:lpstr>Equipos</vt:lpstr>
      <vt:lpstr>Equipos</vt:lpstr>
      <vt:lpstr>Equipos</vt:lpstr>
      <vt:lpstr>Equipos</vt:lpstr>
      <vt:lpstr>Equipos</vt:lpstr>
      <vt:lpstr>Equipos</vt:lpstr>
      <vt:lpstr>Equipos</vt:lpstr>
      <vt:lpstr>Trazabilidad de las mediciones</vt:lpstr>
      <vt:lpstr>Trazabilidad, calibración</vt:lpstr>
      <vt:lpstr>Trazabilidad, calibración</vt:lpstr>
      <vt:lpstr>Trazabilidad, calibración</vt:lpstr>
      <vt:lpstr>Trazabilidad, ensayos</vt:lpstr>
      <vt:lpstr>Trazabilidad, patrones</vt:lpstr>
      <vt:lpstr>Trazabilidad, materiales de referencia</vt:lpstr>
      <vt:lpstr>Trazabilidad, cuidados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Paulina Arias</dc:creator>
  <cp:lastModifiedBy>ACADEMICO</cp:lastModifiedBy>
  <cp:revision>1</cp:revision>
  <dcterms:created xsi:type="dcterms:W3CDTF">2023-05-15T03:26:18Z</dcterms:created>
  <dcterms:modified xsi:type="dcterms:W3CDTF">2024-06-25T18:01:50Z</dcterms:modified>
</cp:coreProperties>
</file>