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embeddedFontLst>
    <p:embeddedFont>
      <p:font typeface="Roboto" panose="02000000000000000000"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kl5Adfme1eOp2hc3x9YkT1Pc9u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C"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96" name="Google Shape;19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56" name="Google Shape;356;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3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5"/>
          <p:cNvSpPr txBox="1">
            <a:spLocks noGrp="1"/>
          </p:cNvSpPr>
          <p:nvPr>
            <p:ph type="ftr" idx="11"/>
          </p:nvPr>
        </p:nvSpPr>
        <p:spPr>
          <a:xfrm>
            <a:off x="2682244" y="6492875"/>
            <a:ext cx="6783977"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21"/>
        <p:cNvGrpSpPr/>
        <p:nvPr/>
      </p:nvGrpSpPr>
      <p:grpSpPr>
        <a:xfrm>
          <a:off x="0" y="0"/>
          <a:ext cx="0" cy="0"/>
          <a:chOff x="0" y="0"/>
          <a:chExt cx="0" cy="0"/>
        </a:xfrm>
      </p:grpSpPr>
      <p:sp>
        <p:nvSpPr>
          <p:cNvPr id="22" name="Google Shape;22;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 name="Google Shape;24;p3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 name="Google Shape;26;p36"/>
          <p:cNvSpPr txBox="1">
            <a:spLocks noGrp="1"/>
          </p:cNvSpPr>
          <p:nvPr>
            <p:ph type="ftr" idx="11"/>
          </p:nvPr>
        </p:nvSpPr>
        <p:spPr>
          <a:xfrm>
            <a:off x="2551617" y="6478276"/>
            <a:ext cx="688848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8"/>
        <p:cNvGrpSpPr/>
        <p:nvPr/>
      </p:nvGrpSpPr>
      <p:grpSpPr>
        <a:xfrm>
          <a:off x="0" y="0"/>
          <a:ext cx="0" cy="0"/>
          <a:chOff x="0" y="0"/>
          <a:chExt cx="0" cy="0"/>
        </a:xfrm>
      </p:grpSpPr>
      <p:sp>
        <p:nvSpPr>
          <p:cNvPr id="29" name="Google Shape;29;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0" name="Google Shape;30;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7"/>
          <p:cNvSpPr txBox="1">
            <a:spLocks noGrp="1"/>
          </p:cNvSpPr>
          <p:nvPr>
            <p:ph type="ftr" idx="11"/>
          </p:nvPr>
        </p:nvSpPr>
        <p:spPr>
          <a:xfrm>
            <a:off x="2656113" y="6478276"/>
            <a:ext cx="6775269"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34"/>
        <p:cNvGrpSpPr/>
        <p:nvPr/>
      </p:nvGrpSpPr>
      <p:grpSpPr>
        <a:xfrm>
          <a:off x="0" y="0"/>
          <a:ext cx="0" cy="0"/>
          <a:chOff x="0" y="0"/>
          <a:chExt cx="0" cy="0"/>
        </a:xfrm>
      </p:grpSpPr>
      <p:sp>
        <p:nvSpPr>
          <p:cNvPr id="35" name="Google Shape;35;p3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39" name="Google Shape;3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40"/>
        <p:cNvGrpSpPr/>
        <p:nvPr/>
      </p:nvGrpSpPr>
      <p:grpSpPr>
        <a:xfrm>
          <a:off x="0" y="0"/>
          <a:ext cx="0" cy="0"/>
          <a:chOff x="0" y="0"/>
          <a:chExt cx="0" cy="0"/>
        </a:xfrm>
      </p:grpSpPr>
      <p:sp>
        <p:nvSpPr>
          <p:cNvPr id="41" name="Google Shape;41;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46" name="Google Shape;46;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7"/>
        <p:cNvGrpSpPr/>
        <p:nvPr/>
      </p:nvGrpSpPr>
      <p:grpSpPr>
        <a:xfrm>
          <a:off x="0" y="0"/>
          <a:ext cx="0" cy="0"/>
          <a:chOff x="0" y="0"/>
          <a:chExt cx="0" cy="0"/>
        </a:xfrm>
      </p:grpSpPr>
      <p:sp>
        <p:nvSpPr>
          <p:cNvPr id="48" name="Google Shape;48;p4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4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4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4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4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55" name="Google Shape;5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6"/>
        <p:cNvGrpSpPr/>
        <p:nvPr/>
      </p:nvGrpSpPr>
      <p:grpSpPr>
        <a:xfrm>
          <a:off x="0" y="0"/>
          <a:ext cx="0" cy="0"/>
          <a:chOff x="0" y="0"/>
          <a:chExt cx="0" cy="0"/>
        </a:xfrm>
      </p:grpSpPr>
      <p:sp>
        <p:nvSpPr>
          <p:cNvPr id="57" name="Google Shape;57;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60" name="Google Shape;60;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61"/>
        <p:cNvGrpSpPr/>
        <p:nvPr/>
      </p:nvGrpSpPr>
      <p:grpSpPr>
        <a:xfrm>
          <a:off x="0" y="0"/>
          <a:ext cx="0" cy="0"/>
          <a:chOff x="0" y="0"/>
          <a:chExt cx="0" cy="0"/>
        </a:xfrm>
      </p:grpSpPr>
      <p:sp>
        <p:nvSpPr>
          <p:cNvPr id="62" name="Google Shape;6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64" name="Google Shape;6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3"/>
          <p:cNvSpPr>
            <a:spLocks noGrp="1"/>
          </p:cNvSpPr>
          <p:nvPr>
            <p:ph type="pic" idx="2"/>
          </p:nvPr>
        </p:nvSpPr>
        <p:spPr>
          <a:xfrm>
            <a:off x="5183188" y="987425"/>
            <a:ext cx="6172200" cy="4873625"/>
          </a:xfrm>
          <a:prstGeom prst="rect">
            <a:avLst/>
          </a:prstGeom>
          <a:noFill/>
          <a:ln>
            <a:noFill/>
          </a:ln>
        </p:spPr>
      </p:sp>
      <p:sp>
        <p:nvSpPr>
          <p:cNvPr id="68" name="Google Shape;68;p4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71" name="Google Shape;71;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77" name="Google Shape;7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4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
        <p:nvSpPr>
          <p:cNvPr id="83" name="Google Shape;83;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4"/>
          <p:cNvSpPr txBox="1">
            <a:spLocks noGrp="1"/>
          </p:cNvSpPr>
          <p:nvPr>
            <p:ph type="ftr" idx="11"/>
          </p:nvPr>
        </p:nvSpPr>
        <p:spPr>
          <a:xfrm>
            <a:off x="2325189" y="6492875"/>
            <a:ext cx="7611291"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s-MX">
                <a:latin typeface="Calibri" panose="020F0502020204030204" pitchFamily="34" charset="0"/>
                <a:ea typeface="Calibri" panose="020F0502020204030204" pitchFamily="34" charset="0"/>
                <a:cs typeface="Calibri" panose="020F0502020204030204" pitchFamily="34" charset="0"/>
              </a:rPr>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hyperlink" Target="https://www.worldometers.info/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hyperlink" Target="https://www.worldometers.info/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hyperlink" Target="https://es.wikipedia.org/wiki/Sesgo_estad%C3%ADstico"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jp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5232025" y="985925"/>
            <a:ext cx="64998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br>
              <a:rPr lang="es-EC"/>
            </a:br>
            <a:r>
              <a:rPr lang="es-EC"/>
              <a:t>ISO 17025:2018</a:t>
            </a:r>
            <a:endParaRPr/>
          </a:p>
        </p:txBody>
      </p:sp>
      <p:sp>
        <p:nvSpPr>
          <p:cNvPr id="89" name="Google Shape;89;p1"/>
          <p:cNvSpPr txBox="1">
            <a:spLocks noGrp="1"/>
          </p:cNvSpPr>
          <p:nvPr>
            <p:ph type="subTitle" idx="1"/>
          </p:nvPr>
        </p:nvSpPr>
        <p:spPr>
          <a:xfrm>
            <a:off x="5678500" y="3961700"/>
            <a:ext cx="51111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s-EC"/>
              <a:t>B.F. PAULINA ARIAS MBA</a:t>
            </a:r>
            <a:endParaRPr/>
          </a:p>
        </p:txBody>
      </p:sp>
      <p:pic>
        <p:nvPicPr>
          <p:cNvPr id="90" name="Google Shape;90;p1"/>
          <p:cNvPicPr preferRelativeResize="0"/>
          <p:nvPr/>
        </p:nvPicPr>
        <p:blipFill>
          <a:blip r:embed="rId4">
            <a:alphaModFix/>
          </a:blip>
          <a:stretch>
            <a:fillRect/>
          </a:stretch>
        </p:blipFill>
        <p:spPr>
          <a:xfrm>
            <a:off x="691350" y="1922700"/>
            <a:ext cx="5087320" cy="3179575"/>
          </a:xfrm>
          <a:prstGeom prst="rect">
            <a:avLst/>
          </a:prstGeom>
          <a:noFill/>
          <a:ln>
            <a:noFill/>
          </a:ln>
        </p:spPr>
      </p:pic>
      <p:sp>
        <p:nvSpPr>
          <p:cNvPr id="2" name="Marcador de pie de página 1">
            <a:extLst>
              <a:ext uri="{FF2B5EF4-FFF2-40B4-BE49-F238E27FC236}">
                <a16:creationId xmlns:a16="http://schemas.microsoft.com/office/drawing/2014/main" id="{88A633EA-9C4D-B8CA-0710-AED5B726364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95" name="Google Shape;95;p2" descr="Cómo lograr que los niños y niñas presten atención en las clases online? -  Universidad Católica del Maule"/>
          <p:cNvPicPr preferRelativeResize="0"/>
          <p:nvPr/>
        </p:nvPicPr>
        <p:blipFill rotWithShape="1">
          <a:blip r:embed="rId4">
            <a:alphaModFix/>
          </a:blip>
          <a:srcRect/>
          <a:stretch/>
        </p:blipFill>
        <p:spPr>
          <a:xfrm>
            <a:off x="463751" y="1717126"/>
            <a:ext cx="5861295" cy="3909324"/>
          </a:xfrm>
          <a:prstGeom prst="rect">
            <a:avLst/>
          </a:prstGeom>
          <a:noFill/>
          <a:ln>
            <a:noFill/>
          </a:ln>
        </p:spPr>
      </p:pic>
      <p:sp>
        <p:nvSpPr>
          <p:cNvPr id="96" name="Google Shape;96;p2"/>
          <p:cNvSpPr txBox="1">
            <a:spLocks noGrp="1"/>
          </p:cNvSpPr>
          <p:nvPr>
            <p:ph type="title"/>
          </p:nvPr>
        </p:nvSpPr>
        <p:spPr>
          <a:xfrm>
            <a:off x="7032347" y="417774"/>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s-EC"/>
              <a:t>CONSIDERACIONES</a:t>
            </a:r>
            <a:endParaRPr/>
          </a:p>
        </p:txBody>
      </p:sp>
      <p:sp>
        <p:nvSpPr>
          <p:cNvPr id="97" name="Google Shape;97;p2"/>
          <p:cNvSpPr txBox="1">
            <a:spLocks noGrp="1"/>
          </p:cNvSpPr>
          <p:nvPr>
            <p:ph type="body" idx="1"/>
          </p:nvPr>
        </p:nvSpPr>
        <p:spPr>
          <a:xfrm>
            <a:off x="6640440" y="2135420"/>
            <a:ext cx="4716049" cy="3634685"/>
          </a:xfrm>
          <a:prstGeom prst="rect">
            <a:avLst/>
          </a:prstGeom>
          <a:solidFill>
            <a:schemeClr val="lt1">
              <a:alpha val="67058"/>
            </a:schemeClr>
          </a:solid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s-EC"/>
              <a:t>Ninguna pregunta es mala</a:t>
            </a:r>
            <a:endParaRPr/>
          </a:p>
          <a:p>
            <a:pPr marL="228600" lvl="0" indent="-228600" algn="l" rtl="0">
              <a:lnSpc>
                <a:spcPct val="90000"/>
              </a:lnSpc>
              <a:spcBef>
                <a:spcPts val="1000"/>
              </a:spcBef>
              <a:spcAft>
                <a:spcPts val="0"/>
              </a:spcAft>
              <a:buClr>
                <a:schemeClr val="dk1"/>
              </a:buClr>
              <a:buSzPct val="100000"/>
              <a:buChar char="•"/>
            </a:pPr>
            <a:r>
              <a:rPr lang="es-EC"/>
              <a:t>La puntualidad es una virtud</a:t>
            </a:r>
            <a:endParaRPr/>
          </a:p>
          <a:p>
            <a:pPr marL="228600" lvl="0" indent="-228600" algn="l" rtl="0">
              <a:lnSpc>
                <a:spcPct val="90000"/>
              </a:lnSpc>
              <a:spcBef>
                <a:spcPts val="1000"/>
              </a:spcBef>
              <a:spcAft>
                <a:spcPts val="0"/>
              </a:spcAft>
              <a:buClr>
                <a:schemeClr val="dk1"/>
              </a:buClr>
              <a:buSzPct val="100000"/>
              <a:buChar char="•"/>
            </a:pPr>
            <a:r>
              <a:rPr lang="es-EC"/>
              <a:t>Pedir la palabra levantando la mano</a:t>
            </a:r>
            <a:endParaRPr/>
          </a:p>
          <a:p>
            <a:pPr marL="228600" lvl="0" indent="-228600" algn="l" rtl="0">
              <a:lnSpc>
                <a:spcPct val="90000"/>
              </a:lnSpc>
              <a:spcBef>
                <a:spcPts val="1000"/>
              </a:spcBef>
              <a:spcAft>
                <a:spcPts val="0"/>
              </a:spcAft>
              <a:buClr>
                <a:schemeClr val="dk1"/>
              </a:buClr>
              <a:buSzPct val="100000"/>
              <a:buChar char="•"/>
            </a:pPr>
            <a:r>
              <a:rPr lang="es-EC"/>
              <a:t>Cámaras encendidas</a:t>
            </a:r>
            <a:endParaRPr/>
          </a:p>
          <a:p>
            <a:pPr marL="228600" lvl="0" indent="-228600" algn="l" rtl="0">
              <a:lnSpc>
                <a:spcPct val="90000"/>
              </a:lnSpc>
              <a:spcBef>
                <a:spcPts val="1000"/>
              </a:spcBef>
              <a:spcAft>
                <a:spcPts val="0"/>
              </a:spcAft>
              <a:buClr>
                <a:schemeClr val="dk1"/>
              </a:buClr>
              <a:buSzPct val="100000"/>
              <a:buChar char="•"/>
            </a:pPr>
            <a:r>
              <a:rPr lang="es-EC"/>
              <a:t>Micrófonos apagados </a:t>
            </a:r>
            <a:endParaRPr/>
          </a:p>
          <a:p>
            <a:pPr marL="228600" lvl="0" indent="-228600" algn="l" rtl="0">
              <a:lnSpc>
                <a:spcPct val="90000"/>
              </a:lnSpc>
              <a:spcBef>
                <a:spcPts val="1000"/>
              </a:spcBef>
              <a:spcAft>
                <a:spcPts val="0"/>
              </a:spcAft>
              <a:buClr>
                <a:schemeClr val="dk1"/>
              </a:buClr>
              <a:buSzPct val="100000"/>
              <a:buChar char="•"/>
            </a:pPr>
            <a:r>
              <a:rPr lang="es-EC"/>
              <a:t>El verdadero arte de recordar es poner atención</a:t>
            </a:r>
            <a:endParaRPr/>
          </a:p>
        </p:txBody>
      </p:sp>
      <p:sp>
        <p:nvSpPr>
          <p:cNvPr id="2" name="Marcador de pie de página 1">
            <a:extLst>
              <a:ext uri="{FF2B5EF4-FFF2-40B4-BE49-F238E27FC236}">
                <a16:creationId xmlns:a16="http://schemas.microsoft.com/office/drawing/2014/main" id="{6C02E41D-29E1-48E5-2893-7F702238A22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3"/>
          <p:cNvSpPr txBox="1"/>
          <p:nvPr/>
        </p:nvSpPr>
        <p:spPr>
          <a:xfrm>
            <a:off x="1567150" y="841550"/>
            <a:ext cx="85317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200"/>
              <a:buFont typeface="Arial"/>
              <a:buNone/>
            </a:pPr>
            <a:r>
              <a:rPr lang="es-EC" sz="4200" b="0" i="0" u="none" strike="noStrike" cap="none">
                <a:solidFill>
                  <a:schemeClr val="accent1"/>
                </a:solidFill>
                <a:latin typeface="Calibri"/>
                <a:ea typeface="Calibri"/>
                <a:cs typeface="Calibri"/>
                <a:sym typeface="Calibri"/>
              </a:rPr>
              <a:t>ESTRUCTURA</a:t>
            </a:r>
            <a:endParaRPr sz="4200" b="0" i="0" u="none" strike="noStrike" cap="none">
              <a:solidFill>
                <a:schemeClr val="accent1"/>
              </a:solidFill>
              <a:latin typeface="Calibri"/>
              <a:ea typeface="Calibri"/>
              <a:cs typeface="Calibri"/>
              <a:sym typeface="Calibri"/>
            </a:endParaRPr>
          </a:p>
        </p:txBody>
      </p:sp>
      <p:grpSp>
        <p:nvGrpSpPr>
          <p:cNvPr id="103" name="Google Shape;103;p3"/>
          <p:cNvGrpSpPr/>
          <p:nvPr/>
        </p:nvGrpSpPr>
        <p:grpSpPr>
          <a:xfrm>
            <a:off x="431339" y="2649000"/>
            <a:ext cx="3936068" cy="1719557"/>
            <a:chOff x="323513" y="1986800"/>
            <a:chExt cx="2952125" cy="1289700"/>
          </a:xfrm>
        </p:grpSpPr>
        <p:sp>
          <p:nvSpPr>
            <p:cNvPr id="104" name="Google Shape;104;p3"/>
            <p:cNvSpPr txBox="1"/>
            <p:nvPr/>
          </p:nvSpPr>
          <p:spPr>
            <a:xfrm>
              <a:off x="323513" y="1986800"/>
              <a:ext cx="2124000" cy="12897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TALLER</a:t>
              </a:r>
              <a:endParaRPr sz="1100" b="1" i="0" u="none" strike="noStrike" cap="none">
                <a:solidFill>
                  <a:srgbClr val="000000"/>
                </a:solidFill>
                <a:latin typeface="Roboto"/>
                <a:ea typeface="Roboto"/>
                <a:cs typeface="Roboto"/>
                <a:sym typeface="Roboto"/>
              </a:endParaRPr>
            </a:p>
          </p:txBody>
        </p:sp>
        <p:cxnSp>
          <p:nvCxnSpPr>
            <p:cNvPr id="105" name="Google Shape;105;p3"/>
            <p:cNvCxnSpPr/>
            <p:nvPr/>
          </p:nvCxnSpPr>
          <p:spPr>
            <a:xfrm rot="10800000">
              <a:off x="2642038" y="2647950"/>
              <a:ext cx="633600" cy="0"/>
            </a:xfrm>
            <a:prstGeom prst="straightConnector1">
              <a:avLst/>
            </a:prstGeom>
            <a:noFill/>
            <a:ln w="9525" cap="flat" cmpd="sng">
              <a:solidFill>
                <a:srgbClr val="249C90"/>
              </a:solidFill>
              <a:prstDash val="solid"/>
              <a:round/>
              <a:headEnd type="none" w="sm" len="sm"/>
              <a:tailEnd type="oval" w="med" len="med"/>
            </a:ln>
          </p:spPr>
        </p:cxnSp>
      </p:grpSp>
      <p:grpSp>
        <p:nvGrpSpPr>
          <p:cNvPr id="106" name="Google Shape;106;p3"/>
          <p:cNvGrpSpPr/>
          <p:nvPr/>
        </p:nvGrpSpPr>
        <p:grpSpPr>
          <a:xfrm>
            <a:off x="6946276" y="1413765"/>
            <a:ext cx="4814080" cy="1719557"/>
            <a:chOff x="5209838" y="1060350"/>
            <a:chExt cx="3610650" cy="1289700"/>
          </a:xfrm>
        </p:grpSpPr>
        <p:sp>
          <p:nvSpPr>
            <p:cNvPr id="107" name="Google Shape;107;p3"/>
            <p:cNvSpPr txBox="1"/>
            <p:nvPr/>
          </p:nvSpPr>
          <p:spPr>
            <a:xfrm>
              <a:off x="6696488" y="10603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EXPLICACIÓN</a:t>
              </a:r>
              <a:endParaRPr sz="1100" b="1" i="0" u="none" strike="noStrike" cap="none">
                <a:solidFill>
                  <a:srgbClr val="000000"/>
                </a:solidFill>
                <a:latin typeface="Roboto"/>
                <a:ea typeface="Roboto"/>
                <a:cs typeface="Roboto"/>
                <a:sym typeface="Roboto"/>
              </a:endParaRPr>
            </a:p>
          </p:txBody>
        </p:sp>
        <p:cxnSp>
          <p:nvCxnSpPr>
            <p:cNvPr id="108" name="Google Shape;108;p3"/>
            <p:cNvCxnSpPr/>
            <p:nvPr/>
          </p:nvCxnSpPr>
          <p:spPr>
            <a:xfrm>
              <a:off x="5209838" y="1705200"/>
              <a:ext cx="1286700" cy="0"/>
            </a:xfrm>
            <a:prstGeom prst="straightConnector1">
              <a:avLst/>
            </a:prstGeom>
            <a:noFill/>
            <a:ln w="9525" cap="flat" cmpd="sng">
              <a:solidFill>
                <a:srgbClr val="155B54"/>
              </a:solidFill>
              <a:prstDash val="solid"/>
              <a:round/>
              <a:headEnd type="none" w="sm" len="sm"/>
              <a:tailEnd type="oval" w="med" len="med"/>
            </a:ln>
          </p:spPr>
        </p:cxnSp>
      </p:grpSp>
      <p:grpSp>
        <p:nvGrpSpPr>
          <p:cNvPr id="109" name="Google Shape;109;p3"/>
          <p:cNvGrpSpPr/>
          <p:nvPr/>
        </p:nvGrpSpPr>
        <p:grpSpPr>
          <a:xfrm>
            <a:off x="6946276" y="4027166"/>
            <a:ext cx="4814080" cy="1719557"/>
            <a:chOff x="5209838" y="3020450"/>
            <a:chExt cx="3610650" cy="1289700"/>
          </a:xfrm>
        </p:grpSpPr>
        <p:sp>
          <p:nvSpPr>
            <p:cNvPr id="110" name="Google Shape;110;p3"/>
            <p:cNvSpPr txBox="1"/>
            <p:nvPr/>
          </p:nvSpPr>
          <p:spPr>
            <a:xfrm>
              <a:off x="6696488" y="30204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KAHOOT</a:t>
              </a:r>
              <a:endParaRPr sz="1100" b="1" i="0" u="none" strike="noStrike" cap="none">
                <a:solidFill>
                  <a:srgbClr val="000000"/>
                </a:solidFill>
                <a:latin typeface="Roboto"/>
                <a:ea typeface="Roboto"/>
                <a:cs typeface="Roboto"/>
                <a:sym typeface="Roboto"/>
              </a:endParaRPr>
            </a:p>
          </p:txBody>
        </p:sp>
        <p:cxnSp>
          <p:nvCxnSpPr>
            <p:cNvPr id="111" name="Google Shape;111;p3"/>
            <p:cNvCxnSpPr/>
            <p:nvPr/>
          </p:nvCxnSpPr>
          <p:spPr>
            <a:xfrm>
              <a:off x="5209838" y="3648300"/>
              <a:ext cx="1286700" cy="0"/>
            </a:xfrm>
            <a:prstGeom prst="straightConnector1">
              <a:avLst/>
            </a:prstGeom>
            <a:noFill/>
            <a:ln w="9525" cap="flat" cmpd="sng">
              <a:solidFill>
                <a:srgbClr val="1D7E74"/>
              </a:solidFill>
              <a:prstDash val="solid"/>
              <a:round/>
              <a:headEnd type="none" w="sm" len="sm"/>
              <a:tailEnd type="oval" w="med" len="med"/>
            </a:ln>
          </p:spPr>
        </p:cxnSp>
      </p:grpSp>
      <p:grpSp>
        <p:nvGrpSpPr>
          <p:cNvPr id="112" name="Google Shape;112;p3"/>
          <p:cNvGrpSpPr/>
          <p:nvPr/>
        </p:nvGrpSpPr>
        <p:grpSpPr>
          <a:xfrm>
            <a:off x="3549528" y="971262"/>
            <a:ext cx="5086319" cy="5054003"/>
            <a:chOff x="2662212" y="676343"/>
            <a:chExt cx="3814835" cy="3790597"/>
          </a:xfrm>
        </p:grpSpPr>
        <p:sp>
          <p:nvSpPr>
            <p:cNvPr id="113" name="Google Shape;113;p3"/>
            <p:cNvSpPr/>
            <p:nvPr/>
          </p:nvSpPr>
          <p:spPr>
            <a:xfrm rot="3600185">
              <a:off x="3169983" y="1184511"/>
              <a:ext cx="2774659" cy="2774659"/>
            </a:xfrm>
            <a:prstGeom prst="blockArc">
              <a:avLst>
                <a:gd name="adj1" fmla="val 12622480"/>
                <a:gd name="adj2" fmla="val 19781569"/>
                <a:gd name="adj3" fmla="val 20773"/>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3"/>
            <p:cNvSpPr/>
            <p:nvPr/>
          </p:nvSpPr>
          <p:spPr>
            <a:xfrm rot="10800000">
              <a:off x="3183490" y="1163229"/>
              <a:ext cx="2774700" cy="2774700"/>
            </a:xfrm>
            <a:prstGeom prst="blockArc">
              <a:avLst>
                <a:gd name="adj1" fmla="val 12622480"/>
                <a:gd name="adj2" fmla="val 19662822"/>
                <a:gd name="adj3" fmla="val 20729"/>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3"/>
            <p:cNvSpPr/>
            <p:nvPr/>
          </p:nvSpPr>
          <p:spPr>
            <a:xfrm rot="-3600185">
              <a:off x="3194618" y="1184114"/>
              <a:ext cx="2774659" cy="2774659"/>
            </a:xfrm>
            <a:prstGeom prst="blockArc">
              <a:avLst>
                <a:gd name="adj1" fmla="val 12622480"/>
                <a:gd name="adj2" fmla="val 19703271"/>
                <a:gd name="adj3" fmla="val 20851"/>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6" name="Google Shape;116;p3"/>
            <p:cNvGrpSpPr/>
            <p:nvPr/>
          </p:nvGrpSpPr>
          <p:grpSpPr>
            <a:xfrm rot="-7200165">
              <a:off x="3337679" y="2826786"/>
              <a:ext cx="585010" cy="585535"/>
              <a:chOff x="1967628" y="812211"/>
              <a:chExt cx="587999" cy="587999"/>
            </a:xfrm>
          </p:grpSpPr>
          <p:sp>
            <p:nvSpPr>
              <p:cNvPr id="117" name="Google Shape;117;p3"/>
              <p:cNvSpPr/>
              <p:nvPr/>
            </p:nvSpPr>
            <p:spPr>
              <a:xfrm rot="39023">
                <a:off x="1970909" y="815492"/>
                <a:ext cx="581437" cy="581437"/>
              </a:xfrm>
              <a:prstGeom prst="pie">
                <a:avLst>
                  <a:gd name="adj1" fmla="val 6190354"/>
                  <a:gd name="adj2" fmla="val 14996165"/>
                </a:avLst>
              </a:prstGeom>
              <a:solidFill>
                <a:srgbClr val="249C90"/>
              </a:solidFill>
              <a:ln>
                <a:noFill/>
              </a:ln>
              <a:effectLst>
                <a:outerShdw blurRad="142875" algn="bl" rotWithShape="0">
                  <a:srgbClr val="000000">
                    <a:alpha val="4235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3"/>
              <p:cNvSpPr/>
              <p:nvPr/>
            </p:nvSpPr>
            <p:spPr>
              <a:xfrm rot="10800000">
                <a:off x="1970875" y="815525"/>
                <a:ext cx="581400" cy="581400"/>
              </a:xfrm>
              <a:prstGeom prst="pie">
                <a:avLst>
                  <a:gd name="adj1" fmla="val 4028252"/>
                  <a:gd name="adj2" fmla="val 17183677"/>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9" name="Google Shape;119;p3"/>
            <p:cNvGrpSpPr/>
            <p:nvPr/>
          </p:nvGrpSpPr>
          <p:grpSpPr>
            <a:xfrm>
              <a:off x="4264097" y="1180331"/>
              <a:ext cx="585000" cy="585529"/>
              <a:chOff x="1970048" y="811613"/>
              <a:chExt cx="587999" cy="587999"/>
            </a:xfrm>
          </p:grpSpPr>
          <p:sp>
            <p:nvSpPr>
              <p:cNvPr id="120" name="Google Shape;120;p3"/>
              <p:cNvSpPr/>
              <p:nvPr/>
            </p:nvSpPr>
            <p:spPr>
              <a:xfrm rot="39023">
                <a:off x="1973329" y="814894"/>
                <a:ext cx="581437" cy="581437"/>
              </a:xfrm>
              <a:prstGeom prst="pie">
                <a:avLst>
                  <a:gd name="adj1" fmla="val 6190354"/>
                  <a:gd name="adj2" fmla="val 14996165"/>
                </a:avLst>
              </a:prstGeom>
              <a:solidFill>
                <a:srgbClr val="155B54"/>
              </a:solidFill>
              <a:ln>
                <a:noFill/>
              </a:ln>
              <a:effectLst>
                <a:outerShdw blurRad="142875" algn="bl" rotWithShape="0">
                  <a:srgbClr val="000000">
                    <a:alpha val="4235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3"/>
              <p:cNvSpPr/>
              <p:nvPr/>
            </p:nvSpPr>
            <p:spPr>
              <a:xfrm rot="10800000">
                <a:off x="1973295" y="814927"/>
                <a:ext cx="581400" cy="581400"/>
              </a:xfrm>
              <a:prstGeom prst="pie">
                <a:avLst>
                  <a:gd name="adj1" fmla="val 4028252"/>
                  <a:gd name="adj2" fmla="val 17183677"/>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 name="Google Shape;122;p3"/>
            <p:cNvGrpSpPr/>
            <p:nvPr/>
          </p:nvGrpSpPr>
          <p:grpSpPr>
            <a:xfrm rot="7200165">
              <a:off x="5229931" y="2804716"/>
              <a:ext cx="585010" cy="585535"/>
              <a:chOff x="1977085" y="811649"/>
              <a:chExt cx="587999" cy="587999"/>
            </a:xfrm>
          </p:grpSpPr>
          <p:sp>
            <p:nvSpPr>
              <p:cNvPr id="123" name="Google Shape;123;p3"/>
              <p:cNvSpPr/>
              <p:nvPr/>
            </p:nvSpPr>
            <p:spPr>
              <a:xfrm rot="39023">
                <a:off x="1980366" y="814930"/>
                <a:ext cx="581437" cy="581437"/>
              </a:xfrm>
              <a:prstGeom prst="pie">
                <a:avLst>
                  <a:gd name="adj1" fmla="val 6190354"/>
                  <a:gd name="adj2" fmla="val 14996165"/>
                </a:avLst>
              </a:prstGeom>
              <a:solidFill>
                <a:srgbClr val="1D7E74"/>
              </a:solidFill>
              <a:ln>
                <a:noFill/>
              </a:ln>
              <a:effectLst>
                <a:outerShdw blurRad="142875" algn="bl" rotWithShape="0">
                  <a:srgbClr val="000000">
                    <a:alpha val="4235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3"/>
              <p:cNvSpPr/>
              <p:nvPr/>
            </p:nvSpPr>
            <p:spPr>
              <a:xfrm rot="10800000">
                <a:off x="1980332" y="814963"/>
                <a:ext cx="581400" cy="581400"/>
              </a:xfrm>
              <a:prstGeom prst="pie">
                <a:avLst>
                  <a:gd name="adj1" fmla="val 4028252"/>
                  <a:gd name="adj2" fmla="val 17183677"/>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5" name="Google Shape;125;p3"/>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126" name="Google Shape;126;p3"/>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127" name="Google Shape;127;p3"/>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cxnSp>
        <p:nvCxnSpPr>
          <p:cNvPr id="128" name="Google Shape;128;p3"/>
          <p:cNvCxnSpPr/>
          <p:nvPr/>
        </p:nvCxnSpPr>
        <p:spPr>
          <a:xfrm rot="10800000">
            <a:off x="3522629" y="3530512"/>
            <a:ext cx="844779" cy="0"/>
          </a:xfrm>
          <a:prstGeom prst="straightConnector1">
            <a:avLst/>
          </a:prstGeom>
          <a:noFill/>
          <a:ln w="9525" cap="flat" cmpd="sng">
            <a:solidFill>
              <a:srgbClr val="307BF3"/>
            </a:solidFill>
            <a:prstDash val="solid"/>
            <a:round/>
            <a:headEnd type="none" w="sm" len="sm"/>
            <a:tailEnd type="oval" w="med" len="med"/>
          </a:ln>
        </p:spPr>
      </p:cxnSp>
      <p:cxnSp>
        <p:nvCxnSpPr>
          <p:cNvPr id="129" name="Google Shape;129;p3"/>
          <p:cNvCxnSpPr/>
          <p:nvPr/>
        </p:nvCxnSpPr>
        <p:spPr>
          <a:xfrm>
            <a:off x="6946276" y="2273543"/>
            <a:ext cx="1715557" cy="0"/>
          </a:xfrm>
          <a:prstGeom prst="straightConnector1">
            <a:avLst/>
          </a:prstGeom>
          <a:noFill/>
          <a:ln w="9525" cap="flat" cmpd="sng">
            <a:solidFill>
              <a:srgbClr val="0944A1"/>
            </a:solidFill>
            <a:prstDash val="solid"/>
            <a:round/>
            <a:headEnd type="none" w="sm" len="sm"/>
            <a:tailEnd type="oval" w="med" len="med"/>
          </a:ln>
        </p:spPr>
      </p:cxnSp>
      <p:cxnSp>
        <p:nvCxnSpPr>
          <p:cNvPr id="130" name="Google Shape;130;p3"/>
          <p:cNvCxnSpPr/>
          <p:nvPr/>
        </p:nvCxnSpPr>
        <p:spPr>
          <a:xfrm>
            <a:off x="6946276" y="4864278"/>
            <a:ext cx="1715557" cy="0"/>
          </a:xfrm>
          <a:prstGeom prst="straightConnector1">
            <a:avLst/>
          </a:prstGeom>
          <a:noFill/>
          <a:ln w="9525" cap="flat" cmpd="sng">
            <a:solidFill>
              <a:srgbClr val="0D5DDF"/>
            </a:solidFill>
            <a:prstDash val="solid"/>
            <a:round/>
            <a:headEnd type="none" w="sm" len="sm"/>
            <a:tailEnd type="oval" w="med" len="med"/>
          </a:ln>
        </p:spPr>
      </p:cxnSp>
      <p:grpSp>
        <p:nvGrpSpPr>
          <p:cNvPr id="131" name="Google Shape;131;p3"/>
          <p:cNvGrpSpPr/>
          <p:nvPr/>
        </p:nvGrpSpPr>
        <p:grpSpPr>
          <a:xfrm>
            <a:off x="3549528" y="971262"/>
            <a:ext cx="5086319" cy="5054003"/>
            <a:chOff x="2662212" y="676343"/>
            <a:chExt cx="3814835" cy="3790597"/>
          </a:xfrm>
        </p:grpSpPr>
        <p:sp>
          <p:nvSpPr>
            <p:cNvPr id="132" name="Google Shape;132;p3"/>
            <p:cNvSpPr/>
            <p:nvPr/>
          </p:nvSpPr>
          <p:spPr>
            <a:xfrm rot="3600185">
              <a:off x="3169983" y="1184511"/>
              <a:ext cx="2774659" cy="2774659"/>
            </a:xfrm>
            <a:prstGeom prst="blockArc">
              <a:avLst>
                <a:gd name="adj1" fmla="val 12622480"/>
                <a:gd name="adj2" fmla="val 19781569"/>
                <a:gd name="adj3" fmla="val 20773"/>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3"/>
            <p:cNvSpPr/>
            <p:nvPr/>
          </p:nvSpPr>
          <p:spPr>
            <a:xfrm rot="10800000">
              <a:off x="3183490" y="1163229"/>
              <a:ext cx="2774700" cy="2774700"/>
            </a:xfrm>
            <a:prstGeom prst="blockArc">
              <a:avLst>
                <a:gd name="adj1" fmla="val 12622480"/>
                <a:gd name="adj2" fmla="val 19662822"/>
                <a:gd name="adj3" fmla="val 20729"/>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3"/>
            <p:cNvSpPr/>
            <p:nvPr/>
          </p:nvSpPr>
          <p:spPr>
            <a:xfrm rot="-3600185">
              <a:off x="3194618" y="1184114"/>
              <a:ext cx="2774659" cy="2774659"/>
            </a:xfrm>
            <a:prstGeom prst="blockArc">
              <a:avLst>
                <a:gd name="adj1" fmla="val 12622480"/>
                <a:gd name="adj2" fmla="val 19703271"/>
                <a:gd name="adj3" fmla="val 20851"/>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5" name="Google Shape;135;p3"/>
            <p:cNvGrpSpPr/>
            <p:nvPr/>
          </p:nvGrpSpPr>
          <p:grpSpPr>
            <a:xfrm rot="-7200165">
              <a:off x="3337679" y="2826786"/>
              <a:ext cx="585010" cy="585535"/>
              <a:chOff x="1967628" y="812211"/>
              <a:chExt cx="587999" cy="587999"/>
            </a:xfrm>
          </p:grpSpPr>
          <p:sp>
            <p:nvSpPr>
              <p:cNvPr id="136" name="Google Shape;136;p3"/>
              <p:cNvSpPr/>
              <p:nvPr/>
            </p:nvSpPr>
            <p:spPr>
              <a:xfrm rot="39023">
                <a:off x="1970909" y="815492"/>
                <a:ext cx="581437" cy="581437"/>
              </a:xfrm>
              <a:prstGeom prst="pie">
                <a:avLst>
                  <a:gd name="adj1" fmla="val 6190354"/>
                  <a:gd name="adj2" fmla="val 14996165"/>
                </a:avLst>
              </a:prstGeom>
              <a:solidFill>
                <a:srgbClr val="307BF3"/>
              </a:solidFill>
              <a:ln>
                <a:noFill/>
              </a:ln>
              <a:effectLst>
                <a:outerShdw blurRad="142875" algn="bl" rotWithShape="0">
                  <a:srgbClr val="000000">
                    <a:alpha val="4235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3"/>
              <p:cNvSpPr/>
              <p:nvPr/>
            </p:nvSpPr>
            <p:spPr>
              <a:xfrm rot="10800000">
                <a:off x="1970875" y="815525"/>
                <a:ext cx="581400" cy="581400"/>
              </a:xfrm>
              <a:prstGeom prst="pie">
                <a:avLst>
                  <a:gd name="adj1" fmla="val 4028252"/>
                  <a:gd name="adj2" fmla="val 17183677"/>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8" name="Google Shape;138;p3"/>
            <p:cNvGrpSpPr/>
            <p:nvPr/>
          </p:nvGrpSpPr>
          <p:grpSpPr>
            <a:xfrm>
              <a:off x="4264097" y="1180331"/>
              <a:ext cx="585000" cy="585529"/>
              <a:chOff x="1970048" y="811613"/>
              <a:chExt cx="587999" cy="587999"/>
            </a:xfrm>
          </p:grpSpPr>
          <p:sp>
            <p:nvSpPr>
              <p:cNvPr id="139" name="Google Shape;139;p3"/>
              <p:cNvSpPr/>
              <p:nvPr/>
            </p:nvSpPr>
            <p:spPr>
              <a:xfrm rot="39023">
                <a:off x="1973329" y="814894"/>
                <a:ext cx="581437" cy="581437"/>
              </a:xfrm>
              <a:prstGeom prst="pie">
                <a:avLst>
                  <a:gd name="adj1" fmla="val 6190354"/>
                  <a:gd name="adj2" fmla="val 14996165"/>
                </a:avLst>
              </a:prstGeom>
              <a:solidFill>
                <a:srgbClr val="0944A1"/>
              </a:solidFill>
              <a:ln>
                <a:noFill/>
              </a:ln>
              <a:effectLst>
                <a:outerShdw blurRad="142875" algn="bl" rotWithShape="0">
                  <a:srgbClr val="000000">
                    <a:alpha val="4235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3"/>
              <p:cNvSpPr/>
              <p:nvPr/>
            </p:nvSpPr>
            <p:spPr>
              <a:xfrm rot="10800000">
                <a:off x="1973295" y="814927"/>
                <a:ext cx="581400" cy="581400"/>
              </a:xfrm>
              <a:prstGeom prst="pie">
                <a:avLst>
                  <a:gd name="adj1" fmla="val 4028252"/>
                  <a:gd name="adj2" fmla="val 17183677"/>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1" name="Google Shape;141;p3"/>
            <p:cNvGrpSpPr/>
            <p:nvPr/>
          </p:nvGrpSpPr>
          <p:grpSpPr>
            <a:xfrm rot="7200165">
              <a:off x="5229931" y="2804716"/>
              <a:ext cx="585010" cy="585535"/>
              <a:chOff x="1977085" y="811649"/>
              <a:chExt cx="587999" cy="587999"/>
            </a:xfrm>
          </p:grpSpPr>
          <p:sp>
            <p:nvSpPr>
              <p:cNvPr id="142" name="Google Shape;142;p3"/>
              <p:cNvSpPr/>
              <p:nvPr/>
            </p:nvSpPr>
            <p:spPr>
              <a:xfrm rot="39023">
                <a:off x="1980366" y="814930"/>
                <a:ext cx="581437" cy="581437"/>
              </a:xfrm>
              <a:prstGeom prst="pie">
                <a:avLst>
                  <a:gd name="adj1" fmla="val 6190354"/>
                  <a:gd name="adj2" fmla="val 14996165"/>
                </a:avLst>
              </a:prstGeom>
              <a:solidFill>
                <a:srgbClr val="0D5DDF"/>
              </a:solidFill>
              <a:ln>
                <a:noFill/>
              </a:ln>
              <a:effectLst>
                <a:outerShdw blurRad="142875" algn="bl" rotWithShape="0">
                  <a:srgbClr val="000000">
                    <a:alpha val="4235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3"/>
              <p:cNvSpPr/>
              <p:nvPr/>
            </p:nvSpPr>
            <p:spPr>
              <a:xfrm rot="10800000">
                <a:off x="1980332" y="814963"/>
                <a:ext cx="581400" cy="581400"/>
              </a:xfrm>
              <a:prstGeom prst="pie">
                <a:avLst>
                  <a:gd name="adj1" fmla="val 4028252"/>
                  <a:gd name="adj2" fmla="val 17183677"/>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4" name="Google Shape;144;p3"/>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145" name="Google Shape;145;p3"/>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146" name="Google Shape;146;p3"/>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sp>
        <p:nvSpPr>
          <p:cNvPr id="2" name="Marcador de pie de página 1">
            <a:extLst>
              <a:ext uri="{FF2B5EF4-FFF2-40B4-BE49-F238E27FC236}">
                <a16:creationId xmlns:a16="http://schemas.microsoft.com/office/drawing/2014/main" id="{97B88CCB-969D-4CE3-A9BB-DD2E114A5D81}"/>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pic>
        <p:nvPicPr>
          <p:cNvPr id="151" name="Google Shape;151;p4" descr="Historia estadística descriptiva timeline | Timetoast timelines"/>
          <p:cNvPicPr preferRelativeResize="0"/>
          <p:nvPr/>
        </p:nvPicPr>
        <p:blipFill rotWithShape="1">
          <a:blip r:embed="rId4">
            <a:alphaModFix/>
          </a:blip>
          <a:srcRect/>
          <a:stretch/>
        </p:blipFill>
        <p:spPr>
          <a:xfrm>
            <a:off x="1391478" y="1126434"/>
            <a:ext cx="8926994" cy="4868001"/>
          </a:xfrm>
          <a:prstGeom prst="rect">
            <a:avLst/>
          </a:prstGeom>
          <a:noFill/>
          <a:ln>
            <a:noFill/>
          </a:ln>
        </p:spPr>
      </p:pic>
      <p:sp>
        <p:nvSpPr>
          <p:cNvPr id="2" name="Marcador de pie de página 1">
            <a:extLst>
              <a:ext uri="{FF2B5EF4-FFF2-40B4-BE49-F238E27FC236}">
                <a16:creationId xmlns:a16="http://schemas.microsoft.com/office/drawing/2014/main" id="{E8EEA3DB-9790-8EBF-1849-2F2CDAC43559}"/>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5"/>
        <p:cNvGrpSpPr/>
        <p:nvPr/>
      </p:nvGrpSpPr>
      <p:grpSpPr>
        <a:xfrm>
          <a:off x="0" y="0"/>
          <a:ext cx="0" cy="0"/>
          <a:chOff x="0" y="0"/>
          <a:chExt cx="0" cy="0"/>
        </a:xfrm>
      </p:grpSpPr>
      <p:sp>
        <p:nvSpPr>
          <p:cNvPr id="156" name="Google Shape;156;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sp>
        <p:nvSpPr>
          <p:cNvPr id="157" name="Google Shape;157;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158" name="Google Shape;158;p5" descr="Cirenio (Personas en la Biblia) - En la Biblia"/>
          <p:cNvPicPr preferRelativeResize="0"/>
          <p:nvPr/>
        </p:nvPicPr>
        <p:blipFill rotWithShape="1">
          <a:blip r:embed="rId4">
            <a:alphaModFix/>
          </a:blip>
          <a:srcRect/>
          <a:stretch/>
        </p:blipFill>
        <p:spPr>
          <a:xfrm>
            <a:off x="834887" y="1122363"/>
            <a:ext cx="10066608" cy="4831971"/>
          </a:xfrm>
          <a:prstGeom prst="rect">
            <a:avLst/>
          </a:prstGeom>
          <a:noFill/>
          <a:ln>
            <a:noFill/>
          </a:ln>
        </p:spPr>
      </p:pic>
      <p:sp>
        <p:nvSpPr>
          <p:cNvPr id="2" name="Marcador de pie de página 1">
            <a:extLst>
              <a:ext uri="{FF2B5EF4-FFF2-40B4-BE49-F238E27FC236}">
                <a16:creationId xmlns:a16="http://schemas.microsoft.com/office/drawing/2014/main" id="{C4A472D1-451F-FE38-4C20-B803E2F7C7EA}"/>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pic>
        <p:nvPicPr>
          <p:cNvPr id="163" name="Google Shape;163;p6" descr="HISTORIA CLASICA: Los censos y los impuestos"/>
          <p:cNvPicPr preferRelativeResize="0"/>
          <p:nvPr/>
        </p:nvPicPr>
        <p:blipFill rotWithShape="1">
          <a:blip r:embed="rId4">
            <a:alphaModFix/>
          </a:blip>
          <a:srcRect/>
          <a:stretch/>
        </p:blipFill>
        <p:spPr>
          <a:xfrm>
            <a:off x="2574725" y="943275"/>
            <a:ext cx="7521701" cy="5599500"/>
          </a:xfrm>
          <a:prstGeom prst="rect">
            <a:avLst/>
          </a:prstGeom>
          <a:noFill/>
          <a:ln>
            <a:noFill/>
          </a:ln>
        </p:spPr>
      </p:pic>
      <p:sp>
        <p:nvSpPr>
          <p:cNvPr id="2" name="Marcador de pie de página 1">
            <a:extLst>
              <a:ext uri="{FF2B5EF4-FFF2-40B4-BE49-F238E27FC236}">
                <a16:creationId xmlns:a16="http://schemas.microsoft.com/office/drawing/2014/main" id="{71836514-1884-1C1F-A07D-C8E46EF9FD4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
        <p:cNvGrpSpPr/>
        <p:nvPr/>
      </p:nvGrpSpPr>
      <p:grpSpPr>
        <a:xfrm>
          <a:off x="0" y="0"/>
          <a:ext cx="0" cy="0"/>
          <a:chOff x="0" y="0"/>
          <a:chExt cx="0" cy="0"/>
        </a:xfrm>
      </p:grpSpPr>
      <p:pic>
        <p:nvPicPr>
          <p:cNvPr id="168" name="Google Shape;168;p7" descr="La historia de la estadística&quot; ALUMNO: NORBERTO PASILLAS MÉNDEZ,"/>
          <p:cNvPicPr preferRelativeResize="0"/>
          <p:nvPr/>
        </p:nvPicPr>
        <p:blipFill rotWithShape="1">
          <a:blip r:embed="rId4">
            <a:alphaModFix/>
          </a:blip>
          <a:srcRect/>
          <a:stretch/>
        </p:blipFill>
        <p:spPr>
          <a:xfrm>
            <a:off x="5214714" y="1683648"/>
            <a:ext cx="6294783" cy="4478502"/>
          </a:xfrm>
          <a:prstGeom prst="rect">
            <a:avLst/>
          </a:prstGeom>
          <a:noFill/>
          <a:ln>
            <a:noFill/>
          </a:ln>
        </p:spPr>
      </p:pic>
      <p:sp>
        <p:nvSpPr>
          <p:cNvPr id="169" name="Google Shape;169;p7"/>
          <p:cNvSpPr txBox="1"/>
          <p:nvPr/>
        </p:nvSpPr>
        <p:spPr>
          <a:xfrm>
            <a:off x="377205" y="1683662"/>
            <a:ext cx="5682000" cy="2247300"/>
          </a:xfrm>
          <a:prstGeom prst="rect">
            <a:avLst/>
          </a:prstGeom>
          <a:solidFill>
            <a:schemeClr val="lt1"/>
          </a:solidFill>
          <a:ln>
            <a:noFill/>
          </a:ln>
        </p:spPr>
        <p:txBody>
          <a:bodyPr spcFirstLastPara="1" wrap="square" lIns="91425" tIns="45700" rIns="91425" bIns="45700" anchor="t" anchorCtr="0">
            <a:spAutoFit/>
          </a:bodyPr>
          <a:lstStyle/>
          <a:p>
            <a:pPr marL="0" marR="0" lvl="0" indent="-177800" algn="l" rtl="0">
              <a:spcBef>
                <a:spcPts val="0"/>
              </a:spcBef>
              <a:spcAft>
                <a:spcPts val="0"/>
              </a:spcAft>
              <a:buClr>
                <a:srgbClr val="333333"/>
              </a:buClr>
              <a:buSzPts val="2800"/>
              <a:buFont typeface="Arial"/>
              <a:buChar char="•"/>
            </a:pPr>
            <a:r>
              <a:rPr lang="es-EC" sz="2800" b="0" i="0" u="none" strike="noStrike" cap="none">
                <a:solidFill>
                  <a:srgbClr val="333333"/>
                </a:solidFill>
                <a:latin typeface="Roboto"/>
                <a:ea typeface="Roboto"/>
                <a:cs typeface="Roboto"/>
                <a:sym typeface="Roboto"/>
              </a:rPr>
              <a:t>Las necesidades económicas y militares de los Estados incitaron, desde tiempos muy remotos, la realización por éstos de censos de su población y de sus riquezas.</a:t>
            </a:r>
            <a:endParaRPr/>
          </a:p>
        </p:txBody>
      </p:sp>
      <p:sp>
        <p:nvSpPr>
          <p:cNvPr id="2" name="Marcador de pie de página 1">
            <a:extLst>
              <a:ext uri="{FF2B5EF4-FFF2-40B4-BE49-F238E27FC236}">
                <a16:creationId xmlns:a16="http://schemas.microsoft.com/office/drawing/2014/main" id="{3F556033-4363-6303-C215-71E69F7867B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
        <p:cNvGrpSpPr/>
        <p:nvPr/>
      </p:nvGrpSpPr>
      <p:grpSpPr>
        <a:xfrm>
          <a:off x="0" y="0"/>
          <a:ext cx="0" cy="0"/>
          <a:chOff x="0" y="0"/>
          <a:chExt cx="0" cy="0"/>
        </a:xfrm>
      </p:grpSpPr>
      <p:pic>
        <p:nvPicPr>
          <p:cNvPr id="174" name="Google Shape;174;p8" descr="Terror en el Mediterráneo: los temibles y sádicos piratas de Berbería"/>
          <p:cNvPicPr preferRelativeResize="0"/>
          <p:nvPr/>
        </p:nvPicPr>
        <p:blipFill rotWithShape="1">
          <a:blip r:embed="rId4">
            <a:alphaModFix/>
          </a:blip>
          <a:srcRect/>
          <a:stretch/>
        </p:blipFill>
        <p:spPr>
          <a:xfrm>
            <a:off x="3875523" y="1597647"/>
            <a:ext cx="7680372" cy="4320209"/>
          </a:xfrm>
          <a:prstGeom prst="rect">
            <a:avLst/>
          </a:prstGeom>
          <a:noFill/>
          <a:ln>
            <a:noFill/>
          </a:ln>
        </p:spPr>
      </p:pic>
      <p:sp>
        <p:nvSpPr>
          <p:cNvPr id="175" name="Google Shape;175;p8"/>
          <p:cNvSpPr txBox="1"/>
          <p:nvPr/>
        </p:nvSpPr>
        <p:spPr>
          <a:xfrm>
            <a:off x="636105" y="1234613"/>
            <a:ext cx="6188764" cy="2246769"/>
          </a:xfrm>
          <a:prstGeom prst="rect">
            <a:avLst/>
          </a:prstGeom>
          <a:solidFill>
            <a:schemeClr val="lt1"/>
          </a:solidFill>
          <a:ln>
            <a:noFill/>
          </a:ln>
        </p:spPr>
        <p:txBody>
          <a:bodyPr spcFirstLastPara="1" wrap="square" lIns="91425" tIns="45700" rIns="91425" bIns="45700" anchor="t" anchorCtr="0">
            <a:spAutoFit/>
          </a:bodyPr>
          <a:lstStyle/>
          <a:p>
            <a:pPr marL="0" marR="0" lvl="0" indent="-177800" algn="l" rtl="0">
              <a:spcBef>
                <a:spcPts val="0"/>
              </a:spcBef>
              <a:spcAft>
                <a:spcPts val="0"/>
              </a:spcAft>
              <a:buClr>
                <a:srgbClr val="333333"/>
              </a:buClr>
              <a:buSzPts val="2800"/>
              <a:buFont typeface="Arial"/>
              <a:buChar char="•"/>
            </a:pPr>
            <a:r>
              <a:rPr lang="es-EC" sz="2800" b="0" i="0" u="none" strike="noStrike" cap="none">
                <a:solidFill>
                  <a:srgbClr val="333333"/>
                </a:solidFill>
                <a:latin typeface="Roboto"/>
                <a:ea typeface="Roboto"/>
                <a:cs typeface="Roboto"/>
                <a:sym typeface="Roboto"/>
              </a:rPr>
              <a:t>Las piraterías berberiscas en el Mediterráneo motivaron el desarrollo de los seguros marítimos, con sus problemas asociados de evaluación de riesgos.</a:t>
            </a:r>
            <a:endParaRPr/>
          </a:p>
        </p:txBody>
      </p:sp>
      <p:sp>
        <p:nvSpPr>
          <p:cNvPr id="2" name="Marcador de pie de página 1">
            <a:extLst>
              <a:ext uri="{FF2B5EF4-FFF2-40B4-BE49-F238E27FC236}">
                <a16:creationId xmlns:a16="http://schemas.microsoft.com/office/drawing/2014/main" id="{A7CC5D43-8D58-7EB4-225E-380C20A2272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
        <p:cNvGrpSpPr/>
        <p:nvPr/>
      </p:nvGrpSpPr>
      <p:grpSpPr>
        <a:xfrm>
          <a:off x="0" y="0"/>
          <a:ext cx="0" cy="0"/>
          <a:chOff x="0" y="0"/>
          <a:chExt cx="0" cy="0"/>
        </a:xfrm>
      </p:grpSpPr>
      <p:pic>
        <p:nvPicPr>
          <p:cNvPr id="180" name="Google Shape;180;p9" descr="Juego de apuestas - Wikipedia, la enciclopedia libre"/>
          <p:cNvPicPr preferRelativeResize="0"/>
          <p:nvPr/>
        </p:nvPicPr>
        <p:blipFill rotWithShape="1">
          <a:blip r:embed="rId4">
            <a:alphaModFix/>
          </a:blip>
          <a:srcRect/>
          <a:stretch/>
        </p:blipFill>
        <p:spPr>
          <a:xfrm>
            <a:off x="5131143" y="1863338"/>
            <a:ext cx="6296301" cy="4531071"/>
          </a:xfrm>
          <a:prstGeom prst="rect">
            <a:avLst/>
          </a:prstGeom>
          <a:noFill/>
          <a:ln>
            <a:noFill/>
          </a:ln>
        </p:spPr>
      </p:pic>
      <p:sp>
        <p:nvSpPr>
          <p:cNvPr id="181" name="Google Shape;181;p9"/>
          <p:cNvSpPr txBox="1"/>
          <p:nvPr/>
        </p:nvSpPr>
        <p:spPr>
          <a:xfrm>
            <a:off x="665922" y="1078508"/>
            <a:ext cx="5059017" cy="156966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2400" b="0" i="0" u="none" strike="noStrike" cap="none">
                <a:solidFill>
                  <a:srgbClr val="333333"/>
                </a:solidFill>
                <a:latin typeface="Roboto"/>
                <a:ea typeface="Roboto"/>
                <a:cs typeface="Roboto"/>
                <a:sym typeface="Roboto"/>
              </a:rPr>
              <a:t>El gran interés por los juegos de azar motivó, sobre todo a partir del siglo XVII, el desarrollo teórico del Cálculo de Probabilidades.</a:t>
            </a:r>
            <a:endParaRPr sz="24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377975DE-D55F-9B1B-EB6D-C408A9B0A7CA}"/>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5"/>
        <p:cNvGrpSpPr/>
        <p:nvPr/>
      </p:nvGrpSpPr>
      <p:grpSpPr>
        <a:xfrm>
          <a:off x="0" y="0"/>
          <a:ext cx="0" cy="0"/>
          <a:chOff x="0" y="0"/>
          <a:chExt cx="0" cy="0"/>
        </a:xfrm>
      </p:grpSpPr>
      <p:sp>
        <p:nvSpPr>
          <p:cNvPr id="186" name="Google Shape;186;p10"/>
          <p:cNvSpPr txBox="1"/>
          <p:nvPr/>
        </p:nvSpPr>
        <p:spPr>
          <a:xfrm>
            <a:off x="4167809" y="1415534"/>
            <a:ext cx="618876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https://www.worldometers.info/es/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7" name="Google Shape;187;p10"/>
          <p:cNvPicPr preferRelativeResize="0"/>
          <p:nvPr/>
        </p:nvPicPr>
        <p:blipFill rotWithShape="1">
          <a:blip r:embed="rId5">
            <a:alphaModFix/>
          </a:blip>
          <a:srcRect/>
          <a:stretch/>
        </p:blipFill>
        <p:spPr>
          <a:xfrm>
            <a:off x="2690200" y="1876425"/>
            <a:ext cx="6926900" cy="4427800"/>
          </a:xfrm>
          <a:prstGeom prst="rect">
            <a:avLst/>
          </a:prstGeom>
          <a:noFill/>
          <a:ln>
            <a:noFill/>
          </a:ln>
        </p:spPr>
      </p:pic>
      <p:sp>
        <p:nvSpPr>
          <p:cNvPr id="2" name="Marcador de pie de página 1">
            <a:extLst>
              <a:ext uri="{FF2B5EF4-FFF2-40B4-BE49-F238E27FC236}">
                <a16:creationId xmlns:a16="http://schemas.microsoft.com/office/drawing/2014/main" id="{F74AC686-A9A1-E1CA-D7CF-915EFDD31F4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192" name="Google Shape;192;p11"/>
          <p:cNvSpPr txBox="1"/>
          <p:nvPr/>
        </p:nvSpPr>
        <p:spPr>
          <a:xfrm>
            <a:off x="4180109" y="1046459"/>
            <a:ext cx="61887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https://www.worldometers.info/es/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93" name="Google Shape;193;p11" descr="La estadística, herramienta fundamental para proyectar el futuro del país –  El Nacional"/>
          <p:cNvPicPr preferRelativeResize="0"/>
          <p:nvPr/>
        </p:nvPicPr>
        <p:blipFill rotWithShape="1">
          <a:blip r:embed="rId5">
            <a:alphaModFix/>
          </a:blip>
          <a:srcRect l="7193" t="15745" r="8970" b="16032"/>
          <a:stretch/>
        </p:blipFill>
        <p:spPr>
          <a:xfrm>
            <a:off x="918600" y="1692950"/>
            <a:ext cx="9307050" cy="4355300"/>
          </a:xfrm>
          <a:prstGeom prst="rect">
            <a:avLst/>
          </a:prstGeom>
          <a:noFill/>
          <a:ln>
            <a:noFill/>
          </a:ln>
        </p:spPr>
      </p:pic>
      <p:sp>
        <p:nvSpPr>
          <p:cNvPr id="2" name="Marcador de pie de página 1">
            <a:extLst>
              <a:ext uri="{FF2B5EF4-FFF2-40B4-BE49-F238E27FC236}">
                <a16:creationId xmlns:a16="http://schemas.microsoft.com/office/drawing/2014/main" id="{D6F07541-53A7-F201-4195-D3B3529E385D}"/>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sp>
        <p:nvSpPr>
          <p:cNvPr id="198" name="Google Shape;198;p12"/>
          <p:cNvSpPr/>
          <p:nvPr/>
        </p:nvSpPr>
        <p:spPr>
          <a:xfrm>
            <a:off x="1741026" y="2505670"/>
            <a:ext cx="8709948" cy="17542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5400"/>
              <a:buFont typeface="Calibri"/>
              <a:buNone/>
            </a:pPr>
            <a:r>
              <a:rPr lang="es-EC" sz="5400" b="1">
                <a:solidFill>
                  <a:srgbClr val="FFFFFF"/>
                </a:solidFill>
                <a:latin typeface="Calibri"/>
                <a:ea typeface="Calibri"/>
                <a:cs typeface="Calibri"/>
                <a:sym typeface="Calibri"/>
              </a:rPr>
              <a:t>BASES PARA LA VALIDACIÓN DE MÉTODOS DE ENSAYO</a:t>
            </a:r>
            <a:endParaRPr sz="1800">
              <a:solidFill>
                <a:schemeClr val="dk1"/>
              </a:solidFill>
              <a:latin typeface="Calibri"/>
              <a:ea typeface="Calibri"/>
              <a:cs typeface="Calibri"/>
              <a:sym typeface="Calibri"/>
            </a:endParaRPr>
          </a:p>
        </p:txBody>
      </p:sp>
      <p:sp>
        <p:nvSpPr>
          <p:cNvPr id="199" name="Google Shape;199;p12"/>
          <p:cNvSpPr txBox="1"/>
          <p:nvPr/>
        </p:nvSpPr>
        <p:spPr>
          <a:xfrm>
            <a:off x="3049172" y="3271595"/>
            <a:ext cx="609834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b="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200" name="Google Shape;200;p12"/>
          <p:cNvSpPr txBox="1"/>
          <p:nvPr/>
        </p:nvSpPr>
        <p:spPr>
          <a:xfrm>
            <a:off x="3049172" y="3271595"/>
            <a:ext cx="609834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b="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201" name="Google Shape;201;p12"/>
          <p:cNvSpPr txBox="1"/>
          <p:nvPr/>
        </p:nvSpPr>
        <p:spPr>
          <a:xfrm>
            <a:off x="3049172" y="3271595"/>
            <a:ext cx="609834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b="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202" name="Google Shape;202;p12"/>
          <p:cNvSpPr txBox="1"/>
          <p:nvPr/>
        </p:nvSpPr>
        <p:spPr>
          <a:xfrm>
            <a:off x="3049172" y="3271595"/>
            <a:ext cx="609834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b="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pic>
        <p:nvPicPr>
          <p:cNvPr id="203" name="Google Shape;203;p12" descr="Presentación con gráfico de barras"/>
          <p:cNvPicPr preferRelativeResize="0"/>
          <p:nvPr/>
        </p:nvPicPr>
        <p:blipFill rotWithShape="1">
          <a:blip r:embed="rId4">
            <a:alphaModFix/>
          </a:blip>
          <a:srcRect/>
          <a:stretch/>
        </p:blipFill>
        <p:spPr>
          <a:xfrm>
            <a:off x="5174974" y="4345297"/>
            <a:ext cx="1494182" cy="1494182"/>
          </a:xfrm>
          <a:prstGeom prst="rect">
            <a:avLst/>
          </a:prstGeom>
          <a:noFill/>
          <a:ln>
            <a:noFill/>
          </a:ln>
        </p:spPr>
      </p:pic>
      <p:sp>
        <p:nvSpPr>
          <p:cNvPr id="2" name="Marcador de pie de página 1">
            <a:extLst>
              <a:ext uri="{FF2B5EF4-FFF2-40B4-BE49-F238E27FC236}">
                <a16:creationId xmlns:a16="http://schemas.microsoft.com/office/drawing/2014/main" id="{C3703402-3B84-0519-D976-6C98810EA5AD}"/>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7"/>
        <p:cNvGrpSpPr/>
        <p:nvPr/>
      </p:nvGrpSpPr>
      <p:grpSpPr>
        <a:xfrm>
          <a:off x="0" y="0"/>
          <a:ext cx="0" cy="0"/>
          <a:chOff x="0" y="0"/>
          <a:chExt cx="0" cy="0"/>
        </a:xfrm>
      </p:grpSpPr>
      <p:sp>
        <p:nvSpPr>
          <p:cNvPr id="208" name="Google Shape;208;p13"/>
          <p:cNvSpPr txBox="1"/>
          <p:nvPr/>
        </p:nvSpPr>
        <p:spPr>
          <a:xfrm>
            <a:off x="2160104" y="1815549"/>
            <a:ext cx="7043530" cy="2677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2800" b="1">
                <a:solidFill>
                  <a:schemeClr val="dk1"/>
                </a:solidFill>
                <a:latin typeface="Calibri"/>
                <a:ea typeface="Calibri"/>
                <a:cs typeface="Calibri"/>
                <a:sym typeface="Calibri"/>
              </a:rPr>
              <a:t>“La validación de un método analítico es el proceso por el cual se establece, mediante estudios de laboratorio, que las características de desempeño del método cumplen con los requisitos para las aplicaciones analíticas previstas”</a:t>
            </a:r>
            <a:endParaRPr sz="2800" b="1">
              <a:solidFill>
                <a:schemeClr val="dk1"/>
              </a:solidFill>
              <a:latin typeface="Calibri"/>
              <a:ea typeface="Calibri"/>
              <a:cs typeface="Calibri"/>
              <a:sym typeface="Calibri"/>
            </a:endParaRPr>
          </a:p>
        </p:txBody>
      </p:sp>
      <p:sp>
        <p:nvSpPr>
          <p:cNvPr id="209" name="Google Shape;209;p13"/>
          <p:cNvSpPr txBox="1"/>
          <p:nvPr/>
        </p:nvSpPr>
        <p:spPr>
          <a:xfrm>
            <a:off x="4611091" y="5144209"/>
            <a:ext cx="61887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chemeClr val="dk1"/>
                </a:solidFill>
                <a:latin typeface="Calibri"/>
                <a:ea typeface="Calibri"/>
                <a:cs typeface="Calibri"/>
                <a:sym typeface="Calibri"/>
              </a:rPr>
              <a:t>USP 31 –NF 26, Capítulo General Validación de métodos farmacopéicos</a:t>
            </a:r>
            <a:endParaRPr sz="18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198A0CE3-9ECA-5FC6-6E25-601C28DAA601}"/>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4" name="Google Shape;214;p14"/>
          <p:cNvSpPr txBox="1"/>
          <p:nvPr/>
        </p:nvSpPr>
        <p:spPr>
          <a:xfrm>
            <a:off x="2852530" y="1285111"/>
            <a:ext cx="6102626" cy="20621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3200" b="1">
                <a:solidFill>
                  <a:schemeClr val="dk1"/>
                </a:solidFill>
                <a:latin typeface="Calibri"/>
                <a:ea typeface="Calibri"/>
                <a:cs typeface="Calibri"/>
                <a:sym typeface="Calibri"/>
              </a:rPr>
              <a:t>“La validación de métodos, es el proceso por el cual se demuestra que los procedimientos analíticos son aptos para el uso indicado.” </a:t>
            </a:r>
            <a:endParaRPr sz="3200" b="1">
              <a:solidFill>
                <a:schemeClr val="dk1"/>
              </a:solidFill>
              <a:latin typeface="Calibri"/>
              <a:ea typeface="Calibri"/>
              <a:cs typeface="Calibri"/>
              <a:sym typeface="Calibri"/>
            </a:endParaRPr>
          </a:p>
        </p:txBody>
      </p:sp>
      <p:sp>
        <p:nvSpPr>
          <p:cNvPr id="215" name="Google Shape;215;p14"/>
          <p:cNvSpPr txBox="1"/>
          <p:nvPr/>
        </p:nvSpPr>
        <p:spPr>
          <a:xfrm>
            <a:off x="5368674" y="4662504"/>
            <a:ext cx="61887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chemeClr val="dk1"/>
                </a:solidFill>
                <a:latin typeface="Calibri"/>
                <a:ea typeface="Calibri"/>
                <a:cs typeface="Calibri"/>
                <a:sym typeface="Calibri"/>
              </a:rPr>
              <a:t>FDA draft guidance – Analytical Procedures and Methods Validation</a:t>
            </a:r>
            <a:endParaRPr sz="18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9309C5E7-C10D-8131-717E-0FDF1BBA855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9"/>
        <p:cNvGrpSpPr/>
        <p:nvPr/>
      </p:nvGrpSpPr>
      <p:grpSpPr>
        <a:xfrm>
          <a:off x="0" y="0"/>
          <a:ext cx="0" cy="0"/>
          <a:chOff x="0" y="0"/>
          <a:chExt cx="0" cy="0"/>
        </a:xfrm>
      </p:grpSpPr>
      <p:grpSp>
        <p:nvGrpSpPr>
          <p:cNvPr id="220" name="Google Shape;220;p15"/>
          <p:cNvGrpSpPr/>
          <p:nvPr/>
        </p:nvGrpSpPr>
        <p:grpSpPr>
          <a:xfrm>
            <a:off x="1194532" y="1958829"/>
            <a:ext cx="3684846" cy="4048417"/>
            <a:chOff x="792550" y="183566"/>
            <a:chExt cx="3684846" cy="4048417"/>
          </a:xfrm>
        </p:grpSpPr>
        <p:sp>
          <p:nvSpPr>
            <p:cNvPr id="221" name="Google Shape;221;p15"/>
            <p:cNvSpPr/>
            <p:nvPr/>
          </p:nvSpPr>
          <p:spPr>
            <a:xfrm>
              <a:off x="939944" y="343242"/>
              <a:ext cx="3537452" cy="1105453"/>
            </a:xfrm>
            <a:prstGeom prst="rect">
              <a:avLst/>
            </a:prstGeom>
            <a:solidFill>
              <a:schemeClr val="lt1">
                <a:alpha val="40000"/>
              </a:schemeClr>
            </a:solidFill>
            <a:ln w="9525"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5"/>
            <p:cNvSpPr txBox="1"/>
            <p:nvPr/>
          </p:nvSpPr>
          <p:spPr>
            <a:xfrm>
              <a:off x="939944" y="343242"/>
              <a:ext cx="3537452" cy="1105453"/>
            </a:xfrm>
            <a:prstGeom prst="rect">
              <a:avLst/>
            </a:prstGeom>
            <a:noFill/>
            <a:ln>
              <a:noFill/>
            </a:ln>
          </p:spPr>
          <p:txBody>
            <a:bodyPr spcFirstLastPara="1" wrap="square" lIns="748750" tIns="118100" rIns="118100" bIns="118100" anchor="ctr" anchorCtr="0">
              <a:noAutofit/>
            </a:bodyPr>
            <a:lstStyle/>
            <a:p>
              <a:pPr marL="0" marR="0" lvl="0" indent="0" algn="l" rtl="0">
                <a:lnSpc>
                  <a:spcPct val="90000"/>
                </a:lnSpc>
                <a:spcBef>
                  <a:spcPts val="0"/>
                </a:spcBef>
                <a:spcAft>
                  <a:spcPts val="0"/>
                </a:spcAft>
                <a:buClr>
                  <a:schemeClr val="dk1"/>
                </a:buClr>
                <a:buSzPts val="3100"/>
                <a:buFont typeface="Calibri"/>
                <a:buNone/>
              </a:pPr>
              <a:r>
                <a:rPr lang="es-EC" sz="3100">
                  <a:solidFill>
                    <a:schemeClr val="dk1"/>
                  </a:solidFill>
                  <a:latin typeface="Calibri"/>
                  <a:ea typeface="Calibri"/>
                  <a:cs typeface="Calibri"/>
                  <a:sym typeface="Calibri"/>
                </a:rPr>
                <a:t>Linealidad</a:t>
              </a:r>
              <a:endParaRPr/>
            </a:p>
          </p:txBody>
        </p:sp>
        <p:sp>
          <p:nvSpPr>
            <p:cNvPr id="223" name="Google Shape;223;p15"/>
            <p:cNvSpPr/>
            <p:nvPr/>
          </p:nvSpPr>
          <p:spPr>
            <a:xfrm>
              <a:off x="792550" y="183566"/>
              <a:ext cx="773817" cy="1160726"/>
            </a:xfrm>
            <a:prstGeom prst="rect">
              <a:avLst/>
            </a:prstGeom>
            <a:blipFill rotWithShape="1">
              <a:blip r:embed="rId4">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5"/>
            <p:cNvSpPr/>
            <p:nvPr/>
          </p:nvSpPr>
          <p:spPr>
            <a:xfrm>
              <a:off x="939944" y="1734886"/>
              <a:ext cx="3537452" cy="1105453"/>
            </a:xfrm>
            <a:prstGeom prst="rect">
              <a:avLst/>
            </a:prstGeom>
            <a:solidFill>
              <a:schemeClr val="lt1">
                <a:alpha val="40000"/>
              </a:schemeClr>
            </a:solidFill>
            <a:ln w="9525"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5"/>
            <p:cNvSpPr txBox="1"/>
            <p:nvPr/>
          </p:nvSpPr>
          <p:spPr>
            <a:xfrm>
              <a:off x="939944" y="1734886"/>
              <a:ext cx="3537452" cy="1105453"/>
            </a:xfrm>
            <a:prstGeom prst="rect">
              <a:avLst/>
            </a:prstGeom>
            <a:noFill/>
            <a:ln>
              <a:noFill/>
            </a:ln>
          </p:spPr>
          <p:txBody>
            <a:bodyPr spcFirstLastPara="1" wrap="square" lIns="748750" tIns="118100" rIns="118100" bIns="118100" anchor="ctr" anchorCtr="0">
              <a:noAutofit/>
            </a:bodyPr>
            <a:lstStyle/>
            <a:p>
              <a:pPr marL="0" marR="0" lvl="0" indent="0" algn="l" rtl="0">
                <a:lnSpc>
                  <a:spcPct val="90000"/>
                </a:lnSpc>
                <a:spcBef>
                  <a:spcPts val="0"/>
                </a:spcBef>
                <a:spcAft>
                  <a:spcPts val="0"/>
                </a:spcAft>
                <a:buClr>
                  <a:schemeClr val="dk1"/>
                </a:buClr>
                <a:buSzPts val="3100"/>
                <a:buFont typeface="Calibri"/>
                <a:buNone/>
              </a:pPr>
              <a:r>
                <a:rPr lang="es-EC" sz="3100">
                  <a:solidFill>
                    <a:schemeClr val="dk1"/>
                  </a:solidFill>
                  <a:latin typeface="Calibri"/>
                  <a:ea typeface="Calibri"/>
                  <a:cs typeface="Calibri"/>
                  <a:sym typeface="Calibri"/>
                </a:rPr>
                <a:t>Especificidad</a:t>
              </a:r>
              <a:endParaRPr/>
            </a:p>
          </p:txBody>
        </p:sp>
        <p:sp>
          <p:nvSpPr>
            <p:cNvPr id="226" name="Google Shape;226;p15"/>
            <p:cNvSpPr/>
            <p:nvPr/>
          </p:nvSpPr>
          <p:spPr>
            <a:xfrm>
              <a:off x="792550" y="1575209"/>
              <a:ext cx="773817" cy="1160726"/>
            </a:xfrm>
            <a:prstGeom prst="rect">
              <a:avLst/>
            </a:prstGeom>
            <a:blipFill rotWithShape="1">
              <a:blip r:embed="rId5">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5"/>
            <p:cNvSpPr/>
            <p:nvPr/>
          </p:nvSpPr>
          <p:spPr>
            <a:xfrm>
              <a:off x="939944" y="3126530"/>
              <a:ext cx="3537452" cy="1105453"/>
            </a:xfrm>
            <a:prstGeom prst="rect">
              <a:avLst/>
            </a:prstGeom>
            <a:solidFill>
              <a:schemeClr val="lt1">
                <a:alpha val="40000"/>
              </a:schemeClr>
            </a:solidFill>
            <a:ln w="9525"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txBox="1"/>
            <p:nvPr/>
          </p:nvSpPr>
          <p:spPr>
            <a:xfrm>
              <a:off x="939944" y="3126530"/>
              <a:ext cx="3537452" cy="1105453"/>
            </a:xfrm>
            <a:prstGeom prst="rect">
              <a:avLst/>
            </a:prstGeom>
            <a:noFill/>
            <a:ln>
              <a:noFill/>
            </a:ln>
          </p:spPr>
          <p:txBody>
            <a:bodyPr spcFirstLastPara="1" wrap="square" lIns="748750" tIns="118100" rIns="118100" bIns="118100" anchor="ctr" anchorCtr="0">
              <a:noAutofit/>
            </a:bodyPr>
            <a:lstStyle/>
            <a:p>
              <a:pPr marL="0" marR="0" lvl="0" indent="0" algn="l" rtl="0">
                <a:lnSpc>
                  <a:spcPct val="90000"/>
                </a:lnSpc>
                <a:spcBef>
                  <a:spcPts val="0"/>
                </a:spcBef>
                <a:spcAft>
                  <a:spcPts val="0"/>
                </a:spcAft>
                <a:buClr>
                  <a:schemeClr val="dk1"/>
                </a:buClr>
                <a:buSzPts val="3100"/>
                <a:buFont typeface="Calibri"/>
                <a:buNone/>
              </a:pPr>
              <a:r>
                <a:rPr lang="es-EC" sz="3100">
                  <a:solidFill>
                    <a:schemeClr val="dk1"/>
                  </a:solidFill>
                  <a:latin typeface="Calibri"/>
                  <a:ea typeface="Calibri"/>
                  <a:cs typeface="Calibri"/>
                  <a:sym typeface="Calibri"/>
                </a:rPr>
                <a:t>Límite de detección</a:t>
              </a:r>
              <a:endParaRPr/>
            </a:p>
          </p:txBody>
        </p:sp>
        <p:sp>
          <p:nvSpPr>
            <p:cNvPr id="229" name="Google Shape;229;p15"/>
            <p:cNvSpPr/>
            <p:nvPr/>
          </p:nvSpPr>
          <p:spPr>
            <a:xfrm>
              <a:off x="792550" y="2966853"/>
              <a:ext cx="773817" cy="1160726"/>
            </a:xfrm>
            <a:prstGeom prst="rect">
              <a:avLst/>
            </a:prstGeom>
            <a:blipFill rotWithShape="1">
              <a:blip r:embed="rId6">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 name="Google Shape;230;p15"/>
          <p:cNvGrpSpPr/>
          <p:nvPr/>
        </p:nvGrpSpPr>
        <p:grpSpPr>
          <a:xfrm>
            <a:off x="6190602" y="1958829"/>
            <a:ext cx="3684846" cy="4048417"/>
            <a:chOff x="792550" y="183566"/>
            <a:chExt cx="3684846" cy="4048417"/>
          </a:xfrm>
        </p:grpSpPr>
        <p:sp>
          <p:nvSpPr>
            <p:cNvPr id="231" name="Google Shape;231;p15"/>
            <p:cNvSpPr/>
            <p:nvPr/>
          </p:nvSpPr>
          <p:spPr>
            <a:xfrm>
              <a:off x="939944" y="343242"/>
              <a:ext cx="3537452" cy="1105453"/>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txBox="1"/>
            <p:nvPr/>
          </p:nvSpPr>
          <p:spPr>
            <a:xfrm>
              <a:off x="939944" y="343242"/>
              <a:ext cx="3537452" cy="1105453"/>
            </a:xfrm>
            <a:prstGeom prst="rect">
              <a:avLst/>
            </a:prstGeom>
            <a:noFill/>
            <a:ln>
              <a:noFill/>
            </a:ln>
          </p:spPr>
          <p:txBody>
            <a:bodyPr spcFirstLastPara="1" wrap="square" lIns="748750" tIns="118100" rIns="118100" bIns="118100" anchor="ctr" anchorCtr="0">
              <a:noAutofit/>
            </a:bodyPr>
            <a:lstStyle/>
            <a:p>
              <a:pPr marL="0" marR="0" lvl="0" indent="0" algn="l" rtl="0">
                <a:lnSpc>
                  <a:spcPct val="90000"/>
                </a:lnSpc>
                <a:spcBef>
                  <a:spcPts val="0"/>
                </a:spcBef>
                <a:spcAft>
                  <a:spcPts val="0"/>
                </a:spcAft>
                <a:buClr>
                  <a:schemeClr val="dk1"/>
                </a:buClr>
                <a:buSzPts val="3100"/>
                <a:buFont typeface="Calibri"/>
                <a:buNone/>
              </a:pPr>
              <a:r>
                <a:rPr lang="es-EC" sz="3100">
                  <a:solidFill>
                    <a:schemeClr val="dk1"/>
                  </a:solidFill>
                  <a:latin typeface="Calibri"/>
                  <a:ea typeface="Calibri"/>
                  <a:cs typeface="Calibri"/>
                  <a:sym typeface="Calibri"/>
                </a:rPr>
                <a:t>Límite de cuantificación</a:t>
              </a:r>
              <a:endParaRPr/>
            </a:p>
          </p:txBody>
        </p:sp>
        <p:sp>
          <p:nvSpPr>
            <p:cNvPr id="233" name="Google Shape;233;p15"/>
            <p:cNvSpPr/>
            <p:nvPr/>
          </p:nvSpPr>
          <p:spPr>
            <a:xfrm>
              <a:off x="792550" y="183566"/>
              <a:ext cx="773817" cy="1160726"/>
            </a:xfrm>
            <a:prstGeom prst="rect">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a:off x="939944" y="1734886"/>
              <a:ext cx="3537452" cy="1105453"/>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txBox="1"/>
            <p:nvPr/>
          </p:nvSpPr>
          <p:spPr>
            <a:xfrm>
              <a:off x="939944" y="1734886"/>
              <a:ext cx="3537452" cy="1105453"/>
            </a:xfrm>
            <a:prstGeom prst="rect">
              <a:avLst/>
            </a:prstGeom>
            <a:noFill/>
            <a:ln>
              <a:noFill/>
            </a:ln>
          </p:spPr>
          <p:txBody>
            <a:bodyPr spcFirstLastPara="1" wrap="square" lIns="748750" tIns="118100" rIns="118100" bIns="118100" anchor="ctr" anchorCtr="0">
              <a:noAutofit/>
            </a:bodyPr>
            <a:lstStyle/>
            <a:p>
              <a:pPr marL="0" marR="0" lvl="0" indent="0" algn="l" rtl="0">
                <a:lnSpc>
                  <a:spcPct val="90000"/>
                </a:lnSpc>
                <a:spcBef>
                  <a:spcPts val="0"/>
                </a:spcBef>
                <a:spcAft>
                  <a:spcPts val="0"/>
                </a:spcAft>
                <a:buClr>
                  <a:schemeClr val="dk1"/>
                </a:buClr>
                <a:buSzPts val="3100"/>
                <a:buFont typeface="Calibri"/>
                <a:buNone/>
              </a:pPr>
              <a:r>
                <a:rPr lang="es-EC" sz="3100">
                  <a:solidFill>
                    <a:schemeClr val="dk1"/>
                  </a:solidFill>
                  <a:latin typeface="Calibri"/>
                  <a:ea typeface="Calibri"/>
                  <a:cs typeface="Calibri"/>
                  <a:sym typeface="Calibri"/>
                </a:rPr>
                <a:t>Precisión</a:t>
              </a:r>
              <a:endParaRPr/>
            </a:p>
          </p:txBody>
        </p:sp>
        <p:sp>
          <p:nvSpPr>
            <p:cNvPr id="236" name="Google Shape;236;p15"/>
            <p:cNvSpPr/>
            <p:nvPr/>
          </p:nvSpPr>
          <p:spPr>
            <a:xfrm>
              <a:off x="792550" y="1575209"/>
              <a:ext cx="773817" cy="1160726"/>
            </a:xfrm>
            <a:prstGeom prst="rect">
              <a:avLst/>
            </a:prstGeom>
            <a:blipFill rotWithShape="1">
              <a:blip r:embed="rId8">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a:off x="939944" y="3126530"/>
              <a:ext cx="3537452" cy="1105453"/>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txBox="1"/>
            <p:nvPr/>
          </p:nvSpPr>
          <p:spPr>
            <a:xfrm>
              <a:off x="939944" y="3126530"/>
              <a:ext cx="3537452" cy="1105453"/>
            </a:xfrm>
            <a:prstGeom prst="rect">
              <a:avLst/>
            </a:prstGeom>
            <a:noFill/>
            <a:ln>
              <a:noFill/>
            </a:ln>
          </p:spPr>
          <p:txBody>
            <a:bodyPr spcFirstLastPara="1" wrap="square" lIns="748750" tIns="118100" rIns="118100" bIns="118100" anchor="ctr" anchorCtr="0">
              <a:noAutofit/>
            </a:bodyPr>
            <a:lstStyle/>
            <a:p>
              <a:pPr marL="0" marR="0" lvl="0" indent="0" algn="l" rtl="0">
                <a:lnSpc>
                  <a:spcPct val="90000"/>
                </a:lnSpc>
                <a:spcBef>
                  <a:spcPts val="0"/>
                </a:spcBef>
                <a:spcAft>
                  <a:spcPts val="0"/>
                </a:spcAft>
                <a:buClr>
                  <a:schemeClr val="dk1"/>
                </a:buClr>
                <a:buSzPts val="3100"/>
                <a:buFont typeface="Calibri"/>
                <a:buNone/>
              </a:pPr>
              <a:r>
                <a:rPr lang="es-EC" sz="3100">
                  <a:solidFill>
                    <a:schemeClr val="dk1"/>
                  </a:solidFill>
                  <a:latin typeface="Calibri"/>
                  <a:ea typeface="Calibri"/>
                  <a:cs typeface="Calibri"/>
                  <a:sym typeface="Calibri"/>
                </a:rPr>
                <a:t>Exactitud</a:t>
              </a:r>
              <a:endParaRPr/>
            </a:p>
          </p:txBody>
        </p:sp>
        <p:sp>
          <p:nvSpPr>
            <p:cNvPr id="239" name="Google Shape;239;p15"/>
            <p:cNvSpPr/>
            <p:nvPr/>
          </p:nvSpPr>
          <p:spPr>
            <a:xfrm>
              <a:off x="792550" y="2966853"/>
              <a:ext cx="773817" cy="1160726"/>
            </a:xfrm>
            <a:prstGeom prst="rect">
              <a:avLst/>
            </a:prstGeom>
            <a:blipFill rotWithShape="1">
              <a:blip r:embed="rId9">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0" name="Google Shape;240;p15"/>
          <p:cNvSpPr txBox="1"/>
          <p:nvPr/>
        </p:nvSpPr>
        <p:spPr>
          <a:xfrm>
            <a:off x="3816999" y="851933"/>
            <a:ext cx="37098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ESTADÍSTICA</a:t>
            </a:r>
            <a:endParaRPr/>
          </a:p>
        </p:txBody>
      </p:sp>
      <p:sp>
        <p:nvSpPr>
          <p:cNvPr id="2" name="Marcador de pie de página 1">
            <a:extLst>
              <a:ext uri="{FF2B5EF4-FFF2-40B4-BE49-F238E27FC236}">
                <a16:creationId xmlns:a16="http://schemas.microsoft.com/office/drawing/2014/main" id="{D458D3D1-17D6-CB79-5BDF-38995FF5951B}"/>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4"/>
        <p:cNvGrpSpPr/>
        <p:nvPr/>
      </p:nvGrpSpPr>
      <p:grpSpPr>
        <a:xfrm>
          <a:off x="0" y="0"/>
          <a:ext cx="0" cy="0"/>
          <a:chOff x="0" y="0"/>
          <a:chExt cx="0" cy="0"/>
        </a:xfrm>
      </p:grpSpPr>
      <p:sp>
        <p:nvSpPr>
          <p:cNvPr id="245" name="Google Shape;245;p16"/>
          <p:cNvSpPr txBox="1"/>
          <p:nvPr/>
        </p:nvSpPr>
        <p:spPr>
          <a:xfrm>
            <a:off x="3816999" y="1309133"/>
            <a:ext cx="3539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LINEALIDAD</a:t>
            </a:r>
            <a:endParaRPr/>
          </a:p>
        </p:txBody>
      </p:sp>
      <p:sp>
        <p:nvSpPr>
          <p:cNvPr id="246" name="Google Shape;246;p16"/>
          <p:cNvSpPr txBox="1"/>
          <p:nvPr/>
        </p:nvSpPr>
        <p:spPr>
          <a:xfrm>
            <a:off x="2620107" y="2551649"/>
            <a:ext cx="6917700" cy="230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2400" b="1">
                <a:solidFill>
                  <a:schemeClr val="dk1"/>
                </a:solidFill>
                <a:latin typeface="Calibri"/>
                <a:ea typeface="Calibri"/>
                <a:cs typeface="Calibri"/>
                <a:sym typeface="Calibri"/>
              </a:rPr>
              <a:t>La linealidad de un método analítico es su capacidad para obtener resultados de prueba que sean proporcionales ya sea directamente, o por medio de una transformación matemática bien definida, a la concentración de analito en muestras en un intervalo dado. </a:t>
            </a:r>
            <a:endParaRPr sz="2400" b="1">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201D645A-E5F9-C9CD-F8E3-4EC696F390EE}"/>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0"/>
        <p:cNvGrpSpPr/>
        <p:nvPr/>
      </p:nvGrpSpPr>
      <p:grpSpPr>
        <a:xfrm>
          <a:off x="0" y="0"/>
          <a:ext cx="0" cy="0"/>
          <a:chOff x="0" y="0"/>
          <a:chExt cx="0" cy="0"/>
        </a:xfrm>
      </p:grpSpPr>
      <p:sp>
        <p:nvSpPr>
          <p:cNvPr id="251" name="Google Shape;251;p17"/>
          <p:cNvSpPr txBox="1"/>
          <p:nvPr/>
        </p:nvSpPr>
        <p:spPr>
          <a:xfrm>
            <a:off x="3816999" y="699533"/>
            <a:ext cx="3539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LINEALIDAD</a:t>
            </a:r>
            <a:endParaRPr/>
          </a:p>
        </p:txBody>
      </p:sp>
      <p:sp>
        <p:nvSpPr>
          <p:cNvPr id="252" name="Google Shape;252;p17"/>
          <p:cNvSpPr txBox="1"/>
          <p:nvPr/>
        </p:nvSpPr>
        <p:spPr>
          <a:xfrm>
            <a:off x="2620107" y="1713449"/>
            <a:ext cx="6917788"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2400" b="1">
                <a:solidFill>
                  <a:schemeClr val="dk1"/>
                </a:solidFill>
                <a:latin typeface="Calibri"/>
                <a:ea typeface="Calibri"/>
                <a:cs typeface="Calibri"/>
                <a:sym typeface="Calibri"/>
              </a:rPr>
              <a:t>La linealidad de un método analítico es su capacidad para obtener resultados de prueba que sean proporcionales ya sea directamente, o por medio de una transformación matemática bien definida, a la concentración de analito en muestras en un intervalo dado. </a:t>
            </a:r>
            <a:endParaRPr sz="2400" b="1">
              <a:solidFill>
                <a:schemeClr val="dk1"/>
              </a:solidFill>
              <a:latin typeface="Calibri"/>
              <a:ea typeface="Calibri"/>
              <a:cs typeface="Calibri"/>
              <a:sym typeface="Calibri"/>
            </a:endParaRPr>
          </a:p>
        </p:txBody>
      </p:sp>
      <p:pic>
        <p:nvPicPr>
          <p:cNvPr id="253" name="Google Shape;253;p17"/>
          <p:cNvPicPr preferRelativeResize="0"/>
          <p:nvPr/>
        </p:nvPicPr>
        <p:blipFill rotWithShape="1">
          <a:blip r:embed="rId4">
            <a:alphaModFix/>
          </a:blip>
          <a:srcRect/>
          <a:stretch/>
        </p:blipFill>
        <p:spPr>
          <a:xfrm>
            <a:off x="868826" y="1710292"/>
            <a:ext cx="8743950" cy="4829175"/>
          </a:xfrm>
          <a:prstGeom prst="rect">
            <a:avLst/>
          </a:prstGeom>
          <a:noFill/>
          <a:ln>
            <a:noFill/>
          </a:ln>
        </p:spPr>
      </p:pic>
      <p:sp>
        <p:nvSpPr>
          <p:cNvPr id="2" name="Marcador de pie de página 1">
            <a:extLst>
              <a:ext uri="{FF2B5EF4-FFF2-40B4-BE49-F238E27FC236}">
                <a16:creationId xmlns:a16="http://schemas.microsoft.com/office/drawing/2014/main" id="{653DE54D-F568-B06E-5471-C6151BB82EBB}"/>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7"/>
        <p:cNvGrpSpPr/>
        <p:nvPr/>
      </p:nvGrpSpPr>
      <p:grpSpPr>
        <a:xfrm>
          <a:off x="0" y="0"/>
          <a:ext cx="0" cy="0"/>
          <a:chOff x="0" y="0"/>
          <a:chExt cx="0" cy="0"/>
        </a:xfrm>
      </p:grpSpPr>
      <p:sp>
        <p:nvSpPr>
          <p:cNvPr id="258" name="Google Shape;258;p18"/>
          <p:cNvSpPr txBox="1"/>
          <p:nvPr/>
        </p:nvSpPr>
        <p:spPr>
          <a:xfrm>
            <a:off x="3816999" y="775733"/>
            <a:ext cx="43434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ESPECIFICIDAD</a:t>
            </a:r>
            <a:endParaRPr/>
          </a:p>
        </p:txBody>
      </p:sp>
      <p:pic>
        <p:nvPicPr>
          <p:cNvPr id="259" name="Google Shape;259;p18" descr="Por qué los diamantes azules son tan preciosos para los científicos - BBC  News Mundo"/>
          <p:cNvPicPr preferRelativeResize="0"/>
          <p:nvPr/>
        </p:nvPicPr>
        <p:blipFill rotWithShape="1">
          <a:blip r:embed="rId4">
            <a:alphaModFix/>
          </a:blip>
          <a:srcRect/>
          <a:stretch/>
        </p:blipFill>
        <p:spPr>
          <a:xfrm>
            <a:off x="4823792" y="1611829"/>
            <a:ext cx="6096000" cy="5124450"/>
          </a:xfrm>
          <a:prstGeom prst="rect">
            <a:avLst/>
          </a:prstGeom>
          <a:noFill/>
          <a:ln>
            <a:noFill/>
          </a:ln>
        </p:spPr>
      </p:pic>
      <p:sp>
        <p:nvSpPr>
          <p:cNvPr id="260" name="Google Shape;260;p18"/>
          <p:cNvSpPr txBox="1"/>
          <p:nvPr/>
        </p:nvSpPr>
        <p:spPr>
          <a:xfrm>
            <a:off x="572443" y="2394972"/>
            <a:ext cx="6196800" cy="267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2400">
                <a:solidFill>
                  <a:srgbClr val="202124"/>
                </a:solidFill>
                <a:latin typeface="Arial"/>
                <a:ea typeface="Arial"/>
                <a:cs typeface="Arial"/>
                <a:sym typeface="Arial"/>
              </a:rPr>
              <a:t>S</a:t>
            </a:r>
            <a:r>
              <a:rPr lang="es-EC" sz="2400" b="0" i="0">
                <a:solidFill>
                  <a:srgbClr val="202124"/>
                </a:solidFill>
                <a:latin typeface="Arial"/>
                <a:ea typeface="Arial"/>
                <a:cs typeface="Arial"/>
                <a:sym typeface="Arial"/>
              </a:rPr>
              <a:t>e define como la capacidad de un </a:t>
            </a:r>
            <a:r>
              <a:rPr lang="es-EC" sz="2400" b="0" i="0">
                <a:solidFill>
                  <a:srgbClr val="040C28"/>
                </a:solidFill>
                <a:latin typeface="Arial"/>
                <a:ea typeface="Arial"/>
                <a:cs typeface="Arial"/>
                <a:sym typeface="Arial"/>
              </a:rPr>
              <a:t>método</a:t>
            </a:r>
            <a:r>
              <a:rPr lang="es-EC" sz="2400" b="0" i="0">
                <a:solidFill>
                  <a:srgbClr val="202124"/>
                </a:solidFill>
                <a:latin typeface="Arial"/>
                <a:ea typeface="Arial"/>
                <a:cs typeface="Arial"/>
                <a:sym typeface="Arial"/>
              </a:rPr>
              <a:t> analítico para medir exacta y específicamente el analito sin interferencias de impurezas, productos de degradación o excipientes que pueden estar presentes en la muestra. Se expresa como el grado de inexactitud del </a:t>
            </a:r>
            <a:r>
              <a:rPr lang="es-EC" sz="2400" b="0" i="0">
                <a:solidFill>
                  <a:srgbClr val="040C28"/>
                </a:solidFill>
                <a:latin typeface="Arial"/>
                <a:ea typeface="Arial"/>
                <a:cs typeface="Arial"/>
                <a:sym typeface="Arial"/>
              </a:rPr>
              <a:t>método</a:t>
            </a:r>
            <a:r>
              <a:rPr lang="es-EC" sz="2400" b="0" i="0">
                <a:solidFill>
                  <a:srgbClr val="202124"/>
                </a:solidFill>
                <a:latin typeface="Arial"/>
                <a:ea typeface="Arial"/>
                <a:cs typeface="Arial"/>
                <a:sym typeface="Arial"/>
              </a:rPr>
              <a:t>.</a:t>
            </a:r>
            <a:endParaRPr sz="24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7B2DDEF4-D005-FCEC-7C7B-FACC26303EBE}"/>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4"/>
        <p:cNvGrpSpPr/>
        <p:nvPr/>
      </p:nvGrpSpPr>
      <p:grpSpPr>
        <a:xfrm>
          <a:off x="0" y="0"/>
          <a:ext cx="0" cy="0"/>
          <a:chOff x="0" y="0"/>
          <a:chExt cx="0" cy="0"/>
        </a:xfrm>
      </p:grpSpPr>
      <p:sp>
        <p:nvSpPr>
          <p:cNvPr id="265" name="Google Shape;265;p19"/>
          <p:cNvSpPr txBox="1"/>
          <p:nvPr/>
        </p:nvSpPr>
        <p:spPr>
          <a:xfrm>
            <a:off x="2339891" y="568623"/>
            <a:ext cx="6423425"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LÍMITE DE DETECCIÓN</a:t>
            </a:r>
            <a:endParaRPr/>
          </a:p>
        </p:txBody>
      </p:sp>
      <p:sp>
        <p:nvSpPr>
          <p:cNvPr id="266" name="Google Shape;266;p19"/>
          <p:cNvSpPr txBox="1"/>
          <p:nvPr/>
        </p:nvSpPr>
        <p:spPr>
          <a:xfrm>
            <a:off x="2997591" y="1598653"/>
            <a:ext cx="6196800" cy="2031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b="1">
                <a:solidFill>
                  <a:schemeClr val="dk1"/>
                </a:solidFill>
                <a:latin typeface="Calibri"/>
                <a:ea typeface="Calibri"/>
                <a:cs typeface="Calibri"/>
                <a:sym typeface="Calibri"/>
              </a:rPr>
              <a:t>USP 31 &lt;1225&gt;: “la menor cantidad de analito que</a:t>
            </a:r>
            <a:endParaRPr/>
          </a:p>
          <a:p>
            <a:pPr marL="0" marR="0" lvl="0" indent="0" algn="l" rtl="0">
              <a:spcBef>
                <a:spcPts val="0"/>
              </a:spcBef>
              <a:spcAft>
                <a:spcPts val="0"/>
              </a:spcAft>
              <a:buNone/>
            </a:pPr>
            <a:r>
              <a:rPr lang="es-EC" sz="1800" b="1">
                <a:solidFill>
                  <a:schemeClr val="dk1"/>
                </a:solidFill>
                <a:latin typeface="Calibri"/>
                <a:ea typeface="Calibri"/>
                <a:cs typeface="Calibri"/>
                <a:sym typeface="Calibri"/>
              </a:rPr>
              <a:t>puede detectarse en una muestra, aunque no</a:t>
            </a:r>
            <a:endParaRPr/>
          </a:p>
          <a:p>
            <a:pPr marL="0" marR="0" lvl="0" indent="0" algn="l" rtl="0">
              <a:spcBef>
                <a:spcPts val="0"/>
              </a:spcBef>
              <a:spcAft>
                <a:spcPts val="0"/>
              </a:spcAft>
              <a:buNone/>
            </a:pPr>
            <a:r>
              <a:rPr lang="es-EC" sz="1800" b="1">
                <a:solidFill>
                  <a:schemeClr val="dk1"/>
                </a:solidFill>
                <a:latin typeface="Calibri"/>
                <a:ea typeface="Calibri"/>
                <a:cs typeface="Calibri"/>
                <a:sym typeface="Calibri"/>
              </a:rPr>
              <a:t>necesariamente, cuantificarse, bajo las condiciones</a:t>
            </a:r>
            <a:endParaRPr/>
          </a:p>
          <a:p>
            <a:pPr marL="0" marR="0" lvl="0" indent="0" algn="l" rtl="0">
              <a:spcBef>
                <a:spcPts val="0"/>
              </a:spcBef>
              <a:spcAft>
                <a:spcPts val="0"/>
              </a:spcAft>
              <a:buNone/>
            </a:pPr>
            <a:r>
              <a:rPr lang="es-EC" sz="1800" b="1">
                <a:solidFill>
                  <a:schemeClr val="dk1"/>
                </a:solidFill>
                <a:latin typeface="Calibri"/>
                <a:ea typeface="Calibri"/>
                <a:cs typeface="Calibri"/>
                <a:sym typeface="Calibri"/>
              </a:rPr>
              <a:t>del experimento indicadas. Así, las pruebas de límite</a:t>
            </a:r>
            <a:endParaRPr/>
          </a:p>
          <a:p>
            <a:pPr marL="0" marR="0" lvl="0" indent="0" algn="l" rtl="0">
              <a:spcBef>
                <a:spcPts val="0"/>
              </a:spcBef>
              <a:spcAft>
                <a:spcPts val="0"/>
              </a:spcAft>
              <a:buNone/>
            </a:pPr>
            <a:r>
              <a:rPr lang="es-EC" sz="1800" b="1">
                <a:solidFill>
                  <a:schemeClr val="dk1"/>
                </a:solidFill>
                <a:latin typeface="Calibri"/>
                <a:ea typeface="Calibri"/>
                <a:cs typeface="Calibri"/>
                <a:sym typeface="Calibri"/>
              </a:rPr>
              <a:t>confirman simplemente que la cantidad de analito se</a:t>
            </a:r>
            <a:endParaRPr/>
          </a:p>
          <a:p>
            <a:pPr marL="0" marR="0" lvl="0" indent="0" algn="l" rtl="0">
              <a:spcBef>
                <a:spcPts val="0"/>
              </a:spcBef>
              <a:spcAft>
                <a:spcPts val="0"/>
              </a:spcAft>
              <a:buNone/>
            </a:pPr>
            <a:r>
              <a:rPr lang="es-EC" sz="1800" b="1">
                <a:solidFill>
                  <a:schemeClr val="dk1"/>
                </a:solidFill>
                <a:latin typeface="Calibri"/>
                <a:ea typeface="Calibri"/>
                <a:cs typeface="Calibri"/>
                <a:sym typeface="Calibri"/>
              </a:rPr>
              <a:t>encuentra por encima o por debajo de un cierto</a:t>
            </a:r>
            <a:endParaRPr/>
          </a:p>
          <a:p>
            <a:pPr marL="0" marR="0" lvl="0" indent="0" algn="l" rtl="0">
              <a:spcBef>
                <a:spcPts val="0"/>
              </a:spcBef>
              <a:spcAft>
                <a:spcPts val="0"/>
              </a:spcAft>
              <a:buNone/>
            </a:pPr>
            <a:r>
              <a:rPr lang="es-EC" sz="1800" b="1">
                <a:solidFill>
                  <a:schemeClr val="dk1"/>
                </a:solidFill>
                <a:latin typeface="Calibri"/>
                <a:ea typeface="Calibri"/>
                <a:cs typeface="Calibri"/>
                <a:sym typeface="Calibri"/>
              </a:rPr>
              <a:t>nivel.”</a:t>
            </a:r>
            <a:endParaRPr/>
          </a:p>
        </p:txBody>
      </p:sp>
      <p:pic>
        <p:nvPicPr>
          <p:cNvPr id="267" name="Google Shape;267;p19"/>
          <p:cNvPicPr preferRelativeResize="0"/>
          <p:nvPr/>
        </p:nvPicPr>
        <p:blipFill rotWithShape="1">
          <a:blip r:embed="rId4">
            <a:alphaModFix/>
          </a:blip>
          <a:srcRect/>
          <a:stretch/>
        </p:blipFill>
        <p:spPr>
          <a:xfrm>
            <a:off x="4443801" y="3602038"/>
            <a:ext cx="4225730" cy="2325927"/>
          </a:xfrm>
          <a:prstGeom prst="rect">
            <a:avLst/>
          </a:prstGeom>
          <a:noFill/>
          <a:ln>
            <a:noFill/>
          </a:ln>
        </p:spPr>
      </p:pic>
      <p:sp>
        <p:nvSpPr>
          <p:cNvPr id="2" name="Marcador de pie de página 1">
            <a:extLst>
              <a:ext uri="{FF2B5EF4-FFF2-40B4-BE49-F238E27FC236}">
                <a16:creationId xmlns:a16="http://schemas.microsoft.com/office/drawing/2014/main" id="{773221E0-0B9B-4ADF-3574-33162B81801E}"/>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1"/>
        <p:cNvGrpSpPr/>
        <p:nvPr/>
      </p:nvGrpSpPr>
      <p:grpSpPr>
        <a:xfrm>
          <a:off x="0" y="0"/>
          <a:ext cx="0" cy="0"/>
          <a:chOff x="0" y="0"/>
          <a:chExt cx="0" cy="0"/>
        </a:xfrm>
      </p:grpSpPr>
      <p:pic>
        <p:nvPicPr>
          <p:cNvPr id="272" name="Google Shape;272;p20"/>
          <p:cNvPicPr preferRelativeResize="0"/>
          <p:nvPr/>
        </p:nvPicPr>
        <p:blipFill rotWithShape="1">
          <a:blip r:embed="rId4">
            <a:alphaModFix/>
          </a:blip>
          <a:srcRect/>
          <a:stretch/>
        </p:blipFill>
        <p:spPr>
          <a:xfrm>
            <a:off x="1619250" y="1376362"/>
            <a:ext cx="8953500" cy="4105275"/>
          </a:xfrm>
          <a:prstGeom prst="rect">
            <a:avLst/>
          </a:prstGeom>
          <a:noFill/>
          <a:ln>
            <a:noFill/>
          </a:ln>
        </p:spPr>
      </p:pic>
      <p:pic>
        <p:nvPicPr>
          <p:cNvPr id="273" name="Google Shape;273;p20"/>
          <p:cNvPicPr preferRelativeResize="0"/>
          <p:nvPr/>
        </p:nvPicPr>
        <p:blipFill rotWithShape="1">
          <a:blip r:embed="rId5">
            <a:alphaModFix/>
          </a:blip>
          <a:srcRect/>
          <a:stretch/>
        </p:blipFill>
        <p:spPr>
          <a:xfrm>
            <a:off x="6718642" y="5762644"/>
            <a:ext cx="1962150" cy="590550"/>
          </a:xfrm>
          <a:prstGeom prst="rect">
            <a:avLst/>
          </a:prstGeom>
          <a:noFill/>
          <a:ln>
            <a:noFill/>
          </a:ln>
        </p:spPr>
      </p:pic>
      <p:sp>
        <p:nvSpPr>
          <p:cNvPr id="2" name="Marcador de pie de página 1">
            <a:extLst>
              <a:ext uri="{FF2B5EF4-FFF2-40B4-BE49-F238E27FC236}">
                <a16:creationId xmlns:a16="http://schemas.microsoft.com/office/drawing/2014/main" id="{8A558384-3071-6FFF-DC4A-16F09B1DDF0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7"/>
        <p:cNvGrpSpPr/>
        <p:nvPr/>
      </p:nvGrpSpPr>
      <p:grpSpPr>
        <a:xfrm>
          <a:off x="0" y="0"/>
          <a:ext cx="0" cy="0"/>
          <a:chOff x="0" y="0"/>
          <a:chExt cx="0" cy="0"/>
        </a:xfrm>
      </p:grpSpPr>
      <p:sp>
        <p:nvSpPr>
          <p:cNvPr id="278" name="Google Shape;278;p21"/>
          <p:cNvSpPr txBox="1"/>
          <p:nvPr/>
        </p:nvSpPr>
        <p:spPr>
          <a:xfrm>
            <a:off x="2339891" y="873423"/>
            <a:ext cx="6423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LÍMITE DE DETECCIÓN</a:t>
            </a:r>
            <a:endParaRPr/>
          </a:p>
        </p:txBody>
      </p:sp>
      <p:pic>
        <p:nvPicPr>
          <p:cNvPr id="279" name="Google Shape;279;p21"/>
          <p:cNvPicPr preferRelativeResize="0"/>
          <p:nvPr/>
        </p:nvPicPr>
        <p:blipFill rotWithShape="1">
          <a:blip r:embed="rId4">
            <a:alphaModFix/>
          </a:blip>
          <a:srcRect/>
          <a:stretch/>
        </p:blipFill>
        <p:spPr>
          <a:xfrm>
            <a:off x="1013607" y="3026825"/>
            <a:ext cx="2343150" cy="2905125"/>
          </a:xfrm>
          <a:prstGeom prst="rect">
            <a:avLst/>
          </a:prstGeom>
          <a:noFill/>
          <a:ln>
            <a:noFill/>
          </a:ln>
        </p:spPr>
      </p:pic>
      <p:pic>
        <p:nvPicPr>
          <p:cNvPr id="280" name="Google Shape;280;p21"/>
          <p:cNvPicPr preferRelativeResize="0"/>
          <p:nvPr/>
        </p:nvPicPr>
        <p:blipFill rotWithShape="1">
          <a:blip r:embed="rId5">
            <a:alphaModFix/>
          </a:blip>
          <a:srcRect/>
          <a:stretch/>
        </p:blipFill>
        <p:spPr>
          <a:xfrm>
            <a:off x="4160953" y="3733800"/>
            <a:ext cx="2781300" cy="1209675"/>
          </a:xfrm>
          <a:prstGeom prst="rect">
            <a:avLst/>
          </a:prstGeom>
          <a:noFill/>
          <a:ln>
            <a:noFill/>
          </a:ln>
        </p:spPr>
      </p:pic>
      <p:pic>
        <p:nvPicPr>
          <p:cNvPr id="281" name="Google Shape;281;p21"/>
          <p:cNvPicPr preferRelativeResize="0"/>
          <p:nvPr/>
        </p:nvPicPr>
        <p:blipFill rotWithShape="1">
          <a:blip r:embed="rId6">
            <a:alphaModFix/>
          </a:blip>
          <a:srcRect/>
          <a:stretch/>
        </p:blipFill>
        <p:spPr>
          <a:xfrm>
            <a:off x="7658907" y="3558878"/>
            <a:ext cx="2352675" cy="1619250"/>
          </a:xfrm>
          <a:prstGeom prst="rect">
            <a:avLst/>
          </a:prstGeom>
          <a:noFill/>
          <a:ln>
            <a:noFill/>
          </a:ln>
        </p:spPr>
      </p:pic>
      <p:pic>
        <p:nvPicPr>
          <p:cNvPr id="282" name="Google Shape;282;p21"/>
          <p:cNvPicPr preferRelativeResize="0"/>
          <p:nvPr/>
        </p:nvPicPr>
        <p:blipFill rotWithShape="1">
          <a:blip r:embed="rId7">
            <a:alphaModFix/>
          </a:blip>
          <a:srcRect/>
          <a:stretch/>
        </p:blipFill>
        <p:spPr>
          <a:xfrm>
            <a:off x="3967860" y="1762125"/>
            <a:ext cx="3457575" cy="1352550"/>
          </a:xfrm>
          <a:prstGeom prst="rect">
            <a:avLst/>
          </a:prstGeom>
          <a:noFill/>
          <a:ln>
            <a:noFill/>
          </a:ln>
        </p:spPr>
      </p:pic>
      <p:sp>
        <p:nvSpPr>
          <p:cNvPr id="2" name="Marcador de pie de página 1">
            <a:extLst>
              <a:ext uri="{FF2B5EF4-FFF2-40B4-BE49-F238E27FC236}">
                <a16:creationId xmlns:a16="http://schemas.microsoft.com/office/drawing/2014/main" id="{904818ED-262A-7C8C-ABD5-6C35A301FECB}"/>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6"/>
        <p:cNvGrpSpPr/>
        <p:nvPr/>
      </p:nvGrpSpPr>
      <p:grpSpPr>
        <a:xfrm>
          <a:off x="0" y="0"/>
          <a:ext cx="0" cy="0"/>
          <a:chOff x="0" y="0"/>
          <a:chExt cx="0" cy="0"/>
        </a:xfrm>
      </p:grpSpPr>
      <p:sp>
        <p:nvSpPr>
          <p:cNvPr id="287" name="Google Shape;287;p22"/>
          <p:cNvSpPr txBox="1"/>
          <p:nvPr/>
        </p:nvSpPr>
        <p:spPr>
          <a:xfrm>
            <a:off x="2339891" y="1483023"/>
            <a:ext cx="8036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LÍMITE DE CUANTIFICACIÓN</a:t>
            </a:r>
            <a:endParaRPr/>
          </a:p>
        </p:txBody>
      </p:sp>
      <p:sp>
        <p:nvSpPr>
          <p:cNvPr id="288" name="Google Shape;288;p22"/>
          <p:cNvSpPr txBox="1"/>
          <p:nvPr/>
        </p:nvSpPr>
        <p:spPr>
          <a:xfrm>
            <a:off x="3658773" y="2577446"/>
            <a:ext cx="6196800" cy="1939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2400" b="1">
                <a:solidFill>
                  <a:schemeClr val="dk1"/>
                </a:solidFill>
                <a:latin typeface="Calibri"/>
                <a:ea typeface="Calibri"/>
                <a:cs typeface="Calibri"/>
                <a:sym typeface="Calibri"/>
              </a:rPr>
              <a:t>“La menor cantidad de analito en una</a:t>
            </a:r>
            <a:endParaRPr/>
          </a:p>
          <a:p>
            <a:pPr marL="0" marR="0" lvl="0" indent="0" algn="l" rtl="0">
              <a:spcBef>
                <a:spcPts val="0"/>
              </a:spcBef>
              <a:spcAft>
                <a:spcPts val="0"/>
              </a:spcAft>
              <a:buNone/>
            </a:pPr>
            <a:r>
              <a:rPr lang="es-EC" sz="2400" b="1">
                <a:solidFill>
                  <a:schemeClr val="dk1"/>
                </a:solidFill>
                <a:latin typeface="Calibri"/>
                <a:ea typeface="Calibri"/>
                <a:cs typeface="Calibri"/>
                <a:sym typeface="Calibri"/>
              </a:rPr>
              <a:t>muestra que puede determinarse con</a:t>
            </a:r>
            <a:endParaRPr/>
          </a:p>
          <a:p>
            <a:pPr marL="0" marR="0" lvl="0" indent="0" algn="l" rtl="0">
              <a:spcBef>
                <a:spcPts val="0"/>
              </a:spcBef>
              <a:spcAft>
                <a:spcPts val="0"/>
              </a:spcAft>
              <a:buNone/>
            </a:pPr>
            <a:r>
              <a:rPr lang="es-EC" sz="2400" b="1">
                <a:solidFill>
                  <a:schemeClr val="dk1"/>
                </a:solidFill>
                <a:latin typeface="Calibri"/>
                <a:ea typeface="Calibri"/>
                <a:cs typeface="Calibri"/>
                <a:sym typeface="Calibri"/>
              </a:rPr>
              <a:t>precisión y exactitud aceptables bajo las</a:t>
            </a:r>
            <a:endParaRPr/>
          </a:p>
          <a:p>
            <a:pPr marL="0" marR="0" lvl="0" indent="0" algn="l" rtl="0">
              <a:spcBef>
                <a:spcPts val="0"/>
              </a:spcBef>
              <a:spcAft>
                <a:spcPts val="0"/>
              </a:spcAft>
              <a:buNone/>
            </a:pPr>
            <a:r>
              <a:rPr lang="es-EC" sz="2400" b="1">
                <a:solidFill>
                  <a:schemeClr val="dk1"/>
                </a:solidFill>
                <a:latin typeface="Calibri"/>
                <a:ea typeface="Calibri"/>
                <a:cs typeface="Calibri"/>
                <a:sym typeface="Calibri"/>
              </a:rPr>
              <a:t>condiciones del experimento</a:t>
            </a:r>
            <a:endParaRPr/>
          </a:p>
          <a:p>
            <a:pPr marL="0" marR="0" lvl="0" indent="0" algn="l" rtl="0">
              <a:spcBef>
                <a:spcPts val="0"/>
              </a:spcBef>
              <a:spcAft>
                <a:spcPts val="0"/>
              </a:spcAft>
              <a:buNone/>
            </a:pPr>
            <a:r>
              <a:rPr lang="es-EC" sz="2400" b="1">
                <a:solidFill>
                  <a:schemeClr val="dk1"/>
                </a:solidFill>
                <a:latin typeface="Calibri"/>
                <a:ea typeface="Calibri"/>
                <a:cs typeface="Calibri"/>
                <a:sym typeface="Calibri"/>
              </a:rPr>
              <a:t>establecidas”. USP 31 &lt;1225&gt;</a:t>
            </a:r>
            <a:endParaRPr sz="2400" b="1">
              <a:solidFill>
                <a:schemeClr val="dk1"/>
              </a:solidFill>
              <a:latin typeface="Calibri"/>
              <a:ea typeface="Calibri"/>
              <a:cs typeface="Calibri"/>
              <a:sym typeface="Calibri"/>
            </a:endParaRPr>
          </a:p>
        </p:txBody>
      </p:sp>
      <p:pic>
        <p:nvPicPr>
          <p:cNvPr id="289" name="Google Shape;289;p22"/>
          <p:cNvPicPr preferRelativeResize="0"/>
          <p:nvPr/>
        </p:nvPicPr>
        <p:blipFill rotWithShape="1">
          <a:blip r:embed="rId4">
            <a:alphaModFix/>
          </a:blip>
          <a:srcRect/>
          <a:stretch/>
        </p:blipFill>
        <p:spPr>
          <a:xfrm>
            <a:off x="4574637" y="4760102"/>
            <a:ext cx="2705100" cy="942975"/>
          </a:xfrm>
          <a:prstGeom prst="rect">
            <a:avLst/>
          </a:prstGeom>
          <a:noFill/>
          <a:ln>
            <a:noFill/>
          </a:ln>
        </p:spPr>
      </p:pic>
      <p:sp>
        <p:nvSpPr>
          <p:cNvPr id="2" name="Marcador de pie de página 1">
            <a:extLst>
              <a:ext uri="{FF2B5EF4-FFF2-40B4-BE49-F238E27FC236}">
                <a16:creationId xmlns:a16="http://schemas.microsoft.com/office/drawing/2014/main" id="{1E666739-480F-671D-1CE8-F3D175F7136D}"/>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3"/>
        <p:cNvGrpSpPr/>
        <p:nvPr/>
      </p:nvGrpSpPr>
      <p:grpSpPr>
        <a:xfrm>
          <a:off x="0" y="0"/>
          <a:ext cx="0" cy="0"/>
          <a:chOff x="0" y="0"/>
          <a:chExt cx="0" cy="0"/>
        </a:xfrm>
      </p:grpSpPr>
      <p:sp>
        <p:nvSpPr>
          <p:cNvPr id="294" name="Google Shape;294;p23"/>
          <p:cNvSpPr txBox="1"/>
          <p:nvPr/>
        </p:nvSpPr>
        <p:spPr>
          <a:xfrm>
            <a:off x="2581350" y="862872"/>
            <a:ext cx="702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EXACTITUD Y PRECISIÓN</a:t>
            </a:r>
            <a:endParaRPr/>
          </a:p>
        </p:txBody>
      </p:sp>
      <p:pic>
        <p:nvPicPr>
          <p:cNvPr id="295" name="Google Shape;295;p23"/>
          <p:cNvPicPr preferRelativeResize="0"/>
          <p:nvPr/>
        </p:nvPicPr>
        <p:blipFill rotWithShape="1">
          <a:blip r:embed="rId4">
            <a:alphaModFix/>
          </a:blip>
          <a:srcRect/>
          <a:stretch/>
        </p:blipFill>
        <p:spPr>
          <a:xfrm>
            <a:off x="1976437" y="1666875"/>
            <a:ext cx="8239125" cy="4591050"/>
          </a:xfrm>
          <a:prstGeom prst="rect">
            <a:avLst/>
          </a:prstGeom>
          <a:noFill/>
          <a:ln>
            <a:noFill/>
          </a:ln>
        </p:spPr>
      </p:pic>
      <p:sp>
        <p:nvSpPr>
          <p:cNvPr id="2" name="Marcador de pie de página 1">
            <a:extLst>
              <a:ext uri="{FF2B5EF4-FFF2-40B4-BE49-F238E27FC236}">
                <a16:creationId xmlns:a16="http://schemas.microsoft.com/office/drawing/2014/main" id="{C6AFC587-B258-2C66-1362-83D3B918F6C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9"/>
        <p:cNvGrpSpPr/>
        <p:nvPr/>
      </p:nvGrpSpPr>
      <p:grpSpPr>
        <a:xfrm>
          <a:off x="0" y="0"/>
          <a:ext cx="0" cy="0"/>
          <a:chOff x="0" y="0"/>
          <a:chExt cx="0" cy="0"/>
        </a:xfrm>
      </p:grpSpPr>
      <p:sp>
        <p:nvSpPr>
          <p:cNvPr id="300" name="Google Shape;300;p24"/>
          <p:cNvSpPr txBox="1"/>
          <p:nvPr/>
        </p:nvSpPr>
        <p:spPr>
          <a:xfrm>
            <a:off x="2581350" y="939072"/>
            <a:ext cx="702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EXACTITUD Y PRECISIÓN</a:t>
            </a:r>
            <a:endParaRPr/>
          </a:p>
        </p:txBody>
      </p:sp>
      <p:sp>
        <p:nvSpPr>
          <p:cNvPr id="301" name="Google Shape;301;p24"/>
          <p:cNvSpPr txBox="1"/>
          <p:nvPr/>
        </p:nvSpPr>
        <p:spPr>
          <a:xfrm>
            <a:off x="5502813" y="2360138"/>
            <a:ext cx="61968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b="1">
                <a:solidFill>
                  <a:srgbClr val="202122"/>
                </a:solidFill>
                <a:latin typeface="Arial"/>
                <a:ea typeface="Arial"/>
                <a:cs typeface="Arial"/>
                <a:sym typeface="Arial"/>
              </a:rPr>
              <a:t>Precisión </a:t>
            </a:r>
            <a:r>
              <a:rPr lang="es-EC" sz="1800">
                <a:solidFill>
                  <a:srgbClr val="202122"/>
                </a:solidFill>
                <a:latin typeface="Arial"/>
                <a:ea typeface="Arial"/>
                <a:cs typeface="Arial"/>
                <a:sym typeface="Arial"/>
              </a:rPr>
              <a:t>se refiere a la dispersión del conjunto de valores obtenidos de mediciones repetidas de una magnitud. Cuanto menor es la dispersión mayor la precisión. Una medida común de la variabilidad es la desviación estándar de las mediciones y la precisión se puede estimar como una función de ella.</a:t>
            </a:r>
            <a:endParaRPr sz="1800">
              <a:solidFill>
                <a:srgbClr val="202122"/>
              </a:solidFill>
              <a:latin typeface="Arial"/>
              <a:ea typeface="Arial"/>
              <a:cs typeface="Arial"/>
              <a:sym typeface="Arial"/>
            </a:endParaRPr>
          </a:p>
        </p:txBody>
      </p:sp>
      <p:sp>
        <p:nvSpPr>
          <p:cNvPr id="302" name="Google Shape;302;p24"/>
          <p:cNvSpPr txBox="1"/>
          <p:nvPr/>
        </p:nvSpPr>
        <p:spPr>
          <a:xfrm>
            <a:off x="568571" y="4313912"/>
            <a:ext cx="6196800" cy="2031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b="1" i="0">
                <a:solidFill>
                  <a:srgbClr val="202122"/>
                </a:solidFill>
                <a:latin typeface="Arial"/>
                <a:ea typeface="Arial"/>
                <a:cs typeface="Arial"/>
                <a:sym typeface="Arial"/>
              </a:rPr>
              <a:t>Exactitud</a:t>
            </a:r>
            <a:r>
              <a:rPr lang="es-EC" sz="1800" b="0" i="0">
                <a:solidFill>
                  <a:srgbClr val="202122"/>
                </a:solidFill>
                <a:latin typeface="Arial"/>
                <a:ea typeface="Arial"/>
                <a:cs typeface="Arial"/>
                <a:sym typeface="Arial"/>
              </a:rPr>
              <a:t> se refiere a cuán cerca del valor real se encuentra el valor medido. En términos estadísticos, la exactitud está relacionada con el </a:t>
            </a:r>
            <a:r>
              <a:rPr lang="es-EC" sz="1800" b="0" i="0" u="sng" strike="noStrike">
                <a:solidFill>
                  <a:srgbClr val="3366CC"/>
                </a:solidFill>
                <a:latin typeface="Arial"/>
                <a:ea typeface="Arial"/>
                <a:cs typeface="Arial"/>
                <a:sym typeface="Arial"/>
                <a:hlinkClick r:id="rId4">
                  <a:extLst>
                    <a:ext uri="{A12FA001-AC4F-418D-AE19-62706E023703}">
                      <ahyp:hlinkClr xmlns:ahyp="http://schemas.microsoft.com/office/drawing/2018/hyperlinkcolor" val="tx"/>
                    </a:ext>
                  </a:extLst>
                </a:hlinkClick>
              </a:rPr>
              <a:t>sesgo</a:t>
            </a:r>
            <a:r>
              <a:rPr lang="es-EC" sz="1800" b="0" i="0">
                <a:solidFill>
                  <a:srgbClr val="202122"/>
                </a:solidFill>
                <a:latin typeface="Arial"/>
                <a:ea typeface="Arial"/>
                <a:cs typeface="Arial"/>
                <a:sym typeface="Arial"/>
              </a:rPr>
              <a:t> de una estimación. Cuanto menor es el sesgo más </a:t>
            </a:r>
            <a:r>
              <a:rPr lang="es-EC" sz="1800">
                <a:solidFill>
                  <a:srgbClr val="202122"/>
                </a:solidFill>
              </a:rPr>
              <a:t>exacto</a:t>
            </a:r>
            <a:r>
              <a:rPr lang="es-EC" sz="1800" b="0" i="0">
                <a:solidFill>
                  <a:srgbClr val="202122"/>
                </a:solidFill>
                <a:latin typeface="Arial"/>
                <a:ea typeface="Arial"/>
                <a:cs typeface="Arial"/>
                <a:sym typeface="Arial"/>
              </a:rPr>
              <a:t> es una estimación. Cuando se expresa la exactitud de un resultado, se expresa mediante el error </a:t>
            </a:r>
            <a:r>
              <a:rPr lang="es-EC" sz="1800">
                <a:solidFill>
                  <a:srgbClr val="202122"/>
                </a:solidFill>
              </a:rPr>
              <a:t>absoluto,</a:t>
            </a:r>
            <a:r>
              <a:rPr lang="es-EC" sz="1800" b="0" i="0">
                <a:solidFill>
                  <a:srgbClr val="202122"/>
                </a:solidFill>
                <a:latin typeface="Arial"/>
                <a:ea typeface="Arial"/>
                <a:cs typeface="Arial"/>
                <a:sym typeface="Arial"/>
              </a:rPr>
              <a:t> que es la diferencia entre el valor experimental y el valor verdadero.</a:t>
            </a:r>
            <a:endParaRPr sz="18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91D236CA-94E0-2DD8-F374-BCBDE8AE905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6"/>
        <p:cNvGrpSpPr/>
        <p:nvPr/>
      </p:nvGrpSpPr>
      <p:grpSpPr>
        <a:xfrm>
          <a:off x="0" y="0"/>
          <a:ext cx="0" cy="0"/>
          <a:chOff x="0" y="0"/>
          <a:chExt cx="0" cy="0"/>
        </a:xfrm>
      </p:grpSpPr>
      <p:sp>
        <p:nvSpPr>
          <p:cNvPr id="307" name="Google Shape;307;p25"/>
          <p:cNvSpPr txBox="1"/>
          <p:nvPr/>
        </p:nvSpPr>
        <p:spPr>
          <a:xfrm>
            <a:off x="2581350" y="786672"/>
            <a:ext cx="702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EXACTITUD Y PRECISIÓN</a:t>
            </a:r>
            <a:endParaRPr/>
          </a:p>
        </p:txBody>
      </p:sp>
      <p:pic>
        <p:nvPicPr>
          <p:cNvPr id="308" name="Google Shape;308;p25"/>
          <p:cNvPicPr preferRelativeResize="0"/>
          <p:nvPr/>
        </p:nvPicPr>
        <p:blipFill rotWithShape="1">
          <a:blip r:embed="rId4">
            <a:alphaModFix/>
          </a:blip>
          <a:srcRect/>
          <a:stretch/>
        </p:blipFill>
        <p:spPr>
          <a:xfrm>
            <a:off x="2531270" y="1910552"/>
            <a:ext cx="6948486" cy="4205297"/>
          </a:xfrm>
          <a:prstGeom prst="rect">
            <a:avLst/>
          </a:prstGeom>
          <a:noFill/>
          <a:ln>
            <a:noFill/>
          </a:ln>
        </p:spPr>
      </p:pic>
      <p:sp>
        <p:nvSpPr>
          <p:cNvPr id="2" name="Marcador de pie de página 1">
            <a:extLst>
              <a:ext uri="{FF2B5EF4-FFF2-40B4-BE49-F238E27FC236}">
                <a16:creationId xmlns:a16="http://schemas.microsoft.com/office/drawing/2014/main" id="{C11537BC-8DC5-A324-17CD-0D9E9E38EDA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2"/>
        <p:cNvGrpSpPr/>
        <p:nvPr/>
      </p:nvGrpSpPr>
      <p:grpSpPr>
        <a:xfrm>
          <a:off x="0" y="0"/>
          <a:ext cx="0" cy="0"/>
          <a:chOff x="0" y="0"/>
          <a:chExt cx="0" cy="0"/>
        </a:xfrm>
      </p:grpSpPr>
      <p:sp>
        <p:nvSpPr>
          <p:cNvPr id="313" name="Google Shape;313;p26"/>
          <p:cNvSpPr txBox="1"/>
          <p:nvPr/>
        </p:nvSpPr>
        <p:spPr>
          <a:xfrm>
            <a:off x="2581350" y="710472"/>
            <a:ext cx="702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EXACTITUD Y PRECISIÓN</a:t>
            </a:r>
            <a:endParaRPr/>
          </a:p>
        </p:txBody>
      </p:sp>
      <p:pic>
        <p:nvPicPr>
          <p:cNvPr id="314" name="Google Shape;314;p26"/>
          <p:cNvPicPr preferRelativeResize="0"/>
          <p:nvPr/>
        </p:nvPicPr>
        <p:blipFill rotWithShape="1">
          <a:blip r:embed="rId4">
            <a:alphaModFix/>
          </a:blip>
          <a:srcRect/>
          <a:stretch/>
        </p:blipFill>
        <p:spPr>
          <a:xfrm>
            <a:off x="2581350" y="2166026"/>
            <a:ext cx="5991958" cy="3634466"/>
          </a:xfrm>
          <a:prstGeom prst="rect">
            <a:avLst/>
          </a:prstGeom>
          <a:noFill/>
          <a:ln>
            <a:noFill/>
          </a:ln>
        </p:spPr>
      </p:pic>
      <p:sp>
        <p:nvSpPr>
          <p:cNvPr id="2" name="Marcador de pie de página 1">
            <a:extLst>
              <a:ext uri="{FF2B5EF4-FFF2-40B4-BE49-F238E27FC236}">
                <a16:creationId xmlns:a16="http://schemas.microsoft.com/office/drawing/2014/main" id="{05673024-748A-E60D-393E-015F9CCF3CA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8"/>
        <p:cNvGrpSpPr/>
        <p:nvPr/>
      </p:nvGrpSpPr>
      <p:grpSpPr>
        <a:xfrm>
          <a:off x="0" y="0"/>
          <a:ext cx="0" cy="0"/>
          <a:chOff x="0" y="0"/>
          <a:chExt cx="0" cy="0"/>
        </a:xfrm>
      </p:grpSpPr>
      <p:sp>
        <p:nvSpPr>
          <p:cNvPr id="319" name="Google Shape;319;p27"/>
          <p:cNvSpPr txBox="1"/>
          <p:nvPr/>
        </p:nvSpPr>
        <p:spPr>
          <a:xfrm>
            <a:off x="990055" y="962298"/>
            <a:ext cx="100500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COMPONENTES DE LA VALIDACIÓN</a:t>
            </a:r>
            <a:endParaRPr/>
          </a:p>
        </p:txBody>
      </p:sp>
      <p:pic>
        <p:nvPicPr>
          <p:cNvPr id="320" name="Google Shape;320;p27" descr="Científico"/>
          <p:cNvPicPr preferRelativeResize="0"/>
          <p:nvPr/>
        </p:nvPicPr>
        <p:blipFill rotWithShape="1">
          <a:blip r:embed="rId4">
            <a:alphaModFix/>
          </a:blip>
          <a:srcRect/>
          <a:stretch/>
        </p:blipFill>
        <p:spPr>
          <a:xfrm>
            <a:off x="1563756" y="2514599"/>
            <a:ext cx="2544417" cy="2544417"/>
          </a:xfrm>
          <a:prstGeom prst="rect">
            <a:avLst/>
          </a:prstGeom>
          <a:noFill/>
          <a:ln>
            <a:noFill/>
          </a:ln>
        </p:spPr>
      </p:pic>
      <p:pic>
        <p:nvPicPr>
          <p:cNvPr id="321" name="Google Shape;321;p27" descr="Equipo"/>
          <p:cNvPicPr preferRelativeResize="0"/>
          <p:nvPr/>
        </p:nvPicPr>
        <p:blipFill rotWithShape="1">
          <a:blip r:embed="rId5">
            <a:alphaModFix/>
          </a:blip>
          <a:srcRect/>
          <a:stretch/>
        </p:blipFill>
        <p:spPr>
          <a:xfrm>
            <a:off x="5052392" y="2671416"/>
            <a:ext cx="2087216" cy="2087216"/>
          </a:xfrm>
          <a:prstGeom prst="rect">
            <a:avLst/>
          </a:prstGeom>
          <a:noFill/>
          <a:ln>
            <a:noFill/>
          </a:ln>
        </p:spPr>
      </p:pic>
      <p:pic>
        <p:nvPicPr>
          <p:cNvPr id="322" name="Google Shape;322;p27" descr="Pasos de baile"/>
          <p:cNvPicPr preferRelativeResize="0"/>
          <p:nvPr/>
        </p:nvPicPr>
        <p:blipFill rotWithShape="1">
          <a:blip r:embed="rId6">
            <a:alphaModFix/>
          </a:blip>
          <a:srcRect/>
          <a:stretch/>
        </p:blipFill>
        <p:spPr>
          <a:xfrm>
            <a:off x="8751403" y="2872406"/>
            <a:ext cx="1991141" cy="1991141"/>
          </a:xfrm>
          <a:prstGeom prst="rect">
            <a:avLst/>
          </a:prstGeom>
          <a:noFill/>
          <a:ln>
            <a:noFill/>
          </a:ln>
        </p:spPr>
      </p:pic>
      <p:sp>
        <p:nvSpPr>
          <p:cNvPr id="323" name="Google Shape;323;p27"/>
          <p:cNvSpPr txBox="1"/>
          <p:nvPr/>
        </p:nvSpPr>
        <p:spPr>
          <a:xfrm>
            <a:off x="2385392" y="5151091"/>
            <a:ext cx="1086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chemeClr val="dk1"/>
                </a:solidFill>
                <a:latin typeface="Calibri"/>
                <a:ea typeface="Calibri"/>
                <a:cs typeface="Calibri"/>
                <a:sym typeface="Calibri"/>
              </a:rPr>
              <a:t>ANALISTA</a:t>
            </a:r>
            <a:endParaRPr/>
          </a:p>
        </p:txBody>
      </p:sp>
      <p:sp>
        <p:nvSpPr>
          <p:cNvPr id="324" name="Google Shape;324;p27"/>
          <p:cNvSpPr txBox="1"/>
          <p:nvPr/>
        </p:nvSpPr>
        <p:spPr>
          <a:xfrm>
            <a:off x="5552614" y="5151091"/>
            <a:ext cx="92486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chemeClr val="dk1"/>
                </a:solidFill>
                <a:latin typeface="Calibri"/>
                <a:ea typeface="Calibri"/>
                <a:cs typeface="Calibri"/>
                <a:sym typeface="Calibri"/>
              </a:rPr>
              <a:t>EQUIPO</a:t>
            </a:r>
            <a:endParaRPr/>
          </a:p>
        </p:txBody>
      </p:sp>
      <p:sp>
        <p:nvSpPr>
          <p:cNvPr id="325" name="Google Shape;325;p27"/>
          <p:cNvSpPr txBox="1"/>
          <p:nvPr/>
        </p:nvSpPr>
        <p:spPr>
          <a:xfrm>
            <a:off x="9075114" y="5098954"/>
            <a:ext cx="104695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chemeClr val="dk1"/>
                </a:solidFill>
                <a:latin typeface="Calibri"/>
                <a:ea typeface="Calibri"/>
                <a:cs typeface="Calibri"/>
                <a:sym typeface="Calibri"/>
              </a:rPr>
              <a:t>MÉTODO</a:t>
            </a:r>
            <a:endParaRPr/>
          </a:p>
        </p:txBody>
      </p:sp>
      <p:sp>
        <p:nvSpPr>
          <p:cNvPr id="2" name="Marcador de pie de página 1">
            <a:extLst>
              <a:ext uri="{FF2B5EF4-FFF2-40B4-BE49-F238E27FC236}">
                <a16:creationId xmlns:a16="http://schemas.microsoft.com/office/drawing/2014/main" id="{B8D3DC94-484A-F729-D7C1-C3A3A4D1ACE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9"/>
        <p:cNvGrpSpPr/>
        <p:nvPr/>
      </p:nvGrpSpPr>
      <p:grpSpPr>
        <a:xfrm>
          <a:off x="0" y="0"/>
          <a:ext cx="0" cy="0"/>
          <a:chOff x="0" y="0"/>
          <a:chExt cx="0" cy="0"/>
        </a:xfrm>
      </p:grpSpPr>
      <p:sp>
        <p:nvSpPr>
          <p:cNvPr id="330" name="Google Shape;330;p28"/>
          <p:cNvSpPr txBox="1"/>
          <p:nvPr/>
        </p:nvSpPr>
        <p:spPr>
          <a:xfrm>
            <a:off x="1456205" y="568623"/>
            <a:ext cx="100500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COMPONENTES DE LA VALIDACIÓN</a:t>
            </a:r>
            <a:endParaRPr/>
          </a:p>
        </p:txBody>
      </p:sp>
      <p:pic>
        <p:nvPicPr>
          <p:cNvPr id="331" name="Google Shape;331;p28"/>
          <p:cNvPicPr preferRelativeResize="0"/>
          <p:nvPr/>
        </p:nvPicPr>
        <p:blipFill rotWithShape="1">
          <a:blip r:embed="rId4">
            <a:alphaModFix/>
          </a:blip>
          <a:srcRect/>
          <a:stretch/>
        </p:blipFill>
        <p:spPr>
          <a:xfrm>
            <a:off x="2152650" y="1720553"/>
            <a:ext cx="7886700" cy="4810125"/>
          </a:xfrm>
          <a:prstGeom prst="rect">
            <a:avLst/>
          </a:prstGeom>
          <a:noFill/>
          <a:ln>
            <a:noFill/>
          </a:ln>
        </p:spPr>
      </p:pic>
      <p:sp>
        <p:nvSpPr>
          <p:cNvPr id="2" name="Marcador de pie de página 1">
            <a:extLst>
              <a:ext uri="{FF2B5EF4-FFF2-40B4-BE49-F238E27FC236}">
                <a16:creationId xmlns:a16="http://schemas.microsoft.com/office/drawing/2014/main" id="{26D88A42-4619-D59A-4B39-D3342A84655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35"/>
        <p:cNvGrpSpPr/>
        <p:nvPr/>
      </p:nvGrpSpPr>
      <p:grpSpPr>
        <a:xfrm>
          <a:off x="0" y="0"/>
          <a:ext cx="0" cy="0"/>
          <a:chOff x="0" y="0"/>
          <a:chExt cx="0" cy="0"/>
        </a:xfrm>
      </p:grpSpPr>
      <p:sp>
        <p:nvSpPr>
          <p:cNvPr id="336" name="Google Shape;336;p29"/>
          <p:cNvSpPr txBox="1"/>
          <p:nvPr/>
        </p:nvSpPr>
        <p:spPr>
          <a:xfrm>
            <a:off x="1227605" y="721023"/>
            <a:ext cx="100500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5400">
                <a:solidFill>
                  <a:schemeClr val="dk1"/>
                </a:solidFill>
                <a:latin typeface="Calibri"/>
                <a:ea typeface="Calibri"/>
                <a:cs typeface="Calibri"/>
                <a:sym typeface="Calibri"/>
              </a:rPr>
              <a:t>COMPONENTES DE LA VALIDACIÓN</a:t>
            </a:r>
            <a:endParaRPr/>
          </a:p>
        </p:txBody>
      </p:sp>
      <p:pic>
        <p:nvPicPr>
          <p:cNvPr id="337" name="Google Shape;337;p29"/>
          <p:cNvPicPr preferRelativeResize="0"/>
          <p:nvPr/>
        </p:nvPicPr>
        <p:blipFill rotWithShape="1">
          <a:blip r:embed="rId4">
            <a:alphaModFix/>
          </a:blip>
          <a:srcRect/>
          <a:stretch/>
        </p:blipFill>
        <p:spPr>
          <a:xfrm>
            <a:off x="1991346" y="1949153"/>
            <a:ext cx="7705725" cy="4524375"/>
          </a:xfrm>
          <a:prstGeom prst="rect">
            <a:avLst/>
          </a:prstGeom>
          <a:noFill/>
          <a:ln>
            <a:noFill/>
          </a:ln>
        </p:spPr>
      </p:pic>
      <p:sp>
        <p:nvSpPr>
          <p:cNvPr id="2" name="Marcador de pie de página 1">
            <a:extLst>
              <a:ext uri="{FF2B5EF4-FFF2-40B4-BE49-F238E27FC236}">
                <a16:creationId xmlns:a16="http://schemas.microsoft.com/office/drawing/2014/main" id="{E1F5C346-FB1C-6F7B-8744-45E374350FB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1"/>
        <p:cNvGrpSpPr/>
        <p:nvPr/>
      </p:nvGrpSpPr>
      <p:grpSpPr>
        <a:xfrm>
          <a:off x="0" y="0"/>
          <a:ext cx="0" cy="0"/>
          <a:chOff x="0" y="0"/>
          <a:chExt cx="0" cy="0"/>
        </a:xfrm>
      </p:grpSpPr>
      <p:pic>
        <p:nvPicPr>
          <p:cNvPr id="342" name="Google Shape;342;p30" descr="Ilustración de conjunto de instrumentos de laboratorio de química | Vector  Gratis"/>
          <p:cNvPicPr preferRelativeResize="0"/>
          <p:nvPr/>
        </p:nvPicPr>
        <p:blipFill rotWithShape="1">
          <a:blip r:embed="rId4">
            <a:alphaModFix/>
          </a:blip>
          <a:srcRect l="4496" t="9846" r="8014" b="10102"/>
          <a:stretch/>
        </p:blipFill>
        <p:spPr>
          <a:xfrm>
            <a:off x="5212250" y="1042275"/>
            <a:ext cx="5216350" cy="4773450"/>
          </a:xfrm>
          <a:prstGeom prst="rect">
            <a:avLst/>
          </a:prstGeom>
          <a:noFill/>
          <a:ln>
            <a:noFill/>
          </a:ln>
        </p:spPr>
      </p:pic>
      <p:pic>
        <p:nvPicPr>
          <p:cNvPr id="343" name="Google Shape;343;p30"/>
          <p:cNvPicPr preferRelativeResize="0"/>
          <p:nvPr/>
        </p:nvPicPr>
        <p:blipFill rotWithShape="1">
          <a:blip r:embed="rId5">
            <a:alphaModFix/>
          </a:blip>
          <a:srcRect/>
          <a:stretch/>
        </p:blipFill>
        <p:spPr>
          <a:xfrm>
            <a:off x="674412" y="1376056"/>
            <a:ext cx="4878249" cy="3657600"/>
          </a:xfrm>
          <a:prstGeom prst="rect">
            <a:avLst/>
          </a:prstGeom>
          <a:solidFill>
            <a:schemeClr val="accent1"/>
          </a:solidFill>
          <a:ln>
            <a:noFill/>
          </a:ln>
        </p:spPr>
      </p:pic>
      <p:sp>
        <p:nvSpPr>
          <p:cNvPr id="2" name="Marcador de pie de página 1">
            <a:extLst>
              <a:ext uri="{FF2B5EF4-FFF2-40B4-BE49-F238E27FC236}">
                <a16:creationId xmlns:a16="http://schemas.microsoft.com/office/drawing/2014/main" id="{B9C6CE53-F485-382C-EB3B-1C9BFD2EED29}"/>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7"/>
        <p:cNvGrpSpPr/>
        <p:nvPr/>
      </p:nvGrpSpPr>
      <p:grpSpPr>
        <a:xfrm>
          <a:off x="0" y="0"/>
          <a:ext cx="0" cy="0"/>
          <a:chOff x="0" y="0"/>
          <a:chExt cx="0" cy="0"/>
        </a:xfrm>
      </p:grpSpPr>
      <p:pic>
        <p:nvPicPr>
          <p:cNvPr id="348" name="Google Shape;348;p31"/>
          <p:cNvPicPr preferRelativeResize="0"/>
          <p:nvPr/>
        </p:nvPicPr>
        <p:blipFill rotWithShape="1">
          <a:blip r:embed="rId4">
            <a:alphaModFix/>
          </a:blip>
          <a:srcRect/>
          <a:stretch/>
        </p:blipFill>
        <p:spPr>
          <a:xfrm>
            <a:off x="2951825" y="1172075"/>
            <a:ext cx="6288350" cy="5307375"/>
          </a:xfrm>
          <a:prstGeom prst="rect">
            <a:avLst/>
          </a:prstGeom>
          <a:noFill/>
          <a:ln>
            <a:noFill/>
          </a:ln>
        </p:spPr>
      </p:pic>
      <p:sp>
        <p:nvSpPr>
          <p:cNvPr id="2" name="Marcador de pie de página 1">
            <a:extLst>
              <a:ext uri="{FF2B5EF4-FFF2-40B4-BE49-F238E27FC236}">
                <a16:creationId xmlns:a16="http://schemas.microsoft.com/office/drawing/2014/main" id="{1DC1FB39-509F-0CAB-2D0B-DAB3D706E241}"/>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2"/>
        <p:cNvGrpSpPr/>
        <p:nvPr/>
      </p:nvGrpSpPr>
      <p:grpSpPr>
        <a:xfrm>
          <a:off x="0" y="0"/>
          <a:ext cx="0" cy="0"/>
          <a:chOff x="0" y="0"/>
          <a:chExt cx="0" cy="0"/>
        </a:xfrm>
      </p:grpSpPr>
      <p:pic>
        <p:nvPicPr>
          <p:cNvPr id="353" name="Google Shape;353;p32"/>
          <p:cNvPicPr preferRelativeResize="0"/>
          <p:nvPr/>
        </p:nvPicPr>
        <p:blipFill rotWithShape="1">
          <a:blip r:embed="rId4">
            <a:alphaModFix/>
          </a:blip>
          <a:srcRect/>
          <a:stretch/>
        </p:blipFill>
        <p:spPr>
          <a:xfrm>
            <a:off x="1837225" y="1071550"/>
            <a:ext cx="8517549" cy="4891175"/>
          </a:xfrm>
          <a:prstGeom prst="rect">
            <a:avLst/>
          </a:prstGeom>
          <a:noFill/>
          <a:ln>
            <a:noFill/>
          </a:ln>
        </p:spPr>
      </p:pic>
      <p:sp>
        <p:nvSpPr>
          <p:cNvPr id="2" name="Marcador de pie de página 1">
            <a:extLst>
              <a:ext uri="{FF2B5EF4-FFF2-40B4-BE49-F238E27FC236}">
                <a16:creationId xmlns:a16="http://schemas.microsoft.com/office/drawing/2014/main" id="{D22BA99F-AB4D-7C57-186B-2F0497395019}"/>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endParaRPr lang="es-MX"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33"/>
          <p:cNvPicPr preferRelativeResize="0"/>
          <p:nvPr/>
        </p:nvPicPr>
        <p:blipFill rotWithShape="1">
          <a:blip r:embed="rId3">
            <a:alphaModFix/>
          </a:blip>
          <a:srcRect/>
          <a:stretch/>
        </p:blipFill>
        <p:spPr>
          <a:xfrm>
            <a:off x="0" y="-144916"/>
            <a:ext cx="12192000" cy="6858038"/>
          </a:xfrm>
          <a:prstGeom prst="rect">
            <a:avLst/>
          </a:prstGeom>
          <a:noFill/>
          <a:ln>
            <a:noFill/>
          </a:ln>
        </p:spPr>
      </p:pic>
      <p:sp>
        <p:nvSpPr>
          <p:cNvPr id="359" name="Google Shape;359;p33"/>
          <p:cNvSpPr/>
          <p:nvPr/>
        </p:nvSpPr>
        <p:spPr>
          <a:xfrm>
            <a:off x="5627077" y="5050302"/>
            <a:ext cx="45719" cy="45719"/>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60" name="Google Shape;360;p33"/>
          <p:cNvSpPr txBox="1"/>
          <p:nvPr/>
        </p:nvSpPr>
        <p:spPr>
          <a:xfrm>
            <a:off x="2093156" y="4726689"/>
            <a:ext cx="277191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Cumplimiento de requisitos</a:t>
            </a:r>
            <a:endParaRPr sz="1800">
              <a:solidFill>
                <a:schemeClr val="dk1"/>
              </a:solidFill>
              <a:latin typeface="Calibri"/>
              <a:ea typeface="Calibri"/>
              <a:cs typeface="Calibri"/>
              <a:sym typeface="Calibri"/>
            </a:endParaRPr>
          </a:p>
        </p:txBody>
      </p:sp>
      <p:pic>
        <p:nvPicPr>
          <p:cNvPr id="361" name="Google Shape;361;p33" descr="Qué es Kahoot y para qué sirve?"/>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2" name="Marcador de pie de página 1">
            <a:extLst>
              <a:ext uri="{FF2B5EF4-FFF2-40B4-BE49-F238E27FC236}">
                <a16:creationId xmlns:a16="http://schemas.microsoft.com/office/drawing/2014/main" id="{204D039E-3B1F-759C-D868-8B5C4A7F6CC3}"/>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1622</Words>
  <Application>Microsoft Office PowerPoint</Application>
  <PresentationFormat>Panorámica</PresentationFormat>
  <Paragraphs>107</Paragraphs>
  <Slides>33</Slides>
  <Notes>33</Notes>
  <HiddenSlides>1</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33</vt:i4>
      </vt:variant>
    </vt:vector>
  </HeadingPairs>
  <TitlesOfParts>
    <vt:vector size="37" baseType="lpstr">
      <vt:lpstr>Roboto</vt:lpstr>
      <vt:lpstr>Calibri</vt:lpstr>
      <vt:lpstr>Arial</vt:lpstr>
      <vt:lpstr>Tema de Office</vt:lpstr>
      <vt:lpstr> ISO 17025:2018</vt:lpstr>
      <vt:lpstr>CONSIDERACIONES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Paulina Arias</dc:creator>
  <cp:lastModifiedBy>ACADEMICO</cp:lastModifiedBy>
  <cp:revision>1</cp:revision>
  <dcterms:created xsi:type="dcterms:W3CDTF">2023-05-07T23:20:23Z</dcterms:created>
  <dcterms:modified xsi:type="dcterms:W3CDTF">2024-06-25T17:51:53Z</dcterms:modified>
</cp:coreProperties>
</file>