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embeddedFontLst>
    <p:embeddedFont>
      <p:font typeface="Roboto" panose="02000000000000000000" pitchFamily="2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g4ZMk6ZD34V/814R06j7gzHTaQ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9" name="Google Shape;1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9" name="Google Shape;1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64" name="Google Shape;16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70" name="Google Shape;17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77" name="Google Shape;1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82" name="Google Shape;18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87" name="Google Shape;18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92" name="Google Shape;19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99" name="Google Shape;1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14" name="Google Shape;2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31" name="Google Shape;23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52" name="Google Shape;25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73" name="Google Shape;27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79" name="Google Shape;27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08" name="Google Shape;30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26" name="Google Shape;32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48" name="Google Shape;34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69" name="Google Shape;36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405" name="Google Shape;40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418" name="Google Shape;41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431" name="Google Shape;43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464" name="Google Shape;46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502" name="Google Shape;50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528" name="Google Shape;52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5A2F60-AC1F-9D47-124C-C1E45C3A7B1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368736" y="6486985"/>
            <a:ext cx="7132320" cy="365125"/>
          </a:xfrm>
        </p:spPr>
        <p:txBody>
          <a:bodyPr/>
          <a:lstStyle/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lang="es-EC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6" name="Google Shape;26;p32"/>
          <p:cNvSpPr txBox="1">
            <a:spLocks noGrp="1"/>
          </p:cNvSpPr>
          <p:nvPr>
            <p:ph type="ftr" idx="11"/>
          </p:nvPr>
        </p:nvSpPr>
        <p:spPr>
          <a:xfrm>
            <a:off x="2673533" y="6492875"/>
            <a:ext cx="66881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ftr" idx="11"/>
          </p:nvPr>
        </p:nvSpPr>
        <p:spPr>
          <a:xfrm>
            <a:off x="2586446" y="6492875"/>
            <a:ext cx="67752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ftr" idx="11"/>
          </p:nvPr>
        </p:nvSpPr>
        <p:spPr>
          <a:xfrm>
            <a:off x="2569029" y="6492875"/>
            <a:ext cx="67317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5"/>
          <p:cNvSpPr txBox="1">
            <a:spLocks noGrp="1"/>
          </p:cNvSpPr>
          <p:nvPr>
            <p:ph type="ftr" idx="11"/>
          </p:nvPr>
        </p:nvSpPr>
        <p:spPr>
          <a:xfrm>
            <a:off x="2647405" y="6492875"/>
            <a:ext cx="6714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6"/>
          <p:cNvSpPr txBox="1">
            <a:spLocks noGrp="1"/>
          </p:cNvSpPr>
          <p:nvPr>
            <p:ph type="ftr" idx="11"/>
          </p:nvPr>
        </p:nvSpPr>
        <p:spPr>
          <a:xfrm>
            <a:off x="2551613" y="6492875"/>
            <a:ext cx="68362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7"/>
          <p:cNvSpPr txBox="1">
            <a:spLocks noGrp="1"/>
          </p:cNvSpPr>
          <p:nvPr>
            <p:ph type="ftr" idx="11"/>
          </p:nvPr>
        </p:nvSpPr>
        <p:spPr>
          <a:xfrm>
            <a:off x="2830287" y="6492875"/>
            <a:ext cx="678397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2516777" y="6492875"/>
            <a:ext cx="674043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2438404" y="6492875"/>
            <a:ext cx="675785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2690949" y="6492875"/>
            <a:ext cx="67317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2569029" y="6492875"/>
            <a:ext cx="680139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ftr" idx="11"/>
          </p:nvPr>
        </p:nvSpPr>
        <p:spPr>
          <a:xfrm>
            <a:off x="2769325" y="6492875"/>
            <a:ext cx="68884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g"/><Relationship Id="rId4" Type="http://schemas.openxmlformats.org/officeDocument/2006/relationships/hyperlink" Target="https://elpais.com/elpais/2014/10/09/estilo/1412852795_744330.html#?rel=ma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5232025" y="985925"/>
            <a:ext cx="6499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br>
              <a:rPr lang="es-EC"/>
            </a:br>
            <a:r>
              <a:rPr lang="es-EC"/>
              <a:t>ISO 17025:2018</a:t>
            </a:r>
            <a:endParaRPr/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5678500" y="3961700"/>
            <a:ext cx="51111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C"/>
              <a:t>B.F. PAULINA ARIAS MBA</a:t>
            </a:r>
            <a:endParaRPr/>
          </a:p>
        </p:txBody>
      </p:sp>
      <p:pic>
        <p:nvPicPr>
          <p:cNvPr id="90" name="Google Shape;90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450" y="1936175"/>
            <a:ext cx="5087320" cy="3179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0D2AA07-C472-1E63-0F6A-83AB97CB02B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 descr="Cómo lograr que los niños y niñas presten atención en las clases online? -  Universidad Católica del Mau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3026" y="1488951"/>
            <a:ext cx="6037390" cy="402677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7032347" y="417774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/>
              <a:t>CONSIDERACIONES</a:t>
            </a:r>
            <a:endParaRPr/>
          </a:p>
        </p:txBody>
      </p:sp>
      <p:sp>
        <p:nvSpPr>
          <p:cNvPr id="97" name="Google Shape;97;p2"/>
          <p:cNvSpPr txBox="1">
            <a:spLocks noGrp="1"/>
          </p:cNvSpPr>
          <p:nvPr>
            <p:ph type="body" idx="1"/>
          </p:nvPr>
        </p:nvSpPr>
        <p:spPr>
          <a:xfrm>
            <a:off x="6640440" y="2135420"/>
            <a:ext cx="4716049" cy="3634685"/>
          </a:xfrm>
          <a:prstGeom prst="rect">
            <a:avLst/>
          </a:prstGeom>
          <a:solidFill>
            <a:schemeClr val="lt1">
              <a:alpha val="67058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Ninguna pregunta es mala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La puntualidad es una virtud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Pedir la palabra levantando la mano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Cámaras encendidas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Micrófonos apagados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El verdadero arte de recordar es poner atención</a:t>
            </a:r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1F38593-8ECE-5155-674F-2122EF9503C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/>
          <p:nvPr/>
        </p:nvSpPr>
        <p:spPr>
          <a:xfrm>
            <a:off x="1505625" y="755425"/>
            <a:ext cx="8531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s-EC" sz="4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ESTRUCTURA</a:t>
            </a:r>
            <a:endParaRPr sz="42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" name="Google Shape;103;p3"/>
          <p:cNvGrpSpPr/>
          <p:nvPr/>
        </p:nvGrpSpPr>
        <p:grpSpPr>
          <a:xfrm>
            <a:off x="431339" y="2649000"/>
            <a:ext cx="3936068" cy="1719557"/>
            <a:chOff x="323513" y="1986800"/>
            <a:chExt cx="2952125" cy="1289700"/>
          </a:xfrm>
        </p:grpSpPr>
        <p:sp>
          <p:nvSpPr>
            <p:cNvPr id="104" name="Google Shape;104;p3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TALLER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5" name="Google Shape;105;p3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rgbClr val="249C9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06" name="Google Shape;106;p3"/>
          <p:cNvGrpSpPr/>
          <p:nvPr/>
        </p:nvGrpSpPr>
        <p:grpSpPr>
          <a:xfrm>
            <a:off x="6946276" y="1413765"/>
            <a:ext cx="4814080" cy="1719557"/>
            <a:chOff x="5209838" y="1060350"/>
            <a:chExt cx="3610650" cy="1289700"/>
          </a:xfrm>
        </p:grpSpPr>
        <p:sp>
          <p:nvSpPr>
            <p:cNvPr id="107" name="Google Shape;107;p3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EXPLICACIÓN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8" name="Google Shape;108;p3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09" name="Google Shape;109;p3"/>
          <p:cNvGrpSpPr/>
          <p:nvPr/>
        </p:nvGrpSpPr>
        <p:grpSpPr>
          <a:xfrm>
            <a:off x="6946276" y="4027166"/>
            <a:ext cx="4814080" cy="1719557"/>
            <a:chOff x="5209838" y="3020450"/>
            <a:chExt cx="3610650" cy="1289700"/>
          </a:xfrm>
        </p:grpSpPr>
        <p:sp>
          <p:nvSpPr>
            <p:cNvPr id="110" name="Google Shape;110;p3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KAHOOT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1" name="Google Shape;111;p3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D7E7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12" name="Google Shape;112;p3"/>
          <p:cNvGrpSpPr/>
          <p:nvPr/>
        </p:nvGrpSpPr>
        <p:grpSpPr>
          <a:xfrm>
            <a:off x="3549528" y="971262"/>
            <a:ext cx="5086319" cy="5054003"/>
            <a:chOff x="2662212" y="676343"/>
            <a:chExt cx="3814835" cy="3790597"/>
          </a:xfrm>
        </p:grpSpPr>
        <p:sp>
          <p:nvSpPr>
            <p:cNvPr id="113" name="Google Shape;113;p3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1D7E7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6" name="Google Shape;116;p3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117" name="Google Shape;117;p3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249C90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352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3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249C9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9" name="Google Shape;119;p3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120" name="Google Shape;120;p3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55B5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352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3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55B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2" name="Google Shape;122;p3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123" name="Google Shape;123;p3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D7E7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352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3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D7E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5" name="Google Shape;125;p3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7" name="Google Shape;127;p3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28" name="Google Shape;128;p3"/>
          <p:cNvCxnSpPr/>
          <p:nvPr/>
        </p:nvCxnSpPr>
        <p:spPr>
          <a:xfrm rot="10800000">
            <a:off x="3522629" y="3530512"/>
            <a:ext cx="844779" cy="0"/>
          </a:xfrm>
          <a:prstGeom prst="straightConnector1">
            <a:avLst/>
          </a:prstGeom>
          <a:noFill/>
          <a:ln w="9525" cap="flat" cmpd="sng">
            <a:solidFill>
              <a:srgbClr val="307BF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129" name="Google Shape;129;p3"/>
          <p:cNvCxnSpPr/>
          <p:nvPr/>
        </p:nvCxnSpPr>
        <p:spPr>
          <a:xfrm>
            <a:off x="6946276" y="2273543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944A1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130" name="Google Shape;130;p3"/>
          <p:cNvCxnSpPr/>
          <p:nvPr/>
        </p:nvCxnSpPr>
        <p:spPr>
          <a:xfrm>
            <a:off x="6946276" y="4864278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D5DDF"/>
            </a:solidFill>
            <a:prstDash val="solid"/>
            <a:round/>
            <a:headEnd type="none" w="sm" len="sm"/>
            <a:tailEnd type="oval" w="med" len="med"/>
          </a:ln>
        </p:spPr>
      </p:cxnSp>
      <p:grpSp>
        <p:nvGrpSpPr>
          <p:cNvPr id="131" name="Google Shape;131;p3"/>
          <p:cNvGrpSpPr/>
          <p:nvPr/>
        </p:nvGrpSpPr>
        <p:grpSpPr>
          <a:xfrm>
            <a:off x="3549528" y="971262"/>
            <a:ext cx="5086319" cy="5054003"/>
            <a:chOff x="2662212" y="676343"/>
            <a:chExt cx="3814835" cy="3790597"/>
          </a:xfrm>
        </p:grpSpPr>
        <p:sp>
          <p:nvSpPr>
            <p:cNvPr id="132" name="Google Shape;132;p3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0D5D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3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5" name="Google Shape;135;p3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136" name="Google Shape;136;p3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307BF3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352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307B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8" name="Google Shape;138;p3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139" name="Google Shape;139;p3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944A1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352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944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1" name="Google Shape;141;p3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142" name="Google Shape;142;p3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D5DDF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352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3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D5DD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4" name="Google Shape;144;p3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5" name="Google Shape;145;p3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6" name="Google Shape;146;p3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3EB2DBE-FF12-ACFD-B2E7-06C3509AA69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4" descr="Las startups de Silicon Valley no solo quieren ingenieros, también  filósofos que hagan preguntas incómodas | Foro Económico Mundia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95400" y="1357313"/>
            <a:ext cx="9601200" cy="414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E6FD8E9-5085-651D-F42C-E4266A0F826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5" descr="La gente que construyó Silicon Valley eran ingenieros.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47875" y="1323975"/>
            <a:ext cx="8096250" cy="421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B37D230-6FBE-7A7A-9A5E-36DE72480E4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6" descr="Por qué Silicon Valley está contratando empleados sin título universitario  - Infoba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0174" y="938875"/>
            <a:ext cx="8712600" cy="49008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B01863B-E744-7767-2235-83387BD6B08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"/>
          <p:cNvSpPr txBox="1"/>
          <p:nvPr/>
        </p:nvSpPr>
        <p:spPr>
          <a:xfrm>
            <a:off x="2922563" y="1120950"/>
            <a:ext cx="609834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rPr>
              <a:t>La empresaria fue considerada tiempo atrás</a:t>
            </a:r>
            <a:r>
              <a:rPr lang="es-EC" sz="1800" b="0" i="0" u="sng" strike="noStrike" cap="none">
                <a:solidFill>
                  <a:srgbClr val="016CA2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una de las grandes estrellas ascendentes</a:t>
            </a:r>
            <a:r>
              <a:rPr lang="es-EC" sz="1800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rPr>
              <a:t> de la meca tecnológica estadounidense gracias a su compañía, Theranos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7" descr="Elizabeth Holmes | Biography, Net Worth, Documentary, &amp; Facts | Britannic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87225" y="2300114"/>
            <a:ext cx="4576615" cy="34369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3001B74-F23F-5302-AC64-2C160286B37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8" descr="Elizabeth Holmes de Theranos culpable de fraude electrónic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6461" y="2125675"/>
            <a:ext cx="5339075" cy="324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8"/>
          <p:cNvSpPr txBox="1"/>
          <p:nvPr/>
        </p:nvSpPr>
        <p:spPr>
          <a:xfrm>
            <a:off x="3180444" y="1168965"/>
            <a:ext cx="6098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rPr>
              <a:t>Esta prometía revolucionar el mercado de la salud con una máquina de análisis de sangre.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8"/>
          <p:cNvSpPr txBox="1"/>
          <p:nvPr/>
        </p:nvSpPr>
        <p:spPr>
          <a:xfrm>
            <a:off x="4561449" y="5565520"/>
            <a:ext cx="619681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rPr>
              <a:t>Sus máquinas ofrecían una supuesta tecnología revolucionaria que podía hacer decenas de diagnósticos con solo una gota de sangre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650B745-4765-33A8-D21C-2C060789B67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9" descr="Walgreens Targets 'Financial Wellness' With New Planning Feature | Wealth  Managemen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9967" y="1042630"/>
            <a:ext cx="9744716" cy="506268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1D87EC5-7DA3-622C-7467-82BCB005543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0" descr="Las negligencias médicas andan sueltas: sólo 3 de cada 100 quejas reciben  casti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8619" y="1035437"/>
            <a:ext cx="9155724" cy="54934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16192F6-DDAC-5EEC-68D0-BE2DDC87EF7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11" descr="Cuánto te quedas tú y cuánto el inversionista? - Emprendedo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79576" y="1146500"/>
            <a:ext cx="7596999" cy="50677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4788F27-41FD-FF6C-85F3-27DF44F302A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2" descr="vide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09048" y="1914032"/>
            <a:ext cx="7792329" cy="438318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2"/>
          <p:cNvSpPr txBox="1"/>
          <p:nvPr/>
        </p:nvSpPr>
        <p:spPr>
          <a:xfrm>
            <a:off x="3" y="879366"/>
            <a:ext cx="6196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i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Elizabeth Holmes, condenada a más de 11 años de prisión por defraudar a los inversores de Theranos</a:t>
            </a:r>
            <a:endParaRPr sz="1800" b="1" i="0">
              <a:solidFill>
                <a:srgbClr val="11111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2"/>
          <p:cNvSpPr txBox="1"/>
          <p:nvPr/>
        </p:nvSpPr>
        <p:spPr>
          <a:xfrm>
            <a:off x="10068932" y="4808617"/>
            <a:ext cx="126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 millones</a:t>
            </a:r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1BADE07-0250-C9F5-ABF7-F3A5097DEE0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"/>
          <p:cNvSpPr txBox="1">
            <a:spLocks noGrp="1"/>
          </p:cNvSpPr>
          <p:nvPr>
            <p:ph type="title"/>
          </p:nvPr>
        </p:nvSpPr>
        <p:spPr>
          <a:xfrm>
            <a:off x="-1" y="926164"/>
            <a:ext cx="6252000" cy="100170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Revisiones por la dirección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p13" descr="Colegial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7145" y="2043332"/>
            <a:ext cx="3222805" cy="32228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3" name="Google Shape;203;p13"/>
          <p:cNvGrpSpPr/>
          <p:nvPr/>
        </p:nvGrpSpPr>
        <p:grpSpPr>
          <a:xfrm>
            <a:off x="5822051" y="719647"/>
            <a:ext cx="5190822" cy="5190822"/>
            <a:chOff x="1372101" y="0"/>
            <a:chExt cx="5190822" cy="5190822"/>
          </a:xfrm>
        </p:grpSpPr>
        <p:sp>
          <p:nvSpPr>
            <p:cNvPr id="204" name="Google Shape;204;p13"/>
            <p:cNvSpPr/>
            <p:nvPr/>
          </p:nvSpPr>
          <p:spPr>
            <a:xfrm>
              <a:off x="2669806" y="0"/>
              <a:ext cx="2595411" cy="2595411"/>
            </a:xfrm>
            <a:prstGeom prst="triangle">
              <a:avLst>
                <a:gd name="adj" fmla="val 50000"/>
              </a:avLst>
            </a:prstGeom>
            <a:solidFill>
              <a:schemeClr val="accent3">
                <a:alpha val="89803"/>
              </a:scheme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3"/>
            <p:cNvSpPr txBox="1"/>
            <p:nvPr/>
          </p:nvSpPr>
          <p:spPr>
            <a:xfrm>
              <a:off x="3318659" y="1297706"/>
              <a:ext cx="1297705" cy="12977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Procedimiento</a:t>
              </a:r>
              <a:endParaRPr/>
            </a:p>
          </p:txBody>
        </p:sp>
        <p:sp>
          <p:nvSpPr>
            <p:cNvPr id="206" name="Google Shape;206;p13"/>
            <p:cNvSpPr/>
            <p:nvPr/>
          </p:nvSpPr>
          <p:spPr>
            <a:xfrm>
              <a:off x="1372101" y="2595411"/>
              <a:ext cx="2595411" cy="2595411"/>
            </a:xfrm>
            <a:prstGeom prst="triangle">
              <a:avLst>
                <a:gd name="adj" fmla="val 50000"/>
              </a:avLst>
            </a:prstGeom>
            <a:solidFill>
              <a:schemeClr val="accent3">
                <a:alpha val="76862"/>
              </a:scheme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3"/>
            <p:cNvSpPr txBox="1"/>
            <p:nvPr/>
          </p:nvSpPr>
          <p:spPr>
            <a:xfrm>
              <a:off x="2020954" y="3893117"/>
              <a:ext cx="1297705" cy="12977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Avances</a:t>
              </a:r>
              <a:endParaRPr/>
            </a:p>
          </p:txBody>
        </p:sp>
        <p:sp>
          <p:nvSpPr>
            <p:cNvPr id="208" name="Google Shape;208;p13"/>
            <p:cNvSpPr/>
            <p:nvPr/>
          </p:nvSpPr>
          <p:spPr>
            <a:xfrm rot="10800000">
              <a:off x="2669806" y="2595411"/>
              <a:ext cx="2595411" cy="2595411"/>
            </a:xfrm>
            <a:prstGeom prst="triangle">
              <a:avLst>
                <a:gd name="adj" fmla="val 50000"/>
              </a:avLst>
            </a:prstGeom>
            <a:solidFill>
              <a:srgbClr val="FFCCFF">
                <a:alpha val="62745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3"/>
            <p:cNvSpPr txBox="1"/>
            <p:nvPr/>
          </p:nvSpPr>
          <p:spPr>
            <a:xfrm>
              <a:off x="3318659" y="2595411"/>
              <a:ext cx="1297705" cy="12977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Frecuencia</a:t>
              </a:r>
              <a:endParaRPr/>
            </a:p>
          </p:txBody>
        </p:sp>
        <p:sp>
          <p:nvSpPr>
            <p:cNvPr id="210" name="Google Shape;210;p13"/>
            <p:cNvSpPr/>
            <p:nvPr/>
          </p:nvSpPr>
          <p:spPr>
            <a:xfrm>
              <a:off x="3967512" y="2595411"/>
              <a:ext cx="2595411" cy="2595411"/>
            </a:xfrm>
            <a:prstGeom prst="triangle">
              <a:avLst>
                <a:gd name="adj" fmla="val 50000"/>
              </a:avLst>
            </a:prstGeom>
            <a:solidFill>
              <a:schemeClr val="accent3">
                <a:alpha val="49803"/>
              </a:scheme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3"/>
            <p:cNvSpPr txBox="1"/>
            <p:nvPr/>
          </p:nvSpPr>
          <p:spPr>
            <a:xfrm>
              <a:off x="4616365" y="3893117"/>
              <a:ext cx="1297705" cy="12977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Mejoras</a:t>
              </a:r>
              <a:endParaRPr/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379A1CB-B4F2-DFCF-4E51-B429CEF03C2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4"/>
          <p:cNvSpPr txBox="1">
            <a:spLocks noGrp="1"/>
          </p:cNvSpPr>
          <p:nvPr>
            <p:ph type="title"/>
          </p:nvPr>
        </p:nvSpPr>
        <p:spPr>
          <a:xfrm>
            <a:off x="488274" y="963089"/>
            <a:ext cx="6252000" cy="100170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Revisiones por la dirección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14" descr="Revisión por la Dirección? Cómo hacerla PASO PAS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1634" y="2243553"/>
            <a:ext cx="5116397" cy="35236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8" name="Google Shape;218;p14"/>
          <p:cNvGrpSpPr/>
          <p:nvPr/>
        </p:nvGrpSpPr>
        <p:grpSpPr>
          <a:xfrm>
            <a:off x="-34392" y="1766943"/>
            <a:ext cx="11721401" cy="6133686"/>
            <a:chOff x="-5148523" y="-788983"/>
            <a:chExt cx="11721401" cy="6133686"/>
          </a:xfrm>
        </p:grpSpPr>
        <p:sp>
          <p:nvSpPr>
            <p:cNvPr id="219" name="Google Shape;219;p14"/>
            <p:cNvSpPr/>
            <p:nvPr/>
          </p:nvSpPr>
          <p:spPr>
            <a:xfrm>
              <a:off x="-5148523" y="-788983"/>
              <a:ext cx="6133686" cy="6133686"/>
            </a:xfrm>
            <a:prstGeom prst="blockArc">
              <a:avLst>
                <a:gd name="adj1" fmla="val 18900000"/>
                <a:gd name="adj2" fmla="val 193410"/>
                <a:gd name="adj3" fmla="val 0"/>
              </a:avLst>
            </a:prstGeom>
            <a:noFill/>
            <a:ln w="12700" cap="flat" cmpd="sng">
              <a:solidFill>
                <a:srgbClr val="B1B1B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319583" y="207102"/>
              <a:ext cx="6253295" cy="414023"/>
            </a:xfrm>
            <a:prstGeom prst="rect">
              <a:avLst/>
            </a:prstGeom>
            <a:solidFill>
              <a:srgbClr val="78787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4"/>
            <p:cNvSpPr txBox="1"/>
            <p:nvPr/>
          </p:nvSpPr>
          <p:spPr>
            <a:xfrm>
              <a:off x="319583" y="207102"/>
              <a:ext cx="6253295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Apego a políticas y procedimientos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4"/>
            <p:cNvSpPr/>
            <p:nvPr/>
          </p:nvSpPr>
          <p:spPr>
            <a:xfrm>
              <a:off x="60818" y="155350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4"/>
            <p:cNvSpPr/>
            <p:nvPr/>
          </p:nvSpPr>
          <p:spPr>
            <a:xfrm>
              <a:off x="694519" y="828503"/>
              <a:ext cx="5878359" cy="414023"/>
            </a:xfrm>
            <a:prstGeom prst="rect">
              <a:avLst/>
            </a:prstGeom>
            <a:solidFill>
              <a:srgbClr val="92929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4"/>
            <p:cNvSpPr txBox="1"/>
            <p:nvPr/>
          </p:nvSpPr>
          <p:spPr>
            <a:xfrm>
              <a:off x="694519" y="828503"/>
              <a:ext cx="5878359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Informes del personal directivo – necesidad de formación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4"/>
            <p:cNvSpPr/>
            <p:nvPr/>
          </p:nvSpPr>
          <p:spPr>
            <a:xfrm>
              <a:off x="435754" y="776750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92929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4"/>
            <p:cNvSpPr/>
            <p:nvPr/>
          </p:nvSpPr>
          <p:spPr>
            <a:xfrm>
              <a:off x="899982" y="1449447"/>
              <a:ext cx="5672896" cy="414023"/>
            </a:xfrm>
            <a:prstGeom prst="rect">
              <a:avLst/>
            </a:prstGeom>
            <a:solidFill>
              <a:srgbClr val="ACACA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4"/>
            <p:cNvSpPr txBox="1"/>
            <p:nvPr/>
          </p:nvSpPr>
          <p:spPr>
            <a:xfrm>
              <a:off x="899982" y="1449447"/>
              <a:ext cx="5672896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Resultado de auditorías internas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641217" y="1397694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ACACA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5E7BBD6-176F-7E3A-9679-E311079CC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5"/>
          <p:cNvSpPr txBox="1">
            <a:spLocks noGrp="1"/>
          </p:cNvSpPr>
          <p:nvPr>
            <p:ph type="title"/>
          </p:nvPr>
        </p:nvSpPr>
        <p:spPr>
          <a:xfrm>
            <a:off x="-1" y="938489"/>
            <a:ext cx="6252000" cy="100170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Revisiones por la dirección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5"/>
          <p:cNvSpPr txBox="1"/>
          <p:nvPr/>
        </p:nvSpPr>
        <p:spPr>
          <a:xfrm>
            <a:off x="1439542" y="4947253"/>
            <a:ext cx="279801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 menos anual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Metas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Seguimiento de acciones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Google Shape;235;p15" descr="El 53% de la Alta Dirección prevé ventas menores a las del 20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8685" y="2601937"/>
            <a:ext cx="4572000" cy="23717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6" name="Google Shape;236;p15"/>
          <p:cNvGrpSpPr/>
          <p:nvPr/>
        </p:nvGrpSpPr>
        <p:grpSpPr>
          <a:xfrm>
            <a:off x="-228086" y="-92803"/>
            <a:ext cx="11721401" cy="6133686"/>
            <a:chOff x="-5148523" y="-788983"/>
            <a:chExt cx="11721401" cy="6133686"/>
          </a:xfrm>
        </p:grpSpPr>
        <p:sp>
          <p:nvSpPr>
            <p:cNvPr id="237" name="Google Shape;237;p15"/>
            <p:cNvSpPr/>
            <p:nvPr/>
          </p:nvSpPr>
          <p:spPr>
            <a:xfrm>
              <a:off x="-5148523" y="-788983"/>
              <a:ext cx="6133686" cy="6133686"/>
            </a:xfrm>
            <a:prstGeom prst="blockArc">
              <a:avLst>
                <a:gd name="adj1" fmla="val 20964283"/>
                <a:gd name="adj2" fmla="val 2700000"/>
                <a:gd name="adj3" fmla="val 352"/>
              </a:avLst>
            </a:prstGeom>
            <a:noFill/>
            <a:ln w="12700" cap="flat" cmpd="sng">
              <a:solidFill>
                <a:srgbClr val="B1B1B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15"/>
            <p:cNvSpPr/>
            <p:nvPr/>
          </p:nvSpPr>
          <p:spPr>
            <a:xfrm>
              <a:off x="965584" y="2070847"/>
              <a:ext cx="5607294" cy="414023"/>
            </a:xfrm>
            <a:prstGeom prst="rect">
              <a:avLst/>
            </a:prstGeom>
            <a:solidFill>
              <a:srgbClr val="C6C6C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5"/>
            <p:cNvSpPr txBox="1"/>
            <p:nvPr/>
          </p:nvSpPr>
          <p:spPr>
            <a:xfrm>
              <a:off x="965584" y="2070847"/>
              <a:ext cx="5607294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Acciones correctivas y preventivas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5"/>
            <p:cNvSpPr/>
            <p:nvPr/>
          </p:nvSpPr>
          <p:spPr>
            <a:xfrm>
              <a:off x="706819" y="2019094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C6C6C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5"/>
            <p:cNvSpPr/>
            <p:nvPr/>
          </p:nvSpPr>
          <p:spPr>
            <a:xfrm>
              <a:off x="899982" y="2692247"/>
              <a:ext cx="5672896" cy="414023"/>
            </a:xfrm>
            <a:prstGeom prst="rect">
              <a:avLst/>
            </a:prstGeom>
            <a:solidFill>
              <a:srgbClr val="C6C6C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15"/>
            <p:cNvSpPr txBox="1"/>
            <p:nvPr/>
          </p:nvSpPr>
          <p:spPr>
            <a:xfrm>
              <a:off x="899982" y="2692247"/>
              <a:ext cx="5672896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Evaluaciones organismos externos - clientes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5"/>
            <p:cNvSpPr/>
            <p:nvPr/>
          </p:nvSpPr>
          <p:spPr>
            <a:xfrm>
              <a:off x="641217" y="2640494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C6C6C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15"/>
            <p:cNvSpPr/>
            <p:nvPr/>
          </p:nvSpPr>
          <p:spPr>
            <a:xfrm>
              <a:off x="694519" y="3313192"/>
              <a:ext cx="5878359" cy="414023"/>
            </a:xfrm>
            <a:prstGeom prst="rect">
              <a:avLst/>
            </a:prstGeom>
            <a:solidFill>
              <a:srgbClr val="ACACA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15"/>
            <p:cNvSpPr txBox="1"/>
            <p:nvPr/>
          </p:nvSpPr>
          <p:spPr>
            <a:xfrm>
              <a:off x="694519" y="3313192"/>
              <a:ext cx="5878359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15"/>
            <p:cNvSpPr/>
            <p:nvPr/>
          </p:nvSpPr>
          <p:spPr>
            <a:xfrm>
              <a:off x="435754" y="3261439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ACACA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15"/>
            <p:cNvSpPr/>
            <p:nvPr/>
          </p:nvSpPr>
          <p:spPr>
            <a:xfrm>
              <a:off x="319583" y="3934592"/>
              <a:ext cx="6253295" cy="414023"/>
            </a:xfrm>
            <a:prstGeom prst="rect">
              <a:avLst/>
            </a:prstGeom>
            <a:solidFill>
              <a:srgbClr val="92929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5"/>
            <p:cNvSpPr txBox="1"/>
            <p:nvPr/>
          </p:nvSpPr>
          <p:spPr>
            <a:xfrm>
              <a:off x="319583" y="3934592"/>
              <a:ext cx="6253295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Cambios de volumen de trabajo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5"/>
            <p:cNvSpPr/>
            <p:nvPr/>
          </p:nvSpPr>
          <p:spPr>
            <a:xfrm>
              <a:off x="60818" y="3882839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92929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2F2C33E-5DB7-E3C5-3D69-6E8C2B6BC8F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6"/>
          <p:cNvSpPr txBox="1">
            <a:spLocks noGrp="1"/>
          </p:cNvSpPr>
          <p:nvPr>
            <p:ph type="title"/>
          </p:nvPr>
        </p:nvSpPr>
        <p:spPr>
          <a:xfrm>
            <a:off x="316024" y="827739"/>
            <a:ext cx="6252000" cy="100170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Revisiones por la dirección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6"/>
          <p:cNvSpPr txBox="1"/>
          <p:nvPr/>
        </p:nvSpPr>
        <p:spPr>
          <a:xfrm>
            <a:off x="7811002" y="5014641"/>
            <a:ext cx="2798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 menos anual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Metas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Seguimiento de acciones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6" name="Google Shape;256;p16" descr="Revisión por la dirección: ¿cómo prepararla?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1889" y="1937666"/>
            <a:ext cx="6791325" cy="3581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7" name="Google Shape;257;p16"/>
          <p:cNvGrpSpPr/>
          <p:nvPr/>
        </p:nvGrpSpPr>
        <p:grpSpPr>
          <a:xfrm>
            <a:off x="2641516" y="-457200"/>
            <a:ext cx="8472229" cy="6133686"/>
            <a:chOff x="-5148523" y="-788983"/>
            <a:chExt cx="11721401" cy="6133686"/>
          </a:xfrm>
        </p:grpSpPr>
        <p:sp>
          <p:nvSpPr>
            <p:cNvPr id="258" name="Google Shape;258;p16"/>
            <p:cNvSpPr/>
            <p:nvPr/>
          </p:nvSpPr>
          <p:spPr>
            <a:xfrm>
              <a:off x="-5148523" y="-788983"/>
              <a:ext cx="6133686" cy="6133686"/>
            </a:xfrm>
            <a:prstGeom prst="blockArc">
              <a:avLst>
                <a:gd name="adj1" fmla="val 20964283"/>
                <a:gd name="adj2" fmla="val 2700000"/>
                <a:gd name="adj3" fmla="val 352"/>
              </a:avLst>
            </a:prstGeom>
            <a:noFill/>
            <a:ln w="12700" cap="flat" cmpd="sng">
              <a:solidFill>
                <a:srgbClr val="B1B1B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6"/>
            <p:cNvSpPr/>
            <p:nvPr/>
          </p:nvSpPr>
          <p:spPr>
            <a:xfrm>
              <a:off x="965584" y="2070847"/>
              <a:ext cx="5607294" cy="414023"/>
            </a:xfrm>
            <a:prstGeom prst="rect">
              <a:avLst/>
            </a:prstGeom>
            <a:solidFill>
              <a:srgbClr val="C6C6C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6"/>
            <p:cNvSpPr txBox="1"/>
            <p:nvPr/>
          </p:nvSpPr>
          <p:spPr>
            <a:xfrm>
              <a:off x="965584" y="2070847"/>
              <a:ext cx="5607294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Retroalimentación de los clientes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6"/>
            <p:cNvSpPr/>
            <p:nvPr/>
          </p:nvSpPr>
          <p:spPr>
            <a:xfrm>
              <a:off x="706819" y="2019094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C6C6C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6"/>
            <p:cNvSpPr/>
            <p:nvPr/>
          </p:nvSpPr>
          <p:spPr>
            <a:xfrm>
              <a:off x="899982" y="2692247"/>
              <a:ext cx="5672896" cy="414023"/>
            </a:xfrm>
            <a:prstGeom prst="rect">
              <a:avLst/>
            </a:prstGeom>
            <a:solidFill>
              <a:srgbClr val="C6C6C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6"/>
            <p:cNvSpPr txBox="1"/>
            <p:nvPr/>
          </p:nvSpPr>
          <p:spPr>
            <a:xfrm>
              <a:off x="899982" y="2692247"/>
              <a:ext cx="5672896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Quejas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6"/>
            <p:cNvSpPr/>
            <p:nvPr/>
          </p:nvSpPr>
          <p:spPr>
            <a:xfrm>
              <a:off x="641217" y="2640494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C6C6C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6"/>
            <p:cNvSpPr/>
            <p:nvPr/>
          </p:nvSpPr>
          <p:spPr>
            <a:xfrm>
              <a:off x="694519" y="3313192"/>
              <a:ext cx="5878359" cy="414023"/>
            </a:xfrm>
            <a:prstGeom prst="rect">
              <a:avLst/>
            </a:prstGeom>
            <a:solidFill>
              <a:srgbClr val="ACACA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6"/>
            <p:cNvSpPr txBox="1"/>
            <p:nvPr/>
          </p:nvSpPr>
          <p:spPr>
            <a:xfrm>
              <a:off x="694519" y="3313192"/>
              <a:ext cx="5878359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Mejoras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6"/>
            <p:cNvSpPr/>
            <p:nvPr/>
          </p:nvSpPr>
          <p:spPr>
            <a:xfrm>
              <a:off x="435754" y="3261439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ACACA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6"/>
            <p:cNvSpPr/>
            <p:nvPr/>
          </p:nvSpPr>
          <p:spPr>
            <a:xfrm>
              <a:off x="319583" y="3934592"/>
              <a:ext cx="6253295" cy="414023"/>
            </a:xfrm>
            <a:prstGeom prst="rect">
              <a:avLst/>
            </a:prstGeom>
            <a:solidFill>
              <a:srgbClr val="92929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6"/>
            <p:cNvSpPr txBox="1"/>
            <p:nvPr/>
          </p:nvSpPr>
          <p:spPr>
            <a:xfrm>
              <a:off x="319583" y="3934592"/>
              <a:ext cx="6253295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Recursos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16"/>
            <p:cNvSpPr/>
            <p:nvPr/>
          </p:nvSpPr>
          <p:spPr>
            <a:xfrm>
              <a:off x="60818" y="3882839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92929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8D49C6D-4E63-2745-78CF-5B606C0E16B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7"/>
          <p:cNvSpPr/>
          <p:nvPr/>
        </p:nvSpPr>
        <p:spPr>
          <a:xfrm>
            <a:off x="2778019" y="2505670"/>
            <a:ext cx="663598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s-EC" sz="5400" b="1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REQUISITOS TÉCNICOS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17" descr="Robo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77618" y="3523818"/>
            <a:ext cx="1825283" cy="18252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5B4CCB1-F88F-E0BC-F17A-EA06D39F59C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8"/>
          <p:cNvSpPr txBox="1">
            <a:spLocks noGrp="1"/>
          </p:cNvSpPr>
          <p:nvPr>
            <p:ph type="title"/>
          </p:nvPr>
        </p:nvSpPr>
        <p:spPr>
          <a:xfrm>
            <a:off x="307259" y="266919"/>
            <a:ext cx="96564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Exactitud y confiabilidad de resultados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2" name="Google Shape;282;p18"/>
          <p:cNvGrpSpPr/>
          <p:nvPr/>
        </p:nvGrpSpPr>
        <p:grpSpPr>
          <a:xfrm>
            <a:off x="3140572" y="1661465"/>
            <a:ext cx="5218412" cy="4475390"/>
            <a:chOff x="1108572" y="1477"/>
            <a:chExt cx="5218412" cy="4475390"/>
          </a:xfrm>
        </p:grpSpPr>
        <p:sp>
          <p:nvSpPr>
            <p:cNvPr id="283" name="Google Shape;283;p18"/>
            <p:cNvSpPr/>
            <p:nvPr/>
          </p:nvSpPr>
          <p:spPr>
            <a:xfrm>
              <a:off x="3752104" y="1477"/>
              <a:ext cx="1553994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8"/>
            <p:cNvSpPr txBox="1"/>
            <p:nvPr/>
          </p:nvSpPr>
          <p:spPr>
            <a:xfrm>
              <a:off x="3752104" y="1477"/>
              <a:ext cx="1553994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Factores humanos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8"/>
            <p:cNvSpPr/>
            <p:nvPr/>
          </p:nvSpPr>
          <p:spPr>
            <a:xfrm>
              <a:off x="1593019" y="44291"/>
              <a:ext cx="4198794" cy="41987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194" y="20616"/>
                  </a:moveTo>
                  <a:cubicBezTo>
                    <a:pt x="104483" y="24056"/>
                    <a:pt x="107328" y="27895"/>
                    <a:pt x="109663" y="32042"/>
                  </a:cubicBezTo>
                  <a:lnTo>
                    <a:pt x="112371" y="30743"/>
                  </a:lnTo>
                  <a:lnTo>
                    <a:pt x="109353" y="36330"/>
                  </a:lnTo>
                  <a:lnTo>
                    <a:pt x="102877" y="35296"/>
                  </a:lnTo>
                  <a:lnTo>
                    <a:pt x="105585" y="33998"/>
                  </a:lnTo>
                  <a:lnTo>
                    <a:pt x="105585" y="33998"/>
                  </a:lnTo>
                  <a:cubicBezTo>
                    <a:pt x="103463" y="30277"/>
                    <a:pt x="100893" y="26830"/>
                    <a:pt x="97933" y="23734"/>
                  </a:cubicBezTo>
                  <a:close/>
                </a:path>
              </a:pathLst>
            </a:cu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8"/>
            <p:cNvSpPr/>
            <p:nvPr/>
          </p:nvSpPr>
          <p:spPr>
            <a:xfrm>
              <a:off x="4817876" y="1309770"/>
              <a:ext cx="1509108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18"/>
            <p:cNvSpPr txBox="1"/>
            <p:nvPr/>
          </p:nvSpPr>
          <p:spPr>
            <a:xfrm>
              <a:off x="4817876" y="1309770"/>
              <a:ext cx="1509108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Ambiente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18"/>
            <p:cNvSpPr/>
            <p:nvPr/>
          </p:nvSpPr>
          <p:spPr>
            <a:xfrm>
              <a:off x="1593019" y="44291"/>
              <a:ext cx="4198794" cy="41987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987" y="59282"/>
                  </a:moveTo>
                  <a:cubicBezTo>
                    <a:pt x="117077" y="66396"/>
                    <a:pt x="115833" y="73464"/>
                    <a:pt x="113322" y="80121"/>
                  </a:cubicBezTo>
                  <a:lnTo>
                    <a:pt x="116056" y="81363"/>
                  </a:lnTo>
                  <a:lnTo>
                    <a:pt x="109835" y="82637"/>
                  </a:lnTo>
                  <a:lnTo>
                    <a:pt x="106470" y="77009"/>
                  </a:lnTo>
                  <a:lnTo>
                    <a:pt x="109204" y="78251"/>
                  </a:lnTo>
                  <a:lnTo>
                    <a:pt x="109204" y="78251"/>
                  </a:lnTo>
                  <a:cubicBezTo>
                    <a:pt x="111448" y="72201"/>
                    <a:pt x="112557" y="65790"/>
                    <a:pt x="112475" y="59339"/>
                  </a:cubicBezTo>
                  <a:close/>
                </a:path>
              </a:pathLst>
            </a:custGeom>
            <a:solidFill>
              <a:srgbClr val="55BAC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18"/>
            <p:cNvSpPr/>
            <p:nvPr/>
          </p:nvSpPr>
          <p:spPr>
            <a:xfrm>
              <a:off x="4475064" y="2941186"/>
              <a:ext cx="1450012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18"/>
            <p:cNvSpPr txBox="1"/>
            <p:nvPr/>
          </p:nvSpPr>
          <p:spPr>
            <a:xfrm>
              <a:off x="4475064" y="2941186"/>
              <a:ext cx="1450012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Métodos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18"/>
            <p:cNvSpPr/>
            <p:nvPr/>
          </p:nvSpPr>
          <p:spPr>
            <a:xfrm>
              <a:off x="1593019" y="44291"/>
              <a:ext cx="4198794" cy="41987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1496" y="107498"/>
                  </a:moveTo>
                  <a:cubicBezTo>
                    <a:pt x="86602" y="110743"/>
                    <a:pt x="81236" y="113212"/>
                    <a:pt x="75588" y="114819"/>
                  </a:cubicBezTo>
                  <a:lnTo>
                    <a:pt x="76218" y="117755"/>
                  </a:lnTo>
                  <a:lnTo>
                    <a:pt x="71491" y="113516"/>
                  </a:lnTo>
                  <a:lnTo>
                    <a:pt x="74008" y="107461"/>
                  </a:lnTo>
                  <a:lnTo>
                    <a:pt x="74638" y="110397"/>
                  </a:lnTo>
                  <a:cubicBezTo>
                    <a:pt x="79735" y="108916"/>
                    <a:pt x="84579" y="106671"/>
                    <a:pt x="89003" y="103737"/>
                  </a:cubicBezTo>
                  <a:close/>
                </a:path>
              </a:pathLst>
            </a:cu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18"/>
            <p:cNvSpPr/>
            <p:nvPr/>
          </p:nvSpPr>
          <p:spPr>
            <a:xfrm>
              <a:off x="3287600" y="3667234"/>
              <a:ext cx="809633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8"/>
            <p:cNvSpPr txBox="1"/>
            <p:nvPr/>
          </p:nvSpPr>
          <p:spPr>
            <a:xfrm>
              <a:off x="3287600" y="3667234"/>
              <a:ext cx="809633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Equipos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18"/>
            <p:cNvSpPr/>
            <p:nvPr/>
          </p:nvSpPr>
          <p:spPr>
            <a:xfrm>
              <a:off x="1593019" y="44291"/>
              <a:ext cx="4198794" cy="41987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036" y="115722"/>
                  </a:moveTo>
                  <a:lnTo>
                    <a:pt x="48036" y="115722"/>
                  </a:lnTo>
                  <a:cubicBezTo>
                    <a:pt x="42294" y="114489"/>
                    <a:pt x="36778" y="112376"/>
                    <a:pt x="31682" y="109458"/>
                  </a:cubicBezTo>
                  <a:lnTo>
                    <a:pt x="30022" y="111961"/>
                  </a:lnTo>
                  <a:lnTo>
                    <a:pt x="29751" y="105618"/>
                  </a:lnTo>
                  <a:lnTo>
                    <a:pt x="35841" y="103187"/>
                  </a:lnTo>
                  <a:lnTo>
                    <a:pt x="34181" y="105689"/>
                  </a:lnTo>
                  <a:cubicBezTo>
                    <a:pt x="38803" y="108301"/>
                    <a:pt x="43793" y="110196"/>
                    <a:pt x="48983" y="111310"/>
                  </a:cubicBezTo>
                  <a:close/>
                </a:path>
              </a:pathLst>
            </a:cu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18"/>
            <p:cNvSpPr/>
            <p:nvPr/>
          </p:nvSpPr>
          <p:spPr>
            <a:xfrm>
              <a:off x="1286121" y="2941186"/>
              <a:ext cx="1797280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18"/>
            <p:cNvSpPr txBox="1"/>
            <p:nvPr/>
          </p:nvSpPr>
          <p:spPr>
            <a:xfrm>
              <a:off x="1286121" y="2941186"/>
              <a:ext cx="1797280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Trazabilidad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18"/>
            <p:cNvSpPr/>
            <p:nvPr/>
          </p:nvSpPr>
          <p:spPr>
            <a:xfrm>
              <a:off x="1593019" y="44291"/>
              <a:ext cx="4198794" cy="41987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11" y="83570"/>
                  </a:moveTo>
                  <a:cubicBezTo>
                    <a:pt x="5168" y="77092"/>
                    <a:pt x="3465" y="70120"/>
                    <a:pt x="3088" y="63016"/>
                  </a:cubicBezTo>
                  <a:lnTo>
                    <a:pt x="85" y="62978"/>
                  </a:lnTo>
                  <a:lnTo>
                    <a:pt x="5269" y="59311"/>
                  </a:lnTo>
                  <a:lnTo>
                    <a:pt x="10613" y="63111"/>
                  </a:lnTo>
                  <a:lnTo>
                    <a:pt x="7610" y="63073"/>
                  </a:lnTo>
                  <a:lnTo>
                    <a:pt x="7610" y="63073"/>
                  </a:lnTo>
                  <a:cubicBezTo>
                    <a:pt x="7988" y="69513"/>
                    <a:pt x="9550" y="75829"/>
                    <a:pt x="12219" y="81704"/>
                  </a:cubicBezTo>
                  <a:close/>
                </a:path>
              </a:pathLst>
            </a:cu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18"/>
            <p:cNvSpPr/>
            <p:nvPr/>
          </p:nvSpPr>
          <p:spPr>
            <a:xfrm>
              <a:off x="1108572" y="1309770"/>
              <a:ext cx="1407661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18"/>
            <p:cNvSpPr txBox="1"/>
            <p:nvPr/>
          </p:nvSpPr>
          <p:spPr>
            <a:xfrm>
              <a:off x="1108572" y="1309770"/>
              <a:ext cx="1407661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Muestreo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1593019" y="44291"/>
              <a:ext cx="4198794" cy="41987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613" y="35354"/>
                  </a:moveTo>
                  <a:cubicBezTo>
                    <a:pt x="10671" y="31063"/>
                    <a:pt x="13259" y="27047"/>
                    <a:pt x="16315" y="23399"/>
                  </a:cubicBezTo>
                  <a:lnTo>
                    <a:pt x="14144" y="21323"/>
                  </a:lnTo>
                  <a:lnTo>
                    <a:pt x="20436" y="22175"/>
                  </a:lnTo>
                  <a:lnTo>
                    <a:pt x="21754" y="28599"/>
                  </a:lnTo>
                  <a:lnTo>
                    <a:pt x="19584" y="26524"/>
                  </a:lnTo>
                  <a:lnTo>
                    <a:pt x="19584" y="26524"/>
                  </a:lnTo>
                  <a:cubicBezTo>
                    <a:pt x="16852" y="29823"/>
                    <a:pt x="14534" y="33443"/>
                    <a:pt x="12681" y="37305"/>
                  </a:cubicBezTo>
                  <a:close/>
                </a:path>
              </a:pathLst>
            </a:custGeom>
            <a:solidFill>
              <a:srgbClr val="4FB5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18"/>
            <p:cNvSpPr/>
            <p:nvPr/>
          </p:nvSpPr>
          <p:spPr>
            <a:xfrm>
              <a:off x="2116386" y="1477"/>
              <a:ext cx="1478690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18"/>
            <p:cNvSpPr txBox="1"/>
            <p:nvPr/>
          </p:nvSpPr>
          <p:spPr>
            <a:xfrm>
              <a:off x="2116386" y="1477"/>
              <a:ext cx="1478690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Calibración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18"/>
            <p:cNvSpPr/>
            <p:nvPr/>
          </p:nvSpPr>
          <p:spPr>
            <a:xfrm>
              <a:off x="1593019" y="44291"/>
              <a:ext cx="4198794" cy="41987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7123" y="3081"/>
                  </a:moveTo>
                  <a:lnTo>
                    <a:pt x="57123" y="3081"/>
                  </a:lnTo>
                  <a:cubicBezTo>
                    <a:pt x="57425" y="3066"/>
                    <a:pt x="57727" y="3053"/>
                    <a:pt x="58030" y="3042"/>
                  </a:cubicBezTo>
                  <a:lnTo>
                    <a:pt x="58123" y="41"/>
                  </a:lnTo>
                  <a:lnTo>
                    <a:pt x="61694" y="5291"/>
                  </a:lnTo>
                  <a:lnTo>
                    <a:pt x="57797" y="10564"/>
                  </a:lnTo>
                  <a:lnTo>
                    <a:pt x="57890" y="7563"/>
                  </a:lnTo>
                  <a:lnTo>
                    <a:pt x="57890" y="7563"/>
                  </a:lnTo>
                  <a:cubicBezTo>
                    <a:pt x="57710" y="7570"/>
                    <a:pt x="57531" y="7578"/>
                    <a:pt x="57351" y="7587"/>
                  </a:cubicBezTo>
                  <a:close/>
                </a:path>
              </a:pathLst>
            </a:cu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04" name="Google Shape;304;p18" descr="Confiabilidad - Iconos gratis de negocios y finanza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62462" y="2523978"/>
            <a:ext cx="2174631" cy="2174631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8"/>
          <p:cNvSpPr/>
          <p:nvPr/>
        </p:nvSpPr>
        <p:spPr>
          <a:xfrm>
            <a:off x="8117058" y="3066756"/>
            <a:ext cx="36415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Calibri"/>
              <a:buNone/>
            </a:pPr>
            <a:r>
              <a:rPr lang="es-EC" sz="3600" b="1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4C021A2-B7C0-9109-9FB8-CB571957E51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9"/>
          <p:cNvSpPr txBox="1">
            <a:spLocks noGrp="1"/>
          </p:cNvSpPr>
          <p:nvPr>
            <p:ph type="title"/>
          </p:nvPr>
        </p:nvSpPr>
        <p:spPr>
          <a:xfrm>
            <a:off x="528709" y="303844"/>
            <a:ext cx="96564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Exactitud y confiabilidad de resultados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1" name="Google Shape;311;p19" descr="Grup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9174" y="1872898"/>
            <a:ext cx="3177403" cy="3177403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9"/>
          <p:cNvSpPr/>
          <p:nvPr/>
        </p:nvSpPr>
        <p:spPr>
          <a:xfrm>
            <a:off x="1266946" y="4588636"/>
            <a:ext cx="210185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400"/>
              <a:buFont typeface="Calibri"/>
              <a:buNone/>
            </a:pPr>
            <a:r>
              <a:rPr lang="es-EC" sz="5400" b="1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GENTE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3" name="Google Shape;313;p19"/>
          <p:cNvGrpSpPr/>
          <p:nvPr/>
        </p:nvGrpSpPr>
        <p:grpSpPr>
          <a:xfrm>
            <a:off x="5279731" y="1664497"/>
            <a:ext cx="3718572" cy="4085471"/>
            <a:chOff x="1373156" y="122581"/>
            <a:chExt cx="3718572" cy="4085471"/>
          </a:xfrm>
        </p:grpSpPr>
        <p:sp>
          <p:nvSpPr>
            <p:cNvPr id="314" name="Google Shape;314;p19"/>
            <p:cNvSpPr/>
            <p:nvPr/>
          </p:nvSpPr>
          <p:spPr>
            <a:xfrm>
              <a:off x="1521899" y="283720"/>
              <a:ext cx="3569829" cy="1115571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19"/>
            <p:cNvSpPr txBox="1"/>
            <p:nvPr/>
          </p:nvSpPr>
          <p:spPr>
            <a:xfrm>
              <a:off x="1521899" y="283720"/>
              <a:ext cx="3569829" cy="1115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55600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Competente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19"/>
            <p:cNvSpPr/>
            <p:nvPr/>
          </p:nvSpPr>
          <p:spPr>
            <a:xfrm>
              <a:off x="1373156" y="122581"/>
              <a:ext cx="780900" cy="117135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24995" r="-24994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19"/>
            <p:cNvSpPr/>
            <p:nvPr/>
          </p:nvSpPr>
          <p:spPr>
            <a:xfrm>
              <a:off x="1521899" y="1688100"/>
              <a:ext cx="3569829" cy="1115571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19"/>
            <p:cNvSpPr txBox="1"/>
            <p:nvPr/>
          </p:nvSpPr>
          <p:spPr>
            <a:xfrm>
              <a:off x="1521899" y="1688100"/>
              <a:ext cx="3569829" cy="1115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55600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Nueva + supervisión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19"/>
            <p:cNvSpPr/>
            <p:nvPr/>
          </p:nvSpPr>
          <p:spPr>
            <a:xfrm>
              <a:off x="1373156" y="1526962"/>
              <a:ext cx="780900" cy="117135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l="-24995" r="-24994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19"/>
            <p:cNvSpPr/>
            <p:nvPr/>
          </p:nvSpPr>
          <p:spPr>
            <a:xfrm>
              <a:off x="1521899" y="3092481"/>
              <a:ext cx="3569829" cy="1115571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19"/>
            <p:cNvSpPr txBox="1"/>
            <p:nvPr/>
          </p:nvSpPr>
          <p:spPr>
            <a:xfrm>
              <a:off x="1521899" y="3092481"/>
              <a:ext cx="3569829" cy="1115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55600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Formación + experiencia + habilidades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19"/>
            <p:cNvSpPr/>
            <p:nvPr/>
          </p:nvSpPr>
          <p:spPr>
            <a:xfrm>
              <a:off x="1373156" y="2931343"/>
              <a:ext cx="780900" cy="117135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l="-24995" r="-24994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3" name="Google Shape;323;p19"/>
          <p:cNvSpPr txBox="1"/>
          <p:nvPr/>
        </p:nvSpPr>
        <p:spPr>
          <a:xfrm>
            <a:off x="9589997" y="4183782"/>
            <a:ext cx="18516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Certificaciones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 equipos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Desviaciones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D146961-3F19-8446-27BE-4E26941FFEC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0"/>
          <p:cNvSpPr txBox="1">
            <a:spLocks noGrp="1"/>
          </p:cNvSpPr>
          <p:nvPr>
            <p:ph type="title"/>
          </p:nvPr>
        </p:nvSpPr>
        <p:spPr>
          <a:xfrm>
            <a:off x="528709" y="303844"/>
            <a:ext cx="96564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Exactitud y confiabilidad de resultados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9" name="Google Shape;329;p20" descr="Grup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8774" y="1872898"/>
            <a:ext cx="3177403" cy="3177403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0"/>
          <p:cNvSpPr/>
          <p:nvPr/>
        </p:nvSpPr>
        <p:spPr>
          <a:xfrm>
            <a:off x="1876546" y="4588636"/>
            <a:ext cx="2101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400"/>
              <a:buFont typeface="Calibri"/>
              <a:buNone/>
            </a:pPr>
            <a:r>
              <a:rPr lang="es-EC" sz="5400" b="1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GENTE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1" name="Google Shape;331;p20"/>
          <p:cNvGrpSpPr/>
          <p:nvPr/>
        </p:nvGrpSpPr>
        <p:grpSpPr>
          <a:xfrm>
            <a:off x="6091667" y="1442476"/>
            <a:ext cx="4817030" cy="5192206"/>
            <a:chOff x="1455852" y="490"/>
            <a:chExt cx="4473052" cy="4952505"/>
          </a:xfrm>
        </p:grpSpPr>
        <p:sp>
          <p:nvSpPr>
            <p:cNvPr id="332" name="Google Shape;332;p20"/>
            <p:cNvSpPr/>
            <p:nvPr/>
          </p:nvSpPr>
          <p:spPr>
            <a:xfrm>
              <a:off x="2318560" y="1102924"/>
              <a:ext cx="2747637" cy="2747637"/>
            </a:xfrm>
            <a:prstGeom prst="ellipse">
              <a:avLst/>
            </a:prstGeom>
            <a:solidFill>
              <a:srgbClr val="599BD5">
                <a:alpha val="49411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20"/>
            <p:cNvSpPr txBox="1"/>
            <p:nvPr/>
          </p:nvSpPr>
          <p:spPr>
            <a:xfrm>
              <a:off x="2720942" y="1505306"/>
              <a:ext cx="1942873" cy="19428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Perfiles - responsabilidades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20"/>
            <p:cNvSpPr/>
            <p:nvPr/>
          </p:nvSpPr>
          <p:spPr>
            <a:xfrm>
              <a:off x="3005469" y="490"/>
              <a:ext cx="1373818" cy="1373818"/>
            </a:xfrm>
            <a:prstGeom prst="ellipse">
              <a:avLst/>
            </a:prstGeom>
            <a:solidFill>
              <a:srgbClr val="55BACE">
                <a:alpha val="49411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20"/>
            <p:cNvSpPr txBox="1"/>
            <p:nvPr/>
          </p:nvSpPr>
          <p:spPr>
            <a:xfrm>
              <a:off x="3206660" y="201681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Ensayos 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20"/>
            <p:cNvSpPr/>
            <p:nvPr/>
          </p:nvSpPr>
          <p:spPr>
            <a:xfrm>
              <a:off x="4555086" y="895162"/>
              <a:ext cx="1373818" cy="1373818"/>
            </a:xfrm>
            <a:prstGeom prst="ellipse">
              <a:avLst/>
            </a:prstGeom>
            <a:solidFill>
              <a:srgbClr val="50C9B6">
                <a:alpha val="49411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20"/>
            <p:cNvSpPr txBox="1"/>
            <p:nvPr/>
          </p:nvSpPr>
          <p:spPr>
            <a:xfrm>
              <a:off x="4756277" y="1096353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Evaluación resultados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20"/>
            <p:cNvSpPr/>
            <p:nvPr/>
          </p:nvSpPr>
          <p:spPr>
            <a:xfrm>
              <a:off x="4555086" y="2684506"/>
              <a:ext cx="1373818" cy="1373818"/>
            </a:xfrm>
            <a:prstGeom prst="ellipse">
              <a:avLst/>
            </a:prstGeom>
            <a:solidFill>
              <a:srgbClr val="4CC38C">
                <a:alpha val="49411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20"/>
            <p:cNvSpPr txBox="1"/>
            <p:nvPr/>
          </p:nvSpPr>
          <p:spPr>
            <a:xfrm>
              <a:off x="4756277" y="2885697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Comunicar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20"/>
            <p:cNvSpPr/>
            <p:nvPr/>
          </p:nvSpPr>
          <p:spPr>
            <a:xfrm>
              <a:off x="3005469" y="3579177"/>
              <a:ext cx="1373818" cy="1373818"/>
            </a:xfrm>
            <a:prstGeom prst="ellipse">
              <a:avLst/>
            </a:prstGeom>
            <a:solidFill>
              <a:srgbClr val="48BD62">
                <a:alpha val="49411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20"/>
            <p:cNvSpPr txBox="1"/>
            <p:nvPr/>
          </p:nvSpPr>
          <p:spPr>
            <a:xfrm>
              <a:off x="3206660" y="3780368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Modificar y validar métodos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20"/>
            <p:cNvSpPr/>
            <p:nvPr/>
          </p:nvSpPr>
          <p:spPr>
            <a:xfrm>
              <a:off x="1455852" y="2684506"/>
              <a:ext cx="1373818" cy="1373818"/>
            </a:xfrm>
            <a:prstGeom prst="ellipse">
              <a:avLst/>
            </a:prstGeom>
            <a:solidFill>
              <a:srgbClr val="4FB546">
                <a:alpha val="49411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20"/>
            <p:cNvSpPr txBox="1"/>
            <p:nvPr/>
          </p:nvSpPr>
          <p:spPr>
            <a:xfrm>
              <a:off x="1657043" y="2885697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Experiencia, Certificaciones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20"/>
            <p:cNvSpPr/>
            <p:nvPr/>
          </p:nvSpPr>
          <p:spPr>
            <a:xfrm>
              <a:off x="1455852" y="895162"/>
              <a:ext cx="1373818" cy="1373818"/>
            </a:xfrm>
            <a:prstGeom prst="ellipse">
              <a:avLst/>
            </a:prstGeom>
            <a:solidFill>
              <a:srgbClr val="6FAB46">
                <a:alpha val="49411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20"/>
            <p:cNvSpPr txBox="1"/>
            <p:nvPr/>
          </p:nvSpPr>
          <p:spPr>
            <a:xfrm>
              <a:off x="1657043" y="1096353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Obligaciones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8B977CE-B3D9-3636-D17F-4E51C6D7648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1"/>
          <p:cNvSpPr txBox="1">
            <a:spLocks noGrp="1"/>
          </p:cNvSpPr>
          <p:nvPr>
            <p:ph type="title"/>
          </p:nvPr>
        </p:nvSpPr>
        <p:spPr>
          <a:xfrm>
            <a:off x="762784" y="291544"/>
            <a:ext cx="6660000" cy="10017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Instalaciones y ambiente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1" name="Google Shape;351;p21" descr="Diseño de dibujo de laboratorio de ciencias | Vector Grati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40125" y="1554060"/>
            <a:ext cx="4793857" cy="47938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2" name="Google Shape;352;p21"/>
          <p:cNvGrpSpPr/>
          <p:nvPr/>
        </p:nvGrpSpPr>
        <p:grpSpPr>
          <a:xfrm>
            <a:off x="1511495" y="1556297"/>
            <a:ext cx="4368799" cy="4466837"/>
            <a:chOff x="0" y="2237"/>
            <a:chExt cx="4368799" cy="4466837"/>
          </a:xfrm>
        </p:grpSpPr>
        <p:sp>
          <p:nvSpPr>
            <p:cNvPr id="353" name="Google Shape;353;p21"/>
            <p:cNvSpPr/>
            <p:nvPr/>
          </p:nvSpPr>
          <p:spPr>
            <a:xfrm rot="5400000">
              <a:off x="2540245" y="-857605"/>
              <a:ext cx="861076" cy="279603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FDEEF">
                <a:alpha val="89411"/>
              </a:srgbClr>
            </a:solidFill>
            <a:ln w="12700" cap="flat" cmpd="sng">
              <a:solidFill>
                <a:srgbClr val="CFDEEF">
                  <a:alpha val="8941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21"/>
            <p:cNvSpPr txBox="1"/>
            <p:nvPr/>
          </p:nvSpPr>
          <p:spPr>
            <a:xfrm>
              <a:off x="1572767" y="151907"/>
              <a:ext cx="2753998" cy="777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36175" rIns="72375" bIns="361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es-EC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Registro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es-EC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Polvo, humedad, ruido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21"/>
            <p:cNvSpPr/>
            <p:nvPr/>
          </p:nvSpPr>
          <p:spPr>
            <a:xfrm>
              <a:off x="0" y="2237"/>
              <a:ext cx="1572768" cy="1076346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21"/>
            <p:cNvSpPr txBox="1"/>
            <p:nvPr/>
          </p:nvSpPr>
          <p:spPr>
            <a:xfrm>
              <a:off x="52543" y="54780"/>
              <a:ext cx="1467682" cy="97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Condiciones ambientales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21"/>
            <p:cNvSpPr/>
            <p:nvPr/>
          </p:nvSpPr>
          <p:spPr>
            <a:xfrm rot="5400000">
              <a:off x="2540245" y="272558"/>
              <a:ext cx="861076" cy="279603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E8DD">
                <a:alpha val="89411"/>
              </a:srgbClr>
            </a:solidFill>
            <a:ln w="12700" cap="flat" cmpd="sng">
              <a:solidFill>
                <a:srgbClr val="CCE8DD">
                  <a:alpha val="8941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21"/>
            <p:cNvSpPr txBox="1"/>
            <p:nvPr/>
          </p:nvSpPr>
          <p:spPr>
            <a:xfrm>
              <a:off x="1572767" y="1282070"/>
              <a:ext cx="2753998" cy="777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36175" rIns="72375" bIns="361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es-EC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Contaminación cruzada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5080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21"/>
            <p:cNvSpPr/>
            <p:nvPr/>
          </p:nvSpPr>
          <p:spPr>
            <a:xfrm>
              <a:off x="0" y="1132401"/>
              <a:ext cx="1572768" cy="1076346"/>
            </a:xfrm>
            <a:prstGeom prst="roundRect">
              <a:avLst>
                <a:gd name="adj" fmla="val 16667"/>
              </a:avLst>
            </a:pr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21"/>
            <p:cNvSpPr txBox="1"/>
            <p:nvPr/>
          </p:nvSpPr>
          <p:spPr>
            <a:xfrm>
              <a:off x="52543" y="1184944"/>
              <a:ext cx="1467682" cy="97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Separación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21"/>
            <p:cNvSpPr/>
            <p:nvPr/>
          </p:nvSpPr>
          <p:spPr>
            <a:xfrm rot="5400000">
              <a:off x="2540245" y="1402721"/>
              <a:ext cx="861076" cy="279603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D3E1CC">
                <a:alpha val="89411"/>
              </a:srgbClr>
            </a:solidFill>
            <a:ln w="12700" cap="flat" cmpd="sng">
              <a:solidFill>
                <a:srgbClr val="D3E1CC">
                  <a:alpha val="8941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21"/>
            <p:cNvSpPr txBox="1"/>
            <p:nvPr/>
          </p:nvSpPr>
          <p:spPr>
            <a:xfrm>
              <a:off x="1572767" y="2412233"/>
              <a:ext cx="2753998" cy="777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36175" rIns="72375" bIns="361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es-EC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Restringido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5080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21"/>
            <p:cNvSpPr/>
            <p:nvPr/>
          </p:nvSpPr>
          <p:spPr>
            <a:xfrm>
              <a:off x="0" y="2262564"/>
              <a:ext cx="1572768" cy="1076346"/>
            </a:xfrm>
            <a:prstGeom prst="roundRect">
              <a:avLst>
                <a:gd name="adj" fmla="val 16667"/>
              </a:avLst>
            </a:pr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21"/>
            <p:cNvSpPr txBox="1"/>
            <p:nvPr/>
          </p:nvSpPr>
          <p:spPr>
            <a:xfrm>
              <a:off x="52543" y="2315107"/>
              <a:ext cx="1467682" cy="97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Acceso 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21"/>
            <p:cNvSpPr/>
            <p:nvPr/>
          </p:nvSpPr>
          <p:spPr>
            <a:xfrm>
              <a:off x="0" y="3392728"/>
              <a:ext cx="1572768" cy="1076346"/>
            </a:xfrm>
            <a:prstGeom prst="roundRect">
              <a:avLst>
                <a:gd name="adj" fmla="val 16667"/>
              </a:avLst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21"/>
            <p:cNvSpPr txBox="1"/>
            <p:nvPr/>
          </p:nvSpPr>
          <p:spPr>
            <a:xfrm>
              <a:off x="52543" y="3445271"/>
              <a:ext cx="1467682" cy="97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Orden y limpieza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C3DE58B-8000-4D00-2ADD-E90B872DCA9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2"/>
          <p:cNvSpPr txBox="1">
            <a:spLocks noGrp="1"/>
          </p:cNvSpPr>
          <p:nvPr>
            <p:ph type="title"/>
          </p:nvPr>
        </p:nvSpPr>
        <p:spPr>
          <a:xfrm>
            <a:off x="0" y="992800"/>
            <a:ext cx="66762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2" name="Google Shape;372;p22"/>
          <p:cNvGrpSpPr/>
          <p:nvPr/>
        </p:nvGrpSpPr>
        <p:grpSpPr>
          <a:xfrm>
            <a:off x="1558350" y="1994482"/>
            <a:ext cx="8461247" cy="4378669"/>
            <a:chOff x="0" y="590349"/>
            <a:chExt cx="8127999" cy="4237968"/>
          </a:xfrm>
        </p:grpSpPr>
        <p:sp>
          <p:nvSpPr>
            <p:cNvPr id="373" name="Google Shape;373;p22"/>
            <p:cNvSpPr/>
            <p:nvPr/>
          </p:nvSpPr>
          <p:spPr>
            <a:xfrm>
              <a:off x="1319174" y="2777140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89411"/>
              </a:srgbClr>
            </a:solidFill>
            <a:ln w="12700" cap="flat" cmpd="sng">
              <a:solidFill>
                <a:srgbClr val="4372C3">
                  <a:alpha val="8941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22"/>
            <p:cNvSpPr txBox="1"/>
            <p:nvPr/>
          </p:nvSpPr>
          <p:spPr>
            <a:xfrm>
              <a:off x="1556612" y="2981024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Muestreo</a:t>
              </a: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22"/>
            <p:cNvSpPr/>
            <p:nvPr/>
          </p:nvSpPr>
          <p:spPr>
            <a:xfrm>
              <a:off x="1355750" y="3365794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22"/>
            <p:cNvSpPr/>
            <p:nvPr/>
          </p:nvSpPr>
          <p:spPr>
            <a:xfrm>
              <a:off x="0" y="2049481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4">
                <a:alphaModFix/>
              </a:blip>
              <a:stretch>
                <a:fillRect t="-7996" b="-7997"/>
              </a:stretch>
            </a:blipFill>
            <a:ln w="12700" cap="flat" cmpd="sng">
              <a:solidFill>
                <a:srgbClr val="4372C3">
                  <a:alpha val="8941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22"/>
            <p:cNvSpPr/>
            <p:nvPr/>
          </p:nvSpPr>
          <p:spPr>
            <a:xfrm>
              <a:off x="1050137" y="3191190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22"/>
            <p:cNvSpPr/>
            <p:nvPr/>
          </p:nvSpPr>
          <p:spPr>
            <a:xfrm>
              <a:off x="2638348" y="2045667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81568"/>
              </a:srgbClr>
            </a:solidFill>
            <a:ln w="12700" cap="flat" cmpd="sng">
              <a:solidFill>
                <a:srgbClr val="4372C3">
                  <a:alpha val="81568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22"/>
            <p:cNvSpPr txBox="1"/>
            <p:nvPr/>
          </p:nvSpPr>
          <p:spPr>
            <a:xfrm>
              <a:off x="2875786" y="2249551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Transporte</a:t>
              </a: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22"/>
            <p:cNvSpPr/>
            <p:nvPr/>
          </p:nvSpPr>
          <p:spPr>
            <a:xfrm>
              <a:off x="3693363" y="3183985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22"/>
            <p:cNvSpPr/>
            <p:nvPr/>
          </p:nvSpPr>
          <p:spPr>
            <a:xfrm>
              <a:off x="3956710" y="2774598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5">
                <a:alphaModFix/>
              </a:blip>
              <a:stretch>
                <a:fillRect t="-7996" b="-7997"/>
              </a:stretch>
            </a:blipFill>
            <a:ln w="12700" cap="flat" cmpd="sng">
              <a:solidFill>
                <a:srgbClr val="4372C3">
                  <a:alpha val="81568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22"/>
            <p:cNvSpPr/>
            <p:nvPr/>
          </p:nvSpPr>
          <p:spPr>
            <a:xfrm>
              <a:off x="3994099" y="3360285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22"/>
            <p:cNvSpPr/>
            <p:nvPr/>
          </p:nvSpPr>
          <p:spPr>
            <a:xfrm>
              <a:off x="1319174" y="1322246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73725"/>
              </a:srgbClr>
            </a:solidFill>
            <a:ln w="12700" cap="flat" cmpd="sng">
              <a:solidFill>
                <a:srgbClr val="4372C3">
                  <a:alpha val="7372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22"/>
            <p:cNvSpPr txBox="1"/>
            <p:nvPr/>
          </p:nvSpPr>
          <p:spPr>
            <a:xfrm>
              <a:off x="1556612" y="1526130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Preparación</a:t>
              </a: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22"/>
            <p:cNvSpPr/>
            <p:nvPr/>
          </p:nvSpPr>
          <p:spPr>
            <a:xfrm>
              <a:off x="2369312" y="1347250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22"/>
            <p:cNvSpPr/>
            <p:nvPr/>
          </p:nvSpPr>
          <p:spPr>
            <a:xfrm>
              <a:off x="2638348" y="590349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6">
                <a:alphaModFix/>
              </a:blip>
              <a:stretch>
                <a:fillRect t="-998" b="-997"/>
              </a:stretch>
            </a:blipFill>
            <a:ln w="12700" cap="flat" cmpd="sng">
              <a:solidFill>
                <a:srgbClr val="4372C3">
                  <a:alpha val="7372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22"/>
            <p:cNvSpPr/>
            <p:nvPr/>
          </p:nvSpPr>
          <p:spPr>
            <a:xfrm>
              <a:off x="2681427" y="1173493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22"/>
            <p:cNvSpPr/>
            <p:nvPr/>
          </p:nvSpPr>
          <p:spPr>
            <a:xfrm>
              <a:off x="3956710" y="1319279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65490"/>
              </a:srgbClr>
            </a:solidFill>
            <a:ln w="12700" cap="flat" cmpd="sng">
              <a:solidFill>
                <a:srgbClr val="4372C3">
                  <a:alpha val="6549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22"/>
            <p:cNvSpPr txBox="1"/>
            <p:nvPr/>
          </p:nvSpPr>
          <p:spPr>
            <a:xfrm>
              <a:off x="4194148" y="1523163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Análisis</a:t>
              </a: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22"/>
            <p:cNvSpPr/>
            <p:nvPr/>
          </p:nvSpPr>
          <p:spPr>
            <a:xfrm>
              <a:off x="5283200" y="1902424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22"/>
            <p:cNvSpPr/>
            <p:nvPr/>
          </p:nvSpPr>
          <p:spPr>
            <a:xfrm>
              <a:off x="5275884" y="2059229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7">
                <a:alphaModFix/>
              </a:blip>
              <a:stretch>
                <a:fillRect t="-7996" b="-7997"/>
              </a:stretch>
            </a:blipFill>
            <a:ln w="12700" cap="flat" cmpd="sng">
              <a:solidFill>
                <a:srgbClr val="4372C3">
                  <a:alpha val="6549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22"/>
            <p:cNvSpPr/>
            <p:nvPr/>
          </p:nvSpPr>
          <p:spPr>
            <a:xfrm>
              <a:off x="5574995" y="2082961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22"/>
            <p:cNvSpPr/>
            <p:nvPr/>
          </p:nvSpPr>
          <p:spPr>
            <a:xfrm>
              <a:off x="5275884" y="604334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57647"/>
              </a:srgbClr>
            </a:solidFill>
            <a:ln w="12700" cap="flat" cmpd="sng">
              <a:solidFill>
                <a:srgbClr val="4372C3">
                  <a:alpha val="57647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22"/>
            <p:cNvSpPr txBox="1"/>
            <p:nvPr/>
          </p:nvSpPr>
          <p:spPr>
            <a:xfrm>
              <a:off x="5513322" y="808218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Tratamiento de resultados</a:t>
              </a: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22"/>
            <p:cNvSpPr/>
            <p:nvPr/>
          </p:nvSpPr>
          <p:spPr>
            <a:xfrm>
              <a:off x="6602374" y="1194259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22"/>
            <p:cNvSpPr/>
            <p:nvPr/>
          </p:nvSpPr>
          <p:spPr>
            <a:xfrm>
              <a:off x="6595059" y="1338774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8">
                <a:alphaModFix/>
              </a:blip>
              <a:stretch>
                <a:fillRect t="-7996" b="-7997"/>
              </a:stretch>
            </a:blipFill>
            <a:ln w="12700" cap="flat" cmpd="sng">
              <a:solidFill>
                <a:srgbClr val="4372C3">
                  <a:alpha val="57647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22"/>
            <p:cNvSpPr/>
            <p:nvPr/>
          </p:nvSpPr>
          <p:spPr>
            <a:xfrm>
              <a:off x="6900672" y="1368016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22"/>
            <p:cNvSpPr/>
            <p:nvPr/>
          </p:nvSpPr>
          <p:spPr>
            <a:xfrm>
              <a:off x="6595059" y="2791550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49411"/>
              </a:srgbClr>
            </a:solidFill>
            <a:ln w="12700" cap="flat" cmpd="sng">
              <a:solidFill>
                <a:srgbClr val="4372C3">
                  <a:alpha val="4941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22"/>
            <p:cNvSpPr txBox="1"/>
            <p:nvPr/>
          </p:nvSpPr>
          <p:spPr>
            <a:xfrm>
              <a:off x="6832497" y="2995434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Almacén</a:t>
              </a: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22"/>
            <p:cNvSpPr/>
            <p:nvPr/>
          </p:nvSpPr>
          <p:spPr>
            <a:xfrm>
              <a:off x="6899046" y="3944277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22"/>
            <p:cNvSpPr/>
            <p:nvPr/>
          </p:nvSpPr>
          <p:spPr>
            <a:xfrm>
              <a:off x="5275884" y="3512004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9">
                <a:alphaModFix/>
              </a:blip>
              <a:stretch>
                <a:fillRect t="-7996" b="-7997"/>
              </a:stretch>
            </a:blipFill>
            <a:ln w="12700" cap="flat" cmpd="sng">
              <a:solidFill>
                <a:srgbClr val="4372C3">
                  <a:alpha val="4941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22"/>
            <p:cNvSpPr/>
            <p:nvPr/>
          </p:nvSpPr>
          <p:spPr>
            <a:xfrm>
              <a:off x="6614566" y="4089639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D15BB73-2154-5E1F-A02A-F1ADB155817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"/>
          <p:cNvSpPr txBox="1">
            <a:spLocks noGrp="1"/>
          </p:cNvSpPr>
          <p:nvPr>
            <p:ph type="title"/>
          </p:nvPr>
        </p:nvSpPr>
        <p:spPr>
          <a:xfrm>
            <a:off x="551684" y="266919"/>
            <a:ext cx="93186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validación, instrucciones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8" name="Google Shape;408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31997" y="266544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0028" y="1674055"/>
            <a:ext cx="2230828" cy="2230828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23"/>
          <p:cNvSpPr txBox="1"/>
          <p:nvPr/>
        </p:nvSpPr>
        <p:spPr>
          <a:xfrm>
            <a:off x="8356209" y="2897945"/>
            <a:ext cx="10306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EQUIPOS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1" name="Google Shape;411;p23" descr="avanLab - Avantecn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96781" y="3904883"/>
            <a:ext cx="2124075" cy="215265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23"/>
          <p:cNvSpPr txBox="1"/>
          <p:nvPr/>
        </p:nvSpPr>
        <p:spPr>
          <a:xfrm>
            <a:off x="8356209" y="4718916"/>
            <a:ext cx="15141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PREPARACIÓN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3"/>
          <p:cNvSpPr txBox="1"/>
          <p:nvPr/>
        </p:nvSpPr>
        <p:spPr>
          <a:xfrm>
            <a:off x="1652524" y="4968385"/>
            <a:ext cx="170206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INSTRUCCIONES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Disponible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Desviaciones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4" name="Google Shape;414;p23"/>
          <p:cNvCxnSpPr>
            <a:stCxn id="408" idx="3"/>
          </p:cNvCxnSpPr>
          <p:nvPr/>
        </p:nvCxnSpPr>
        <p:spPr>
          <a:xfrm rot="10800000" flipH="1">
            <a:off x="3575122" y="2789609"/>
            <a:ext cx="2214900" cy="947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15" name="Google Shape;415;p23"/>
          <p:cNvCxnSpPr>
            <a:endCxn id="411" idx="1"/>
          </p:cNvCxnSpPr>
          <p:nvPr/>
        </p:nvCxnSpPr>
        <p:spPr>
          <a:xfrm>
            <a:off x="3597881" y="4029008"/>
            <a:ext cx="2298900" cy="9522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D8047BC-FA60-2222-EF0C-D61EA811E61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4"/>
          <p:cNvSpPr txBox="1">
            <a:spLocks noGrp="1"/>
          </p:cNvSpPr>
          <p:nvPr>
            <p:ph type="title"/>
          </p:nvPr>
        </p:nvSpPr>
        <p:spPr>
          <a:xfrm>
            <a:off x="528709" y="303819"/>
            <a:ext cx="93186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validación, selección de métodos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21" name="Google Shape;421;p24"/>
          <p:cNvGrpSpPr/>
          <p:nvPr/>
        </p:nvGrpSpPr>
        <p:grpSpPr>
          <a:xfrm>
            <a:off x="528709" y="2647902"/>
            <a:ext cx="4818966" cy="1927586"/>
            <a:chOff x="0" y="955339"/>
            <a:chExt cx="4818966" cy="1927586"/>
          </a:xfrm>
        </p:grpSpPr>
        <p:sp>
          <p:nvSpPr>
            <p:cNvPr id="422" name="Google Shape;422;p24"/>
            <p:cNvSpPr/>
            <p:nvPr/>
          </p:nvSpPr>
          <p:spPr>
            <a:xfrm>
              <a:off x="0" y="955339"/>
              <a:ext cx="4818966" cy="192758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0000"/>
                  </a:moveTo>
                  <a:lnTo>
                    <a:pt x="24000" y="0"/>
                  </a:lnTo>
                  <a:lnTo>
                    <a:pt x="24000" y="20000"/>
                  </a:lnTo>
                  <a:lnTo>
                    <a:pt x="60000" y="20000"/>
                  </a:lnTo>
                  <a:lnTo>
                    <a:pt x="60000" y="20000"/>
                  </a:lnTo>
                  <a:cubicBezTo>
                    <a:pt x="62071" y="20000"/>
                    <a:pt x="63750" y="22238"/>
                    <a:pt x="63750" y="25000"/>
                  </a:cubicBez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96000" y="40000"/>
                  </a:lnTo>
                  <a:lnTo>
                    <a:pt x="96000" y="20000"/>
                  </a:lnTo>
                  <a:lnTo>
                    <a:pt x="120000" y="70000"/>
                  </a:lnTo>
                  <a:lnTo>
                    <a:pt x="96000" y="120000"/>
                  </a:lnTo>
                  <a:lnTo>
                    <a:pt x="96000" y="100000"/>
                  </a:lnTo>
                  <a:lnTo>
                    <a:pt x="60000" y="100000"/>
                  </a:lnTo>
                  <a:cubicBezTo>
                    <a:pt x="57929" y="100000"/>
                    <a:pt x="56250" y="97762"/>
                    <a:pt x="56250" y="95000"/>
                  </a:cubicBezTo>
                  <a:lnTo>
                    <a:pt x="56250" y="80000"/>
                  </a:lnTo>
                  <a:lnTo>
                    <a:pt x="24000" y="80000"/>
                  </a:lnTo>
                  <a:lnTo>
                    <a:pt x="24000" y="100000"/>
                  </a:lnTo>
                  <a:close/>
                </a:path>
                <a:path w="120000" h="120000" fill="darkenLess" extrusionOk="0">
                  <a:moveTo>
                    <a:pt x="63750" y="25000"/>
                  </a:move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63750" y="40000"/>
                  </a:lnTo>
                  <a:close/>
                </a:path>
                <a:path w="120000" h="120000" fill="none" extrusionOk="0">
                  <a:moveTo>
                    <a:pt x="0" y="50000"/>
                  </a:moveTo>
                  <a:lnTo>
                    <a:pt x="24000" y="0"/>
                  </a:lnTo>
                  <a:lnTo>
                    <a:pt x="24000" y="20000"/>
                  </a:lnTo>
                  <a:lnTo>
                    <a:pt x="60000" y="20000"/>
                  </a:lnTo>
                  <a:lnTo>
                    <a:pt x="60000" y="20000"/>
                  </a:lnTo>
                  <a:cubicBezTo>
                    <a:pt x="62071" y="20000"/>
                    <a:pt x="63750" y="22238"/>
                    <a:pt x="63750" y="25000"/>
                  </a:cubicBez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96000" y="40000"/>
                  </a:lnTo>
                  <a:lnTo>
                    <a:pt x="96000" y="20000"/>
                  </a:lnTo>
                  <a:lnTo>
                    <a:pt x="120000" y="70000"/>
                  </a:lnTo>
                  <a:lnTo>
                    <a:pt x="96000" y="120000"/>
                  </a:lnTo>
                  <a:lnTo>
                    <a:pt x="96000" y="100000"/>
                  </a:lnTo>
                  <a:lnTo>
                    <a:pt x="60000" y="100000"/>
                  </a:lnTo>
                  <a:cubicBezTo>
                    <a:pt x="57929" y="100000"/>
                    <a:pt x="56250" y="97762"/>
                    <a:pt x="56250" y="95000"/>
                  </a:cubicBezTo>
                  <a:lnTo>
                    <a:pt x="56250" y="80000"/>
                  </a:lnTo>
                  <a:lnTo>
                    <a:pt x="24000" y="80000"/>
                  </a:lnTo>
                  <a:lnTo>
                    <a:pt x="24000" y="100000"/>
                  </a:lnTo>
                  <a:close/>
                  <a:moveTo>
                    <a:pt x="63750" y="25000"/>
                  </a:moveTo>
                  <a:lnTo>
                    <a:pt x="63750" y="40000"/>
                  </a:lnTo>
                  <a:moveTo>
                    <a:pt x="56250" y="35000"/>
                  </a:moveTo>
                  <a:lnTo>
                    <a:pt x="56250" y="80000"/>
                  </a:lnTo>
                </a:path>
              </a:pathLst>
            </a:cu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24"/>
            <p:cNvSpPr/>
            <p:nvPr/>
          </p:nvSpPr>
          <p:spPr>
            <a:xfrm>
              <a:off x="578275" y="1292667"/>
              <a:ext cx="1590258" cy="944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24"/>
            <p:cNvSpPr txBox="1"/>
            <p:nvPr/>
          </p:nvSpPr>
          <p:spPr>
            <a:xfrm>
              <a:off x="578275" y="1292667"/>
              <a:ext cx="1590258" cy="944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2450" rIns="0" bIns="9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Necesidad del cliente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24"/>
            <p:cNvSpPr/>
            <p:nvPr/>
          </p:nvSpPr>
          <p:spPr>
            <a:xfrm>
              <a:off x="2409483" y="1601081"/>
              <a:ext cx="1879396" cy="944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24"/>
            <p:cNvSpPr txBox="1"/>
            <p:nvPr/>
          </p:nvSpPr>
          <p:spPr>
            <a:xfrm>
              <a:off x="2409483" y="1601081"/>
              <a:ext cx="1879396" cy="944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2450" rIns="0" bIns="9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Ensayo o calibración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7" name="Google Shape;427;p24"/>
          <p:cNvSpPr txBox="1"/>
          <p:nvPr/>
        </p:nvSpPr>
        <p:spPr>
          <a:xfrm>
            <a:off x="7662911" y="2391508"/>
            <a:ext cx="4360985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Normas nacionales, internacionales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regionales.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Versión reciente.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Métodos propios validados, previo a la aplicación (planificados, personas competentes, recursos).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el método cambia, repetir la confirmación.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el método propuesto por el cliente no es apropiado, informar.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8" name="Google Shape;428;p24" descr="eligiendo el icono de color de la opción. casilla de verificación de  selección manual. seleccionando respuesta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1682" y="2540133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0EE20B2-3BCE-8B5C-8E6D-16E08C7F19B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5"/>
          <p:cNvSpPr txBox="1">
            <a:spLocks noGrp="1"/>
          </p:cNvSpPr>
          <p:nvPr>
            <p:ph type="title"/>
          </p:nvPr>
        </p:nvSpPr>
        <p:spPr>
          <a:xfrm>
            <a:off x="528709" y="303819"/>
            <a:ext cx="93186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validación, métodos no normalizados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4" name="Google Shape;434;p25"/>
          <p:cNvGrpSpPr/>
          <p:nvPr/>
        </p:nvGrpSpPr>
        <p:grpSpPr>
          <a:xfrm>
            <a:off x="1889519" y="1788811"/>
            <a:ext cx="8125354" cy="2447395"/>
            <a:chOff x="1322" y="0"/>
            <a:chExt cx="8125354" cy="2447395"/>
          </a:xfrm>
        </p:grpSpPr>
        <p:sp>
          <p:nvSpPr>
            <p:cNvPr id="435" name="Google Shape;435;p25"/>
            <p:cNvSpPr/>
            <p:nvPr/>
          </p:nvSpPr>
          <p:spPr>
            <a:xfrm>
              <a:off x="1322" y="0"/>
              <a:ext cx="469900" cy="4699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25"/>
            <p:cNvSpPr/>
            <p:nvPr/>
          </p:nvSpPr>
          <p:spPr>
            <a:xfrm>
              <a:off x="48312" y="46990"/>
              <a:ext cx="375920" cy="375920"/>
            </a:xfrm>
            <a:prstGeom prst="chord">
              <a:avLst>
                <a:gd name="adj1" fmla="val 1800000"/>
                <a:gd name="adj2" fmla="val 9000000"/>
              </a:avLst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25"/>
            <p:cNvSpPr/>
            <p:nvPr/>
          </p:nvSpPr>
          <p:spPr>
            <a:xfrm>
              <a:off x="569118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25"/>
            <p:cNvSpPr txBox="1"/>
            <p:nvPr/>
          </p:nvSpPr>
          <p:spPr>
            <a:xfrm>
              <a:off x="569118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250" tIns="48250" rIns="48250" bIns="482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s-EC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Acordados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25"/>
            <p:cNvSpPr/>
            <p:nvPr/>
          </p:nvSpPr>
          <p:spPr>
            <a:xfrm>
              <a:off x="569118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25"/>
            <p:cNvSpPr txBox="1"/>
            <p:nvPr/>
          </p:nvSpPr>
          <p:spPr>
            <a:xfrm>
              <a:off x="569118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25"/>
            <p:cNvSpPr/>
            <p:nvPr/>
          </p:nvSpPr>
          <p:spPr>
            <a:xfrm>
              <a:off x="2057135" y="0"/>
              <a:ext cx="469900" cy="4699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25"/>
            <p:cNvSpPr/>
            <p:nvPr/>
          </p:nvSpPr>
          <p:spPr>
            <a:xfrm>
              <a:off x="2104125" y="46990"/>
              <a:ext cx="375920" cy="375920"/>
            </a:xfrm>
            <a:prstGeom prst="chord">
              <a:avLst>
                <a:gd name="adj1" fmla="val 0"/>
                <a:gd name="adj2" fmla="val 10800000"/>
              </a:avLst>
            </a:prstGeom>
            <a:solidFill>
              <a:srgbClr val="50C9B6"/>
            </a:solidFill>
            <a:ln w="12700" cap="flat" cmpd="sng">
              <a:solidFill>
                <a:srgbClr val="50C9B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25"/>
            <p:cNvSpPr/>
            <p:nvPr/>
          </p:nvSpPr>
          <p:spPr>
            <a:xfrm>
              <a:off x="2624931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25"/>
            <p:cNvSpPr txBox="1"/>
            <p:nvPr/>
          </p:nvSpPr>
          <p:spPr>
            <a:xfrm>
              <a:off x="2624931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250" tIns="48250" rIns="48250" bIns="482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s-EC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Objetivo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25"/>
            <p:cNvSpPr/>
            <p:nvPr/>
          </p:nvSpPr>
          <p:spPr>
            <a:xfrm>
              <a:off x="2624931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25"/>
            <p:cNvSpPr txBox="1"/>
            <p:nvPr/>
          </p:nvSpPr>
          <p:spPr>
            <a:xfrm>
              <a:off x="2624931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25"/>
            <p:cNvSpPr/>
            <p:nvPr/>
          </p:nvSpPr>
          <p:spPr>
            <a:xfrm>
              <a:off x="4112947" y="0"/>
              <a:ext cx="469900" cy="4699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448;p25"/>
            <p:cNvSpPr/>
            <p:nvPr/>
          </p:nvSpPr>
          <p:spPr>
            <a:xfrm>
              <a:off x="4159937" y="46990"/>
              <a:ext cx="375920" cy="375920"/>
            </a:xfrm>
            <a:prstGeom prst="chord">
              <a:avLst>
                <a:gd name="adj1" fmla="val 19800000"/>
                <a:gd name="adj2" fmla="val 12600000"/>
              </a:avLst>
            </a:prstGeom>
            <a:solidFill>
              <a:srgbClr val="48BD62"/>
            </a:solidFill>
            <a:ln w="12700" cap="flat" cmpd="sng">
              <a:solidFill>
                <a:srgbClr val="48BD6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25"/>
            <p:cNvSpPr/>
            <p:nvPr/>
          </p:nvSpPr>
          <p:spPr>
            <a:xfrm>
              <a:off x="4680743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25"/>
            <p:cNvSpPr txBox="1"/>
            <p:nvPr/>
          </p:nvSpPr>
          <p:spPr>
            <a:xfrm>
              <a:off x="4680743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250" tIns="48250" rIns="48250" bIns="482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s-EC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Validados previamente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25"/>
            <p:cNvSpPr/>
            <p:nvPr/>
          </p:nvSpPr>
          <p:spPr>
            <a:xfrm>
              <a:off x="4680743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25"/>
            <p:cNvSpPr txBox="1"/>
            <p:nvPr/>
          </p:nvSpPr>
          <p:spPr>
            <a:xfrm>
              <a:off x="4680743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25"/>
            <p:cNvSpPr/>
            <p:nvPr/>
          </p:nvSpPr>
          <p:spPr>
            <a:xfrm>
              <a:off x="6168760" y="0"/>
              <a:ext cx="469900" cy="4699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25"/>
            <p:cNvSpPr/>
            <p:nvPr/>
          </p:nvSpPr>
          <p:spPr>
            <a:xfrm>
              <a:off x="6215750" y="46990"/>
              <a:ext cx="375920" cy="375920"/>
            </a:xfrm>
            <a:prstGeom prst="chord">
              <a:avLst>
                <a:gd name="adj1" fmla="val 16200000"/>
                <a:gd name="adj2" fmla="val 16200000"/>
              </a:avLst>
            </a:prstGeom>
            <a:solidFill>
              <a:srgbClr val="6FAB46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25"/>
            <p:cNvSpPr/>
            <p:nvPr/>
          </p:nvSpPr>
          <p:spPr>
            <a:xfrm>
              <a:off x="6736556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25"/>
            <p:cNvSpPr txBox="1"/>
            <p:nvPr/>
          </p:nvSpPr>
          <p:spPr>
            <a:xfrm>
              <a:off x="6736556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7" name="Google Shape;457;p25"/>
          <p:cNvSpPr txBox="1"/>
          <p:nvPr/>
        </p:nvSpPr>
        <p:spPr>
          <a:xfrm>
            <a:off x="8515300" y="2321169"/>
            <a:ext cx="178850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PROCEDIMIENTO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8" name="Google Shape;458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4975" y="3388481"/>
            <a:ext cx="5038725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48250" y="3388481"/>
            <a:ext cx="6134100" cy="2219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0" name="Google Shape;460;p25"/>
          <p:cNvCxnSpPr/>
          <p:nvPr/>
        </p:nvCxnSpPr>
        <p:spPr>
          <a:xfrm>
            <a:off x="528709" y="3388481"/>
            <a:ext cx="11053641" cy="0"/>
          </a:xfrm>
          <a:prstGeom prst="straightConnector1">
            <a:avLst/>
          </a:prstGeom>
          <a:noFill/>
          <a:ln w="762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61" name="Google Shape;461;p25"/>
          <p:cNvCxnSpPr>
            <a:stCxn id="457" idx="2"/>
          </p:cNvCxnSpPr>
          <p:nvPr/>
        </p:nvCxnSpPr>
        <p:spPr>
          <a:xfrm flipH="1">
            <a:off x="5583652" y="2690501"/>
            <a:ext cx="3825900" cy="63990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CE77C59-A067-64FF-C383-5C4429AD710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6"/>
          <p:cNvSpPr txBox="1">
            <a:spLocks noGrp="1"/>
          </p:cNvSpPr>
          <p:nvPr>
            <p:ph type="title"/>
          </p:nvPr>
        </p:nvSpPr>
        <p:spPr>
          <a:xfrm>
            <a:off x="9" y="476069"/>
            <a:ext cx="59913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</a:t>
            </a:r>
            <a:r>
              <a:rPr lang="es-EC" b="1">
                <a:latin typeface="Calibri"/>
                <a:ea typeface="Calibri"/>
                <a:cs typeface="Calibri"/>
                <a:sym typeface="Calibri"/>
              </a:rPr>
              <a:t>validación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6"/>
          <p:cNvSpPr txBox="1"/>
          <p:nvPr/>
        </p:nvSpPr>
        <p:spPr>
          <a:xfrm>
            <a:off x="672548" y="1607303"/>
            <a:ext cx="1001248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s-EC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“Confirmación con evidencias objetivas que se cumplen especificaciones para un uso previsto”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8" name="Google Shape;468;p26"/>
          <p:cNvGrpSpPr/>
          <p:nvPr/>
        </p:nvGrpSpPr>
        <p:grpSpPr>
          <a:xfrm>
            <a:off x="921498" y="2035200"/>
            <a:ext cx="6628166" cy="4015599"/>
            <a:chOff x="248950" y="1388"/>
            <a:chExt cx="6628166" cy="4015599"/>
          </a:xfrm>
        </p:grpSpPr>
        <p:sp>
          <p:nvSpPr>
            <p:cNvPr id="469" name="Google Shape;469;p26"/>
            <p:cNvSpPr/>
            <p:nvPr/>
          </p:nvSpPr>
          <p:spPr>
            <a:xfrm>
              <a:off x="996038" y="2009188"/>
              <a:ext cx="490089" cy="163425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26"/>
            <p:cNvSpPr txBox="1"/>
            <p:nvPr/>
          </p:nvSpPr>
          <p:spPr>
            <a:xfrm>
              <a:off x="1198429" y="2783661"/>
              <a:ext cx="85307" cy="853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endParaRPr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26"/>
            <p:cNvSpPr/>
            <p:nvPr/>
          </p:nvSpPr>
          <p:spPr>
            <a:xfrm>
              <a:off x="996038" y="2009188"/>
              <a:ext cx="490089" cy="70039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26"/>
            <p:cNvSpPr txBox="1"/>
            <p:nvPr/>
          </p:nvSpPr>
          <p:spPr>
            <a:xfrm>
              <a:off x="1219712" y="2338014"/>
              <a:ext cx="42741" cy="427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26"/>
            <p:cNvSpPr/>
            <p:nvPr/>
          </p:nvSpPr>
          <p:spPr>
            <a:xfrm>
              <a:off x="3936578" y="1775722"/>
              <a:ext cx="490089" cy="46693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26"/>
            <p:cNvSpPr txBox="1"/>
            <p:nvPr/>
          </p:nvSpPr>
          <p:spPr>
            <a:xfrm>
              <a:off x="4164700" y="1992265"/>
              <a:ext cx="33845" cy="33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26"/>
            <p:cNvSpPr/>
            <p:nvPr/>
          </p:nvSpPr>
          <p:spPr>
            <a:xfrm>
              <a:off x="3936578" y="1308792"/>
              <a:ext cx="490089" cy="46693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26"/>
            <p:cNvSpPr txBox="1"/>
            <p:nvPr/>
          </p:nvSpPr>
          <p:spPr>
            <a:xfrm>
              <a:off x="4164700" y="1525334"/>
              <a:ext cx="33845" cy="33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26"/>
            <p:cNvSpPr/>
            <p:nvPr/>
          </p:nvSpPr>
          <p:spPr>
            <a:xfrm>
              <a:off x="996038" y="1775722"/>
              <a:ext cx="490089" cy="2334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26"/>
            <p:cNvSpPr txBox="1"/>
            <p:nvPr/>
          </p:nvSpPr>
          <p:spPr>
            <a:xfrm>
              <a:off x="1227512" y="1878884"/>
              <a:ext cx="27142" cy="271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26"/>
            <p:cNvSpPr/>
            <p:nvPr/>
          </p:nvSpPr>
          <p:spPr>
            <a:xfrm>
              <a:off x="3936578" y="329212"/>
              <a:ext cx="490089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26"/>
            <p:cNvSpPr txBox="1"/>
            <p:nvPr/>
          </p:nvSpPr>
          <p:spPr>
            <a:xfrm>
              <a:off x="4169370" y="362680"/>
              <a:ext cx="24504" cy="245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26"/>
            <p:cNvSpPr/>
            <p:nvPr/>
          </p:nvSpPr>
          <p:spPr>
            <a:xfrm>
              <a:off x="996038" y="374932"/>
              <a:ext cx="490089" cy="163425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26"/>
            <p:cNvSpPr txBox="1"/>
            <p:nvPr/>
          </p:nvSpPr>
          <p:spPr>
            <a:xfrm>
              <a:off x="1198429" y="1149406"/>
              <a:ext cx="85307" cy="853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endParaRPr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26"/>
            <p:cNvSpPr/>
            <p:nvPr/>
          </p:nvSpPr>
          <p:spPr>
            <a:xfrm rot="-5400000">
              <a:off x="-1343527" y="1635643"/>
              <a:ext cx="3932043" cy="747088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26"/>
            <p:cNvSpPr txBox="1"/>
            <p:nvPr/>
          </p:nvSpPr>
          <p:spPr>
            <a:xfrm rot="-5400000">
              <a:off x="-1343527" y="1635643"/>
              <a:ext cx="3932043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100" tIns="31100" rIns="31100" bIns="31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900"/>
                <a:buFont typeface="Calibri"/>
                <a:buNone/>
              </a:pPr>
              <a:r>
                <a:rPr lang="es-EC" sz="4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Tipos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26"/>
            <p:cNvSpPr/>
            <p:nvPr/>
          </p:nvSpPr>
          <p:spPr>
            <a:xfrm>
              <a:off x="1486128" y="1388"/>
              <a:ext cx="2450449" cy="747088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26"/>
            <p:cNvSpPr txBox="1"/>
            <p:nvPr/>
          </p:nvSpPr>
          <p:spPr>
            <a:xfrm>
              <a:off x="1486128" y="1388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Calibración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26"/>
            <p:cNvSpPr/>
            <p:nvPr/>
          </p:nvSpPr>
          <p:spPr>
            <a:xfrm>
              <a:off x="4426668" y="1388"/>
              <a:ext cx="2450449" cy="747088"/>
            </a:xfrm>
            <a:prstGeom prst="rect">
              <a:avLst/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26"/>
            <p:cNvSpPr txBox="1"/>
            <p:nvPr/>
          </p:nvSpPr>
          <p:spPr>
            <a:xfrm>
              <a:off x="4426668" y="1388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 de referencia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26"/>
            <p:cNvSpPr/>
            <p:nvPr/>
          </p:nvSpPr>
          <p:spPr>
            <a:xfrm>
              <a:off x="1486128" y="1402178"/>
              <a:ext cx="2450449" cy="747088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26"/>
            <p:cNvSpPr txBox="1"/>
            <p:nvPr/>
          </p:nvSpPr>
          <p:spPr>
            <a:xfrm>
              <a:off x="1486128" y="1402178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Ensayos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26"/>
            <p:cNvSpPr/>
            <p:nvPr/>
          </p:nvSpPr>
          <p:spPr>
            <a:xfrm>
              <a:off x="4426668" y="935248"/>
              <a:ext cx="2450449" cy="747088"/>
            </a:xfrm>
            <a:prstGeom prst="rect">
              <a:avLst/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26"/>
            <p:cNvSpPr txBox="1"/>
            <p:nvPr/>
          </p:nvSpPr>
          <p:spPr>
            <a:xfrm>
              <a:off x="4426668" y="935248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Resultado con otro método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26"/>
            <p:cNvSpPr/>
            <p:nvPr/>
          </p:nvSpPr>
          <p:spPr>
            <a:xfrm>
              <a:off x="4426668" y="1869108"/>
              <a:ext cx="2450449" cy="747088"/>
            </a:xfrm>
            <a:prstGeom prst="rect">
              <a:avLst/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26"/>
            <p:cNvSpPr txBox="1"/>
            <p:nvPr/>
          </p:nvSpPr>
          <p:spPr>
            <a:xfrm>
              <a:off x="4426668" y="1869108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26"/>
            <p:cNvSpPr/>
            <p:nvPr/>
          </p:nvSpPr>
          <p:spPr>
            <a:xfrm>
              <a:off x="1486128" y="2336039"/>
              <a:ext cx="2450449" cy="747088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26"/>
            <p:cNvSpPr txBox="1"/>
            <p:nvPr/>
          </p:nvSpPr>
          <p:spPr>
            <a:xfrm>
              <a:off x="1486128" y="2336039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Evaluación de factores incidentes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26"/>
            <p:cNvSpPr/>
            <p:nvPr/>
          </p:nvSpPr>
          <p:spPr>
            <a:xfrm>
              <a:off x="1486128" y="3269899"/>
              <a:ext cx="2450449" cy="747088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26"/>
            <p:cNvSpPr txBox="1"/>
            <p:nvPr/>
          </p:nvSpPr>
          <p:spPr>
            <a:xfrm>
              <a:off x="1486128" y="3269899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Evaluación de la incertidumbre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99" name="Google Shape;499;p26" descr="Metodología - Iconos gratis de flecha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33171" y="2386760"/>
            <a:ext cx="3155911" cy="31559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76EC846-36B5-D3F3-8102-BA1D27D3DE2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7"/>
          <p:cNvSpPr txBox="1">
            <a:spLocks noGrp="1"/>
          </p:cNvSpPr>
          <p:nvPr>
            <p:ph type="title"/>
          </p:nvPr>
        </p:nvSpPr>
        <p:spPr>
          <a:xfrm>
            <a:off x="577909" y="205394"/>
            <a:ext cx="66936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</a:t>
            </a:r>
            <a:r>
              <a:rPr lang="es-EC" b="1">
                <a:latin typeface="Calibri"/>
                <a:ea typeface="Calibri"/>
                <a:cs typeface="Calibri"/>
                <a:sym typeface="Calibri"/>
              </a:rPr>
              <a:t>validación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5" name="Google Shape;505;p27"/>
          <p:cNvGrpSpPr/>
          <p:nvPr/>
        </p:nvGrpSpPr>
        <p:grpSpPr>
          <a:xfrm>
            <a:off x="1538336" y="1586709"/>
            <a:ext cx="5051326" cy="4683001"/>
            <a:chOff x="1538336" y="1143"/>
            <a:chExt cx="5051326" cy="4683001"/>
          </a:xfrm>
        </p:grpSpPr>
        <p:sp>
          <p:nvSpPr>
            <p:cNvPr id="506" name="Google Shape;506;p27"/>
            <p:cNvSpPr/>
            <p:nvPr/>
          </p:nvSpPr>
          <p:spPr>
            <a:xfrm>
              <a:off x="1538336" y="1816464"/>
              <a:ext cx="2104719" cy="1052359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27"/>
            <p:cNvSpPr txBox="1"/>
            <p:nvPr/>
          </p:nvSpPr>
          <p:spPr>
            <a:xfrm>
              <a:off x="1569159" y="1847287"/>
              <a:ext cx="2043073" cy="990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Estadística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27"/>
            <p:cNvSpPr/>
            <p:nvPr/>
          </p:nvSpPr>
          <p:spPr>
            <a:xfrm rot="-3907178">
              <a:off x="3063479" y="1414769"/>
              <a:ext cx="2001040" cy="4042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27"/>
            <p:cNvSpPr txBox="1"/>
            <p:nvPr/>
          </p:nvSpPr>
          <p:spPr>
            <a:xfrm rot="-3907178">
              <a:off x="4013973" y="1384958"/>
              <a:ext cx="100052" cy="100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Calibri"/>
                <a:buNone/>
              </a:pPr>
              <a:endParaRPr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27"/>
            <p:cNvSpPr/>
            <p:nvPr/>
          </p:nvSpPr>
          <p:spPr>
            <a:xfrm>
              <a:off x="4484943" y="1143"/>
              <a:ext cx="2104719" cy="1052359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27"/>
            <p:cNvSpPr txBox="1"/>
            <p:nvPr/>
          </p:nvSpPr>
          <p:spPr>
            <a:xfrm>
              <a:off x="4515766" y="31966"/>
              <a:ext cx="2043073" cy="990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Incertidumbre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27"/>
            <p:cNvSpPr/>
            <p:nvPr/>
          </p:nvSpPr>
          <p:spPr>
            <a:xfrm rot="-2142401">
              <a:off x="3545605" y="2019876"/>
              <a:ext cx="1036788" cy="4042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27"/>
            <p:cNvSpPr txBox="1"/>
            <p:nvPr/>
          </p:nvSpPr>
          <p:spPr>
            <a:xfrm rot="-2142401">
              <a:off x="4038080" y="2014171"/>
              <a:ext cx="51839" cy="518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27"/>
            <p:cNvSpPr/>
            <p:nvPr/>
          </p:nvSpPr>
          <p:spPr>
            <a:xfrm>
              <a:off x="4484943" y="1211357"/>
              <a:ext cx="2104719" cy="1052359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27"/>
            <p:cNvSpPr txBox="1"/>
            <p:nvPr/>
          </p:nvSpPr>
          <p:spPr>
            <a:xfrm>
              <a:off x="4515766" y="1242180"/>
              <a:ext cx="2043073" cy="990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Límite de detección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27"/>
            <p:cNvSpPr/>
            <p:nvPr/>
          </p:nvSpPr>
          <p:spPr>
            <a:xfrm rot="2142401">
              <a:off x="3545605" y="2624983"/>
              <a:ext cx="1036788" cy="4042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27"/>
            <p:cNvSpPr txBox="1"/>
            <p:nvPr/>
          </p:nvSpPr>
          <p:spPr>
            <a:xfrm rot="2142401">
              <a:off x="4038080" y="2619278"/>
              <a:ext cx="51839" cy="518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27"/>
            <p:cNvSpPr/>
            <p:nvPr/>
          </p:nvSpPr>
          <p:spPr>
            <a:xfrm>
              <a:off x="4484943" y="2421571"/>
              <a:ext cx="2104719" cy="1052359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27"/>
            <p:cNvSpPr txBox="1"/>
            <p:nvPr/>
          </p:nvSpPr>
          <p:spPr>
            <a:xfrm>
              <a:off x="4515766" y="2452394"/>
              <a:ext cx="2043073" cy="990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Repetibilidad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27"/>
            <p:cNvSpPr/>
            <p:nvPr/>
          </p:nvSpPr>
          <p:spPr>
            <a:xfrm rot="3907178">
              <a:off x="3063479" y="3230090"/>
              <a:ext cx="2001040" cy="4042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27"/>
            <p:cNvSpPr txBox="1"/>
            <p:nvPr/>
          </p:nvSpPr>
          <p:spPr>
            <a:xfrm rot="3907178">
              <a:off x="4013973" y="3200278"/>
              <a:ext cx="100052" cy="100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Calibri"/>
                <a:buNone/>
              </a:pPr>
              <a:endParaRPr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27"/>
            <p:cNvSpPr/>
            <p:nvPr/>
          </p:nvSpPr>
          <p:spPr>
            <a:xfrm>
              <a:off x="4484943" y="3631785"/>
              <a:ext cx="2104719" cy="1052359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27"/>
            <p:cNvSpPr txBox="1"/>
            <p:nvPr/>
          </p:nvSpPr>
          <p:spPr>
            <a:xfrm>
              <a:off x="4515766" y="3662608"/>
              <a:ext cx="2043073" cy="990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Sensibilidad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24" name="Google Shape;524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5105" y="2624527"/>
            <a:ext cx="2607365" cy="2607365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27"/>
          <p:cNvSpPr txBox="1"/>
          <p:nvPr/>
        </p:nvSpPr>
        <p:spPr>
          <a:xfrm>
            <a:off x="8220766" y="1585564"/>
            <a:ext cx="243508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RESPONDER A LAS NECESIDADES DEL CLIENTE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2538BD5-4054-CE22-AC09-141FAE99591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8"/>
          <p:cNvSpPr txBox="1">
            <a:spLocks noGrp="1"/>
          </p:cNvSpPr>
          <p:nvPr>
            <p:ph type="title"/>
          </p:nvPr>
        </p:nvSpPr>
        <p:spPr>
          <a:xfrm>
            <a:off x="651734" y="291519"/>
            <a:ext cx="66936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</a:t>
            </a:r>
            <a:r>
              <a:rPr lang="es-EC" b="1">
                <a:latin typeface="Calibri"/>
                <a:ea typeface="Calibri"/>
                <a:cs typeface="Calibri"/>
                <a:sym typeface="Calibri"/>
              </a:rPr>
              <a:t>validación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31" name="Google Shape;531;p28"/>
          <p:cNvGrpSpPr/>
          <p:nvPr/>
        </p:nvGrpSpPr>
        <p:grpSpPr>
          <a:xfrm>
            <a:off x="1718274" y="1558350"/>
            <a:ext cx="5474514" cy="5224825"/>
            <a:chOff x="612728" y="0"/>
            <a:chExt cx="4548072" cy="4548072"/>
          </a:xfrm>
        </p:grpSpPr>
        <p:sp>
          <p:nvSpPr>
            <p:cNvPr id="532" name="Google Shape;532;p28"/>
            <p:cNvSpPr/>
            <p:nvPr/>
          </p:nvSpPr>
          <p:spPr>
            <a:xfrm>
              <a:off x="612728" y="0"/>
              <a:ext cx="4548072" cy="4548072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28"/>
            <p:cNvSpPr txBox="1"/>
            <p:nvPr/>
          </p:nvSpPr>
          <p:spPr>
            <a:xfrm>
              <a:off x="2250944" y="227403"/>
              <a:ext cx="1271640" cy="6822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775" tIns="113775" rIns="113775" bIns="113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Cambios con previa autorización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28"/>
            <p:cNvSpPr/>
            <p:nvPr/>
          </p:nvSpPr>
          <p:spPr>
            <a:xfrm>
              <a:off x="1067536" y="909614"/>
              <a:ext cx="3638457" cy="3638457"/>
            </a:xfrm>
            <a:prstGeom prst="ellipse">
              <a:avLst/>
            </a:pr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28"/>
            <p:cNvSpPr txBox="1"/>
            <p:nvPr/>
          </p:nvSpPr>
          <p:spPr>
            <a:xfrm>
              <a:off x="2250944" y="1127921"/>
              <a:ext cx="1271640" cy="654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775" tIns="113775" rIns="113775" bIns="113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Revisiones periódicas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28"/>
            <p:cNvSpPr/>
            <p:nvPr/>
          </p:nvSpPr>
          <p:spPr>
            <a:xfrm>
              <a:off x="1522343" y="1819228"/>
              <a:ext cx="2728843" cy="2728843"/>
            </a:xfrm>
            <a:prstGeom prst="ellipse">
              <a:avLst/>
            </a:pr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28"/>
            <p:cNvSpPr txBox="1"/>
            <p:nvPr/>
          </p:nvSpPr>
          <p:spPr>
            <a:xfrm>
              <a:off x="2250944" y="2023892"/>
              <a:ext cx="1271640" cy="613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Característica</a:t>
              </a: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del método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28"/>
            <p:cNvSpPr/>
            <p:nvPr/>
          </p:nvSpPr>
          <p:spPr>
            <a:xfrm>
              <a:off x="1977150" y="2728843"/>
              <a:ext cx="1819228" cy="1819228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28"/>
            <p:cNvSpPr txBox="1"/>
            <p:nvPr/>
          </p:nvSpPr>
          <p:spPr>
            <a:xfrm>
              <a:off x="2243570" y="3183650"/>
              <a:ext cx="1286389" cy="9096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Especificación</a:t>
              </a: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40" name="Google Shape;540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9081" y="2798786"/>
            <a:ext cx="2833388" cy="28333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46A6FE1-2708-1C03-CC73-80CBA1B3813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546" name="Google Shape;546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547" name="Google Shape;547;p29" descr="Qué es Kahoot y para qué sirve?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235C7B7-F209-B5C3-9957-E20A71FBA5C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EC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1389</Words>
  <Application>Microsoft Office PowerPoint</Application>
  <PresentationFormat>Panorámica</PresentationFormat>
  <Paragraphs>192</Paragraphs>
  <Slides>29</Slides>
  <Notes>29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3" baseType="lpstr">
      <vt:lpstr>Roboto</vt:lpstr>
      <vt:lpstr>Calibri</vt:lpstr>
      <vt:lpstr>Arial</vt:lpstr>
      <vt:lpstr>Tema de Office</vt:lpstr>
      <vt:lpstr> ISO 17025:2018</vt:lpstr>
      <vt:lpstr>CONSIDERACIONES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Revisiones por la dirección</vt:lpstr>
      <vt:lpstr>Revisiones por la dirección</vt:lpstr>
      <vt:lpstr>Revisiones por la dirección</vt:lpstr>
      <vt:lpstr>Revisiones por la dirección</vt:lpstr>
      <vt:lpstr>Presentación de PowerPoint</vt:lpstr>
      <vt:lpstr>Exactitud y confiabilidad de resultados</vt:lpstr>
      <vt:lpstr>Exactitud y confiabilidad de resultados</vt:lpstr>
      <vt:lpstr>Exactitud y confiabilidad de resultados</vt:lpstr>
      <vt:lpstr>Instalaciones y ambiente</vt:lpstr>
      <vt:lpstr>Métodos y su validación</vt:lpstr>
      <vt:lpstr>Métodos y su validación, instrucciones</vt:lpstr>
      <vt:lpstr>Métodos y su validación, selección de métodos</vt:lpstr>
      <vt:lpstr>Métodos y su validación, métodos no normalizados</vt:lpstr>
      <vt:lpstr>Métodos y su validación</vt:lpstr>
      <vt:lpstr>Métodos y su validación</vt:lpstr>
      <vt:lpstr>Métodos y su validación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Paulina Arias</dc:creator>
  <cp:lastModifiedBy>ACADEMICO</cp:lastModifiedBy>
  <cp:revision>1</cp:revision>
  <dcterms:created xsi:type="dcterms:W3CDTF">2023-05-07T22:59:39Z</dcterms:created>
  <dcterms:modified xsi:type="dcterms:W3CDTF">2024-06-25T17:43:26Z</dcterms:modified>
</cp:coreProperties>
</file>