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embeddedFontLst>
    <p:embeddedFont>
      <p:font typeface="Open Sans" panose="020B0606030504020204" pitchFamily="34" charset="0"/>
      <p:regular r:id="rId32"/>
      <p:bold r:id="rId33"/>
      <p:italic r:id="rId34"/>
      <p:boldItalic r:id="rId35"/>
    </p:embeddedFont>
    <p:embeddedFont>
      <p:font typeface="Roboto" panose="02000000000000000000"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gOZrXpKUogF+qN3JuSSCH9Nzio1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814E6C-4265-442D-AD04-20981E3360D9}">
  <a:tblStyle styleId="{F6814E6C-4265-442D-AD04-20981E3360D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C"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f1fe8e3e3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6" name="Google Shape;86;g1f1fe8e3e3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f1fe8e3e3f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3" name="Google Shape;93;g1f1fe8e3e3f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f1fe8e3e3f_0_1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00" name="Google Shape;100;g1f1fe8e3e3f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f1fe8e3e3f_0_2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49" name="Google Shape;149;g1f1fe8e3e3f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f1fe8e3e3f_0_4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4" name="Google Shape;154;g1f1fe8e3e3f_0_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f1fe8e3e3f_0_5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2" name="Google Shape;162;g1f1fe8e3e3f_0_5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f1fe8e3e3f_0_6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7" name="Google Shape;167;g1f1fe8e3e3f_0_6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f1fe8e3e3f_0_6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6" name="Google Shape;176;g1f1fe8e3e3f_0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f1fe8e3e3f_0_7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2" name="Google Shape;182;g1f1fe8e3e3f_0_7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f1fe8e3e3f_0_9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6" name="Google Shape;196;g1f1fe8e3e3f_0_9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f1fe8e3e3f_0_10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23" name="Google Shape;223;g1f1fe8e3e3f_0_1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f1fe8e3e3f_0_11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g1f1fe8e3e3f_0_1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f1fe8e3e3f_0_8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0" name="Google Shape;190;g1f1fe8e3e3f_0_8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f1fe8e3e3f_0_12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g1f1fe8e3e3f_0_1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1f1fe8e3e3f_0_13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86" name="Google Shape;286;g1f1fe8e3e3f_0_1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1f1fe8e3e3f_0_14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6" name="Google Shape;306;g1f1fe8e3e3f_0_1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1f1fe8e3e3f_0_15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8" name="Google Shape;328;g1f1fe8e3e3f_0_1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1f1fe8e3e3f_0_16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1" name="Google Shape;361;g1f1fe8e3e3f_0_16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1f1fe8e3e3f_0_17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1f1fe8e3e3f_0_17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f1fe8e3e3f_0_17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5" name="Google Shape;395;g1f1fe8e3e3f_0_17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f1fe8e3e3f_0_18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02" name="Google Shape;402;g1f1fe8e3e3f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f1fe8e3e3f_0_19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19" name="Google Shape;419;g1f1fe8e3e3f_0_19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1f1fe8e3e3f_0_20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35" name="Google Shape;435;g1f1fe8e3e3f_0_2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1f1fe8e3e3f_0_2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55" name="Google Shape;455;g1f1fe8e3e3f_0_2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1f1fe8e3e3f_0_22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61" name="Google Shape;461;g1f1fe8e3e3f_0_2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f1fe8e3e3f_0_23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67" name="Google Shape;467;g1f1fe8e3e3f_0_2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f1fe8e3e3f_0_23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73" name="Google Shape;473;g1f1fe8e3e3f_0_2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1f1fe8e3e3f_0_24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479" name="Google Shape;479;g1f1fe8e3e3f_0_2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504" name="Google Shape;50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1"/>
          <p:cNvSpPr txBox="1">
            <a:spLocks noGrp="1"/>
          </p:cNvSpPr>
          <p:nvPr>
            <p:ph type="ftr" idx="11"/>
          </p:nvPr>
        </p:nvSpPr>
        <p:spPr>
          <a:xfrm>
            <a:off x="2769324" y="6492875"/>
            <a:ext cx="6731726"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21"/>
        <p:cNvGrpSpPr/>
        <p:nvPr/>
      </p:nvGrpSpPr>
      <p:grpSpPr>
        <a:xfrm>
          <a:off x="0" y="0"/>
          <a:ext cx="0" cy="0"/>
          <a:chOff x="0" y="0"/>
          <a:chExt cx="0" cy="0"/>
        </a:xfrm>
      </p:grpSpPr>
      <p:sp>
        <p:nvSpPr>
          <p:cNvPr id="22" name="Google Shape;22;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 name="Google Shape;24;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 name="Google Shape;26;p32"/>
          <p:cNvSpPr txBox="1">
            <a:spLocks noGrp="1"/>
          </p:cNvSpPr>
          <p:nvPr>
            <p:ph type="ftr" idx="11"/>
          </p:nvPr>
        </p:nvSpPr>
        <p:spPr>
          <a:xfrm>
            <a:off x="2299063" y="6492875"/>
            <a:ext cx="6792686"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2" name="Google Shape;32;p33"/>
          <p:cNvSpPr txBox="1">
            <a:spLocks noGrp="1"/>
          </p:cNvSpPr>
          <p:nvPr>
            <p:ph type="ftr" idx="11"/>
          </p:nvPr>
        </p:nvSpPr>
        <p:spPr>
          <a:xfrm>
            <a:off x="2638705" y="6469567"/>
            <a:ext cx="6723017"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4"/>
        <p:cNvGrpSpPr/>
        <p:nvPr/>
      </p:nvGrpSpPr>
      <p:grpSpPr>
        <a:xfrm>
          <a:off x="0" y="0"/>
          <a:ext cx="0" cy="0"/>
          <a:chOff x="0" y="0"/>
          <a:chExt cx="0" cy="0"/>
        </a:xfrm>
      </p:grpSpPr>
      <p:sp>
        <p:nvSpPr>
          <p:cNvPr id="35" name="Google Shape;35;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8" name="Google Shape;38;p34"/>
          <p:cNvSpPr txBox="1">
            <a:spLocks noGrp="1"/>
          </p:cNvSpPr>
          <p:nvPr>
            <p:ph type="ftr" idx="11"/>
          </p:nvPr>
        </p:nvSpPr>
        <p:spPr>
          <a:xfrm>
            <a:off x="2246816" y="6469567"/>
            <a:ext cx="6958149"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0"/>
        <p:cNvGrpSpPr/>
        <p:nvPr/>
      </p:nvGrpSpPr>
      <p:grpSpPr>
        <a:xfrm>
          <a:off x="0" y="0"/>
          <a:ext cx="0" cy="0"/>
          <a:chOff x="0" y="0"/>
          <a:chExt cx="0" cy="0"/>
        </a:xfrm>
      </p:grpSpPr>
      <p:sp>
        <p:nvSpPr>
          <p:cNvPr id="41" name="Google Shape;41;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35"/>
          <p:cNvSpPr txBox="1">
            <a:spLocks noGrp="1"/>
          </p:cNvSpPr>
          <p:nvPr>
            <p:ph type="ftr" idx="11"/>
          </p:nvPr>
        </p:nvSpPr>
        <p:spPr>
          <a:xfrm>
            <a:off x="2603863" y="6478276"/>
            <a:ext cx="6853646"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7"/>
        <p:cNvGrpSpPr/>
        <p:nvPr/>
      </p:nvGrpSpPr>
      <p:grpSpPr>
        <a:xfrm>
          <a:off x="0" y="0"/>
          <a:ext cx="0" cy="0"/>
          <a:chOff x="0" y="0"/>
          <a:chExt cx="0" cy="0"/>
        </a:xfrm>
      </p:grpSpPr>
      <p:sp>
        <p:nvSpPr>
          <p:cNvPr id="48" name="Google Shape;48;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36"/>
          <p:cNvSpPr txBox="1">
            <a:spLocks noGrp="1"/>
          </p:cNvSpPr>
          <p:nvPr>
            <p:ph type="ftr" idx="11"/>
          </p:nvPr>
        </p:nvSpPr>
        <p:spPr>
          <a:xfrm>
            <a:off x="2360023" y="6492875"/>
            <a:ext cx="68363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6"/>
        <p:cNvGrpSpPr/>
        <p:nvPr/>
      </p:nvGrpSpPr>
      <p:grpSpPr>
        <a:xfrm>
          <a:off x="0" y="0"/>
          <a:ext cx="0" cy="0"/>
          <a:chOff x="0" y="0"/>
          <a:chExt cx="0" cy="0"/>
        </a:xfrm>
      </p:grpSpPr>
      <p:sp>
        <p:nvSpPr>
          <p:cNvPr id="57" name="Google Shape;57;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37"/>
          <p:cNvSpPr txBox="1">
            <a:spLocks noGrp="1"/>
          </p:cNvSpPr>
          <p:nvPr>
            <p:ph type="ftr" idx="11"/>
          </p:nvPr>
        </p:nvSpPr>
        <p:spPr>
          <a:xfrm>
            <a:off x="2542903" y="6492875"/>
            <a:ext cx="6966857"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61"/>
        <p:cNvGrpSpPr/>
        <p:nvPr/>
      </p:nvGrpSpPr>
      <p:grpSpPr>
        <a:xfrm>
          <a:off x="0" y="0"/>
          <a:ext cx="0" cy="0"/>
          <a:chOff x="0" y="0"/>
          <a:chExt cx="0" cy="0"/>
        </a:xfrm>
      </p:grpSpPr>
      <p:sp>
        <p:nvSpPr>
          <p:cNvPr id="63" name="Google Shape;63;p38"/>
          <p:cNvSpPr txBox="1">
            <a:spLocks noGrp="1"/>
          </p:cNvSpPr>
          <p:nvPr>
            <p:ph type="ftr" idx="11"/>
          </p:nvPr>
        </p:nvSpPr>
        <p:spPr>
          <a:xfrm>
            <a:off x="2569029" y="6492875"/>
            <a:ext cx="687106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39"/>
          <p:cNvSpPr txBox="1">
            <a:spLocks noGrp="1"/>
          </p:cNvSpPr>
          <p:nvPr>
            <p:ph type="ftr" idx="11"/>
          </p:nvPr>
        </p:nvSpPr>
        <p:spPr>
          <a:xfrm>
            <a:off x="2455819" y="6492875"/>
            <a:ext cx="6775269"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40"/>
          <p:cNvSpPr txBox="1">
            <a:spLocks noGrp="1"/>
          </p:cNvSpPr>
          <p:nvPr>
            <p:ph type="ftr" idx="11"/>
          </p:nvPr>
        </p:nvSpPr>
        <p:spPr>
          <a:xfrm>
            <a:off x="2325188" y="6478276"/>
            <a:ext cx="707136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41"/>
          <p:cNvSpPr txBox="1">
            <a:spLocks noGrp="1"/>
          </p:cNvSpPr>
          <p:nvPr>
            <p:ph type="ftr" idx="11"/>
          </p:nvPr>
        </p:nvSpPr>
        <p:spPr>
          <a:xfrm>
            <a:off x="2725782" y="6492875"/>
            <a:ext cx="68710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ftr" idx="11"/>
          </p:nvPr>
        </p:nvSpPr>
        <p:spPr>
          <a:xfrm>
            <a:off x="2638697" y="6492875"/>
            <a:ext cx="6757852"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s-MX"/>
              <a:t>Todos los derechos reservados. Prohibida la reproducción total o parcial del documento y su distribución por cualquier medio impreso o electrónico sin la autorización escrita de Spartan International Academy</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www.hgb.com.cn/En/brand.html"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10.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0.jp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36.jp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g1f1fe8e3e3f_0_0"/>
          <p:cNvSpPr txBox="1">
            <a:spLocks noGrp="1"/>
          </p:cNvSpPr>
          <p:nvPr>
            <p:ph type="ctrTitle"/>
          </p:nvPr>
        </p:nvSpPr>
        <p:spPr>
          <a:xfrm>
            <a:off x="5232025" y="985925"/>
            <a:ext cx="64998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br>
              <a:rPr lang="es-EC"/>
            </a:br>
            <a:r>
              <a:rPr lang="es-EC"/>
              <a:t>ISO 17025:2018</a:t>
            </a:r>
            <a:endParaRPr/>
          </a:p>
        </p:txBody>
      </p:sp>
      <p:sp>
        <p:nvSpPr>
          <p:cNvPr id="89" name="Google Shape;89;g1f1fe8e3e3f_0_0"/>
          <p:cNvSpPr txBox="1">
            <a:spLocks noGrp="1"/>
          </p:cNvSpPr>
          <p:nvPr>
            <p:ph type="subTitle" idx="1"/>
          </p:nvPr>
        </p:nvSpPr>
        <p:spPr>
          <a:xfrm>
            <a:off x="5678500" y="3961700"/>
            <a:ext cx="51111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s-EC"/>
              <a:t>B.F. PAULINA ARIAS MBA</a:t>
            </a:r>
            <a:endParaRPr/>
          </a:p>
        </p:txBody>
      </p:sp>
      <p:pic>
        <p:nvPicPr>
          <p:cNvPr id="90" name="Google Shape;90;g1f1fe8e3e3f_0_0"/>
          <p:cNvPicPr preferRelativeResize="0"/>
          <p:nvPr/>
        </p:nvPicPr>
        <p:blipFill>
          <a:blip r:embed="rId4">
            <a:alphaModFix/>
          </a:blip>
          <a:stretch>
            <a:fillRect/>
          </a:stretch>
        </p:blipFill>
        <p:spPr>
          <a:xfrm>
            <a:off x="415150" y="1839213"/>
            <a:ext cx="5087320" cy="3179575"/>
          </a:xfrm>
          <a:prstGeom prst="rect">
            <a:avLst/>
          </a:prstGeom>
          <a:noFill/>
          <a:ln>
            <a:noFill/>
          </a:ln>
        </p:spPr>
      </p:pic>
      <p:sp>
        <p:nvSpPr>
          <p:cNvPr id="2" name="Marcador de pie de página 1">
            <a:extLst>
              <a:ext uri="{FF2B5EF4-FFF2-40B4-BE49-F238E27FC236}">
                <a16:creationId xmlns:a16="http://schemas.microsoft.com/office/drawing/2014/main" id="{5B0F960A-E644-BE15-2B0B-4AA258C4F239}"/>
              </a:ext>
            </a:extLst>
          </p:cNvPr>
          <p:cNvSpPr>
            <a:spLocks noGrp="1"/>
          </p:cNvSpPr>
          <p:nvPr>
            <p:ph type="ftr" idx="11"/>
          </p:nvPr>
        </p:nvSpPr>
        <p:spPr>
          <a:xfrm>
            <a:off x="2694676" y="6492875"/>
            <a:ext cx="6731726" cy="365125"/>
          </a:xfrm>
        </p:spPr>
        <p:txBody>
          <a:body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95" name="Google Shape;95;g1f1fe8e3e3f_0_81" descr="Cómo lograr que los niños y niñas presten atención en las clases online? -  Universidad Católica del Maule"/>
          <p:cNvPicPr preferRelativeResize="0"/>
          <p:nvPr/>
        </p:nvPicPr>
        <p:blipFill rotWithShape="1">
          <a:blip r:embed="rId4">
            <a:alphaModFix/>
          </a:blip>
          <a:srcRect/>
          <a:stretch/>
        </p:blipFill>
        <p:spPr>
          <a:xfrm>
            <a:off x="365325" y="1738875"/>
            <a:ext cx="6044075" cy="4031225"/>
          </a:xfrm>
          <a:prstGeom prst="rect">
            <a:avLst/>
          </a:prstGeom>
          <a:noFill/>
          <a:ln>
            <a:noFill/>
          </a:ln>
        </p:spPr>
      </p:pic>
      <p:sp>
        <p:nvSpPr>
          <p:cNvPr id="96" name="Google Shape;96;g1f1fe8e3e3f_0_81"/>
          <p:cNvSpPr txBox="1">
            <a:spLocks noGrp="1"/>
          </p:cNvSpPr>
          <p:nvPr>
            <p:ph type="title"/>
          </p:nvPr>
        </p:nvSpPr>
        <p:spPr>
          <a:xfrm>
            <a:off x="7032347" y="417774"/>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s-EC"/>
              <a:t>CONSIDERACIONES</a:t>
            </a:r>
            <a:endParaRPr/>
          </a:p>
        </p:txBody>
      </p:sp>
      <p:sp>
        <p:nvSpPr>
          <p:cNvPr id="97" name="Google Shape;97;g1f1fe8e3e3f_0_81"/>
          <p:cNvSpPr txBox="1">
            <a:spLocks noGrp="1"/>
          </p:cNvSpPr>
          <p:nvPr>
            <p:ph type="body" idx="1"/>
          </p:nvPr>
        </p:nvSpPr>
        <p:spPr>
          <a:xfrm>
            <a:off x="6640440" y="2135420"/>
            <a:ext cx="4716000" cy="3634800"/>
          </a:xfrm>
          <a:prstGeom prst="rect">
            <a:avLst/>
          </a:prstGeom>
          <a:solidFill>
            <a:schemeClr val="lt1">
              <a:alpha val="67060"/>
            </a:schemeClr>
          </a:solid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s-EC"/>
              <a:t>Ninguna pregunta es mala</a:t>
            </a:r>
            <a:endParaRPr/>
          </a:p>
          <a:p>
            <a:pPr marL="228600" lvl="0" indent="-228600" algn="l" rtl="0">
              <a:lnSpc>
                <a:spcPct val="90000"/>
              </a:lnSpc>
              <a:spcBef>
                <a:spcPts val="1000"/>
              </a:spcBef>
              <a:spcAft>
                <a:spcPts val="0"/>
              </a:spcAft>
              <a:buClr>
                <a:schemeClr val="dk1"/>
              </a:buClr>
              <a:buSzPct val="100000"/>
              <a:buChar char="•"/>
            </a:pPr>
            <a:r>
              <a:rPr lang="es-EC"/>
              <a:t>La puntualidad es una virtud</a:t>
            </a:r>
            <a:endParaRPr/>
          </a:p>
          <a:p>
            <a:pPr marL="228600" lvl="0" indent="-228600" algn="l" rtl="0">
              <a:lnSpc>
                <a:spcPct val="90000"/>
              </a:lnSpc>
              <a:spcBef>
                <a:spcPts val="1000"/>
              </a:spcBef>
              <a:spcAft>
                <a:spcPts val="0"/>
              </a:spcAft>
              <a:buClr>
                <a:schemeClr val="dk1"/>
              </a:buClr>
              <a:buSzPct val="100000"/>
              <a:buChar char="•"/>
            </a:pPr>
            <a:r>
              <a:rPr lang="es-EC"/>
              <a:t>Pedir la palabra levantando la mano</a:t>
            </a:r>
            <a:endParaRPr/>
          </a:p>
          <a:p>
            <a:pPr marL="228600" lvl="0" indent="-228600" algn="l" rtl="0">
              <a:lnSpc>
                <a:spcPct val="90000"/>
              </a:lnSpc>
              <a:spcBef>
                <a:spcPts val="1000"/>
              </a:spcBef>
              <a:spcAft>
                <a:spcPts val="0"/>
              </a:spcAft>
              <a:buClr>
                <a:schemeClr val="dk1"/>
              </a:buClr>
              <a:buSzPct val="100000"/>
              <a:buChar char="•"/>
            </a:pPr>
            <a:r>
              <a:rPr lang="es-EC"/>
              <a:t>Cámaras encendidas</a:t>
            </a:r>
            <a:endParaRPr/>
          </a:p>
          <a:p>
            <a:pPr marL="228600" lvl="0" indent="-228600" algn="l" rtl="0">
              <a:lnSpc>
                <a:spcPct val="90000"/>
              </a:lnSpc>
              <a:spcBef>
                <a:spcPts val="1000"/>
              </a:spcBef>
              <a:spcAft>
                <a:spcPts val="0"/>
              </a:spcAft>
              <a:buClr>
                <a:schemeClr val="dk1"/>
              </a:buClr>
              <a:buSzPct val="100000"/>
              <a:buChar char="•"/>
            </a:pPr>
            <a:r>
              <a:rPr lang="es-EC"/>
              <a:t>Micrófonos apagados </a:t>
            </a:r>
            <a:endParaRPr/>
          </a:p>
          <a:p>
            <a:pPr marL="228600" lvl="0" indent="-228600" algn="l" rtl="0">
              <a:lnSpc>
                <a:spcPct val="90000"/>
              </a:lnSpc>
              <a:spcBef>
                <a:spcPts val="1000"/>
              </a:spcBef>
              <a:spcAft>
                <a:spcPts val="0"/>
              </a:spcAft>
              <a:buClr>
                <a:schemeClr val="dk1"/>
              </a:buClr>
              <a:buSzPct val="100000"/>
              <a:buChar char="•"/>
            </a:pPr>
            <a:r>
              <a:rPr lang="es-EC"/>
              <a:t>El verdadero arte de recordar es poner atención</a:t>
            </a:r>
            <a:endParaRPr/>
          </a:p>
        </p:txBody>
      </p:sp>
      <p:sp>
        <p:nvSpPr>
          <p:cNvPr id="2" name="Marcador de pie de página 1">
            <a:extLst>
              <a:ext uri="{FF2B5EF4-FFF2-40B4-BE49-F238E27FC236}">
                <a16:creationId xmlns:a16="http://schemas.microsoft.com/office/drawing/2014/main" id="{4581F0B6-AE49-9A90-1111-F64399C734E4}"/>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g1f1fe8e3e3f_0_162"/>
          <p:cNvSpPr txBox="1"/>
          <p:nvPr/>
        </p:nvSpPr>
        <p:spPr>
          <a:xfrm>
            <a:off x="1763975" y="853850"/>
            <a:ext cx="85317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200"/>
              <a:buFont typeface="Arial"/>
              <a:buNone/>
            </a:pPr>
            <a:r>
              <a:rPr lang="es-EC" sz="4200" b="0" i="0" u="none" strike="noStrike" cap="none">
                <a:solidFill>
                  <a:schemeClr val="accent1"/>
                </a:solidFill>
                <a:latin typeface="Calibri"/>
                <a:ea typeface="Calibri"/>
                <a:cs typeface="Calibri"/>
                <a:sym typeface="Calibri"/>
              </a:rPr>
              <a:t>ESTRUCTURA</a:t>
            </a:r>
            <a:endParaRPr sz="4200" b="0" i="0" u="none" strike="noStrike" cap="none">
              <a:solidFill>
                <a:schemeClr val="accent1"/>
              </a:solidFill>
              <a:latin typeface="Calibri"/>
              <a:ea typeface="Calibri"/>
              <a:cs typeface="Calibri"/>
              <a:sym typeface="Calibri"/>
            </a:endParaRPr>
          </a:p>
        </p:txBody>
      </p:sp>
      <p:grpSp>
        <p:nvGrpSpPr>
          <p:cNvPr id="103" name="Google Shape;103;g1f1fe8e3e3f_0_162"/>
          <p:cNvGrpSpPr/>
          <p:nvPr/>
        </p:nvGrpSpPr>
        <p:grpSpPr>
          <a:xfrm>
            <a:off x="431339" y="2649000"/>
            <a:ext cx="3936068" cy="1719557"/>
            <a:chOff x="323513" y="1986800"/>
            <a:chExt cx="2952125" cy="1289700"/>
          </a:xfrm>
        </p:grpSpPr>
        <p:sp>
          <p:nvSpPr>
            <p:cNvPr id="104" name="Google Shape;104;g1f1fe8e3e3f_0_162"/>
            <p:cNvSpPr txBox="1"/>
            <p:nvPr/>
          </p:nvSpPr>
          <p:spPr>
            <a:xfrm>
              <a:off x="323513" y="1986800"/>
              <a:ext cx="2124000" cy="12897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TALLER</a:t>
              </a:r>
              <a:endParaRPr sz="1100" b="1" i="0" u="none" strike="noStrike" cap="none">
                <a:solidFill>
                  <a:srgbClr val="000000"/>
                </a:solidFill>
                <a:latin typeface="Roboto"/>
                <a:ea typeface="Roboto"/>
                <a:cs typeface="Roboto"/>
                <a:sym typeface="Roboto"/>
              </a:endParaRPr>
            </a:p>
          </p:txBody>
        </p:sp>
        <p:cxnSp>
          <p:nvCxnSpPr>
            <p:cNvPr id="105" name="Google Shape;105;g1f1fe8e3e3f_0_162"/>
            <p:cNvCxnSpPr/>
            <p:nvPr/>
          </p:nvCxnSpPr>
          <p:spPr>
            <a:xfrm rot="10800000">
              <a:off x="2642038" y="2647950"/>
              <a:ext cx="633600" cy="0"/>
            </a:xfrm>
            <a:prstGeom prst="straightConnector1">
              <a:avLst/>
            </a:prstGeom>
            <a:noFill/>
            <a:ln w="9525" cap="flat" cmpd="sng">
              <a:solidFill>
                <a:srgbClr val="249C90"/>
              </a:solidFill>
              <a:prstDash val="solid"/>
              <a:round/>
              <a:headEnd type="none" w="sm" len="sm"/>
              <a:tailEnd type="oval" w="med" len="med"/>
            </a:ln>
          </p:spPr>
        </p:cxnSp>
      </p:grpSp>
      <p:grpSp>
        <p:nvGrpSpPr>
          <p:cNvPr id="106" name="Google Shape;106;g1f1fe8e3e3f_0_162"/>
          <p:cNvGrpSpPr/>
          <p:nvPr/>
        </p:nvGrpSpPr>
        <p:grpSpPr>
          <a:xfrm>
            <a:off x="6946275" y="1413765"/>
            <a:ext cx="4814080" cy="1719557"/>
            <a:chOff x="5209838" y="1060350"/>
            <a:chExt cx="3610650" cy="1289700"/>
          </a:xfrm>
        </p:grpSpPr>
        <p:sp>
          <p:nvSpPr>
            <p:cNvPr id="107" name="Google Shape;107;g1f1fe8e3e3f_0_162"/>
            <p:cNvSpPr txBox="1"/>
            <p:nvPr/>
          </p:nvSpPr>
          <p:spPr>
            <a:xfrm>
              <a:off x="6696488" y="10603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EXPLICACIÓN</a:t>
              </a:r>
              <a:endParaRPr sz="1100" b="1" i="0" u="none" strike="noStrike" cap="none">
                <a:solidFill>
                  <a:srgbClr val="000000"/>
                </a:solidFill>
                <a:latin typeface="Roboto"/>
                <a:ea typeface="Roboto"/>
                <a:cs typeface="Roboto"/>
                <a:sym typeface="Roboto"/>
              </a:endParaRPr>
            </a:p>
          </p:txBody>
        </p:sp>
        <p:cxnSp>
          <p:nvCxnSpPr>
            <p:cNvPr id="108" name="Google Shape;108;g1f1fe8e3e3f_0_162"/>
            <p:cNvCxnSpPr/>
            <p:nvPr/>
          </p:nvCxnSpPr>
          <p:spPr>
            <a:xfrm>
              <a:off x="5209838" y="1705200"/>
              <a:ext cx="1286700" cy="0"/>
            </a:xfrm>
            <a:prstGeom prst="straightConnector1">
              <a:avLst/>
            </a:prstGeom>
            <a:noFill/>
            <a:ln w="9525" cap="flat" cmpd="sng">
              <a:solidFill>
                <a:srgbClr val="155B54"/>
              </a:solidFill>
              <a:prstDash val="solid"/>
              <a:round/>
              <a:headEnd type="none" w="sm" len="sm"/>
              <a:tailEnd type="oval" w="med" len="med"/>
            </a:ln>
          </p:spPr>
        </p:cxnSp>
      </p:grpSp>
      <p:grpSp>
        <p:nvGrpSpPr>
          <p:cNvPr id="109" name="Google Shape;109;g1f1fe8e3e3f_0_162"/>
          <p:cNvGrpSpPr/>
          <p:nvPr/>
        </p:nvGrpSpPr>
        <p:grpSpPr>
          <a:xfrm>
            <a:off x="6946275" y="4027166"/>
            <a:ext cx="4814080" cy="1719557"/>
            <a:chOff x="5209838" y="3020450"/>
            <a:chExt cx="3610650" cy="1289700"/>
          </a:xfrm>
        </p:grpSpPr>
        <p:sp>
          <p:nvSpPr>
            <p:cNvPr id="110" name="Google Shape;110;g1f1fe8e3e3f_0_162"/>
            <p:cNvSpPr txBox="1"/>
            <p:nvPr/>
          </p:nvSpPr>
          <p:spPr>
            <a:xfrm>
              <a:off x="6696488" y="30204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KAHOOT</a:t>
              </a:r>
              <a:endParaRPr sz="1100" b="1" i="0" u="none" strike="noStrike" cap="none">
                <a:solidFill>
                  <a:srgbClr val="000000"/>
                </a:solidFill>
                <a:latin typeface="Roboto"/>
                <a:ea typeface="Roboto"/>
                <a:cs typeface="Roboto"/>
                <a:sym typeface="Roboto"/>
              </a:endParaRPr>
            </a:p>
          </p:txBody>
        </p:sp>
        <p:cxnSp>
          <p:nvCxnSpPr>
            <p:cNvPr id="111" name="Google Shape;111;g1f1fe8e3e3f_0_162"/>
            <p:cNvCxnSpPr/>
            <p:nvPr/>
          </p:nvCxnSpPr>
          <p:spPr>
            <a:xfrm>
              <a:off x="5209838" y="3648300"/>
              <a:ext cx="1286700" cy="0"/>
            </a:xfrm>
            <a:prstGeom prst="straightConnector1">
              <a:avLst/>
            </a:prstGeom>
            <a:noFill/>
            <a:ln w="9525" cap="flat" cmpd="sng">
              <a:solidFill>
                <a:srgbClr val="1D7E74"/>
              </a:solidFill>
              <a:prstDash val="solid"/>
              <a:round/>
              <a:headEnd type="none" w="sm" len="sm"/>
              <a:tailEnd type="oval" w="med" len="med"/>
            </a:ln>
          </p:spPr>
        </p:cxnSp>
      </p:grpSp>
      <p:grpSp>
        <p:nvGrpSpPr>
          <p:cNvPr id="112" name="Google Shape;112;g1f1fe8e3e3f_0_162"/>
          <p:cNvGrpSpPr/>
          <p:nvPr/>
        </p:nvGrpSpPr>
        <p:grpSpPr>
          <a:xfrm>
            <a:off x="3549528" y="971261"/>
            <a:ext cx="5086320" cy="5054003"/>
            <a:chOff x="2662212" y="676343"/>
            <a:chExt cx="3814835" cy="3790597"/>
          </a:xfrm>
        </p:grpSpPr>
        <p:sp>
          <p:nvSpPr>
            <p:cNvPr id="113" name="Google Shape;113;g1f1fe8e3e3f_0_162"/>
            <p:cNvSpPr/>
            <p:nvPr/>
          </p:nvSpPr>
          <p:spPr>
            <a:xfrm rot="3600185">
              <a:off x="3169983" y="1184511"/>
              <a:ext cx="2774659" cy="2774659"/>
            </a:xfrm>
            <a:prstGeom prst="blockArc">
              <a:avLst>
                <a:gd name="adj1" fmla="val 12622480"/>
                <a:gd name="adj2" fmla="val 19781569"/>
                <a:gd name="adj3" fmla="val 20773"/>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g1f1fe8e3e3f_0_162"/>
            <p:cNvSpPr/>
            <p:nvPr/>
          </p:nvSpPr>
          <p:spPr>
            <a:xfrm rot="10800000">
              <a:off x="3183490" y="1163229"/>
              <a:ext cx="2774700" cy="2774700"/>
            </a:xfrm>
            <a:prstGeom prst="blockArc">
              <a:avLst>
                <a:gd name="adj1" fmla="val 12622480"/>
                <a:gd name="adj2" fmla="val 19662822"/>
                <a:gd name="adj3" fmla="val 20729"/>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g1f1fe8e3e3f_0_162"/>
            <p:cNvSpPr/>
            <p:nvPr/>
          </p:nvSpPr>
          <p:spPr>
            <a:xfrm rot="-3600185">
              <a:off x="3194618" y="1184114"/>
              <a:ext cx="2774659" cy="2774659"/>
            </a:xfrm>
            <a:prstGeom prst="blockArc">
              <a:avLst>
                <a:gd name="adj1" fmla="val 12622480"/>
                <a:gd name="adj2" fmla="val 19703271"/>
                <a:gd name="adj3" fmla="val 20851"/>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6" name="Google Shape;116;g1f1fe8e3e3f_0_162"/>
            <p:cNvGrpSpPr/>
            <p:nvPr/>
          </p:nvGrpSpPr>
          <p:grpSpPr>
            <a:xfrm rot="-7200165">
              <a:off x="3337708" y="2826834"/>
              <a:ext cx="585011" cy="585536"/>
              <a:chOff x="1967628" y="812211"/>
              <a:chExt cx="588000" cy="588000"/>
            </a:xfrm>
          </p:grpSpPr>
          <p:sp>
            <p:nvSpPr>
              <p:cNvPr id="117" name="Google Shape;117;g1f1fe8e3e3f_0_162"/>
              <p:cNvSpPr/>
              <p:nvPr/>
            </p:nvSpPr>
            <p:spPr>
              <a:xfrm rot="39023">
                <a:off x="1970909" y="815492"/>
                <a:ext cx="581437" cy="581437"/>
              </a:xfrm>
              <a:prstGeom prst="pie">
                <a:avLst>
                  <a:gd name="adj1" fmla="val 6190354"/>
                  <a:gd name="adj2" fmla="val 14996165"/>
                </a:avLst>
              </a:prstGeom>
              <a:solidFill>
                <a:srgbClr val="249C90"/>
              </a:solidFill>
              <a:ln>
                <a:noFill/>
              </a:ln>
              <a:effectLst>
                <a:outerShdw blurRad="142875" algn="bl" rotWithShape="0">
                  <a:srgbClr val="000000">
                    <a:alpha val="4235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g1f1fe8e3e3f_0_162"/>
              <p:cNvSpPr/>
              <p:nvPr/>
            </p:nvSpPr>
            <p:spPr>
              <a:xfrm rot="10800000">
                <a:off x="1970875" y="815525"/>
                <a:ext cx="581400" cy="581400"/>
              </a:xfrm>
              <a:prstGeom prst="pie">
                <a:avLst>
                  <a:gd name="adj1" fmla="val 4028252"/>
                  <a:gd name="adj2" fmla="val 17183677"/>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 name="Google Shape;119;g1f1fe8e3e3f_0_162"/>
            <p:cNvGrpSpPr/>
            <p:nvPr/>
          </p:nvGrpSpPr>
          <p:grpSpPr>
            <a:xfrm>
              <a:off x="4264097" y="1180331"/>
              <a:ext cx="585001" cy="585530"/>
              <a:chOff x="1970048" y="811613"/>
              <a:chExt cx="588000" cy="588000"/>
            </a:xfrm>
          </p:grpSpPr>
          <p:sp>
            <p:nvSpPr>
              <p:cNvPr id="120" name="Google Shape;120;g1f1fe8e3e3f_0_162"/>
              <p:cNvSpPr/>
              <p:nvPr/>
            </p:nvSpPr>
            <p:spPr>
              <a:xfrm rot="39023">
                <a:off x="1973329" y="814894"/>
                <a:ext cx="581437" cy="581437"/>
              </a:xfrm>
              <a:prstGeom prst="pie">
                <a:avLst>
                  <a:gd name="adj1" fmla="val 6190354"/>
                  <a:gd name="adj2" fmla="val 14996165"/>
                </a:avLst>
              </a:prstGeom>
              <a:solidFill>
                <a:srgbClr val="155B54"/>
              </a:solidFill>
              <a:ln>
                <a:noFill/>
              </a:ln>
              <a:effectLst>
                <a:outerShdw blurRad="142875" algn="bl" rotWithShape="0">
                  <a:srgbClr val="000000">
                    <a:alpha val="4235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g1f1fe8e3e3f_0_162"/>
              <p:cNvSpPr/>
              <p:nvPr/>
            </p:nvSpPr>
            <p:spPr>
              <a:xfrm rot="10800000">
                <a:off x="1973295" y="814927"/>
                <a:ext cx="581400" cy="581400"/>
              </a:xfrm>
              <a:prstGeom prst="pie">
                <a:avLst>
                  <a:gd name="adj1" fmla="val 4028252"/>
                  <a:gd name="adj2" fmla="val 17183677"/>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 name="Google Shape;122;g1f1fe8e3e3f_0_162"/>
            <p:cNvGrpSpPr/>
            <p:nvPr/>
          </p:nvGrpSpPr>
          <p:grpSpPr>
            <a:xfrm rot="7200165">
              <a:off x="5229899" y="2804768"/>
              <a:ext cx="585011" cy="585536"/>
              <a:chOff x="1977085" y="811649"/>
              <a:chExt cx="588000" cy="588000"/>
            </a:xfrm>
          </p:grpSpPr>
          <p:sp>
            <p:nvSpPr>
              <p:cNvPr id="123" name="Google Shape;123;g1f1fe8e3e3f_0_162"/>
              <p:cNvSpPr/>
              <p:nvPr/>
            </p:nvSpPr>
            <p:spPr>
              <a:xfrm rot="39023">
                <a:off x="1980366" y="814930"/>
                <a:ext cx="581437" cy="581437"/>
              </a:xfrm>
              <a:prstGeom prst="pie">
                <a:avLst>
                  <a:gd name="adj1" fmla="val 6190354"/>
                  <a:gd name="adj2" fmla="val 14996165"/>
                </a:avLst>
              </a:prstGeom>
              <a:solidFill>
                <a:srgbClr val="1D7E74"/>
              </a:solidFill>
              <a:ln>
                <a:noFill/>
              </a:ln>
              <a:effectLst>
                <a:outerShdw blurRad="142875" algn="bl" rotWithShape="0">
                  <a:srgbClr val="000000">
                    <a:alpha val="4235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g1f1fe8e3e3f_0_162"/>
              <p:cNvSpPr/>
              <p:nvPr/>
            </p:nvSpPr>
            <p:spPr>
              <a:xfrm rot="10800000">
                <a:off x="1980332" y="814963"/>
                <a:ext cx="581400" cy="581400"/>
              </a:xfrm>
              <a:prstGeom prst="pie">
                <a:avLst>
                  <a:gd name="adj1" fmla="val 4028252"/>
                  <a:gd name="adj2" fmla="val 17183677"/>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 name="Google Shape;125;g1f1fe8e3e3f_0_162"/>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26" name="Google Shape;126;g1f1fe8e3e3f_0_162"/>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27" name="Google Shape;127;g1f1fe8e3e3f_0_162"/>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cxnSp>
        <p:nvCxnSpPr>
          <p:cNvPr id="128" name="Google Shape;128;g1f1fe8e3e3f_0_162"/>
          <p:cNvCxnSpPr/>
          <p:nvPr/>
        </p:nvCxnSpPr>
        <p:spPr>
          <a:xfrm rot="10800000">
            <a:off x="3522608" y="3530512"/>
            <a:ext cx="844800" cy="0"/>
          </a:xfrm>
          <a:prstGeom prst="straightConnector1">
            <a:avLst/>
          </a:prstGeom>
          <a:noFill/>
          <a:ln w="9525" cap="flat" cmpd="sng">
            <a:solidFill>
              <a:srgbClr val="307BF3"/>
            </a:solidFill>
            <a:prstDash val="solid"/>
            <a:round/>
            <a:headEnd type="none" w="sm" len="sm"/>
            <a:tailEnd type="oval" w="med" len="med"/>
          </a:ln>
        </p:spPr>
      </p:cxnSp>
      <p:cxnSp>
        <p:nvCxnSpPr>
          <p:cNvPr id="129" name="Google Shape;129;g1f1fe8e3e3f_0_162"/>
          <p:cNvCxnSpPr/>
          <p:nvPr/>
        </p:nvCxnSpPr>
        <p:spPr>
          <a:xfrm>
            <a:off x="6946276" y="2273543"/>
            <a:ext cx="1715700" cy="0"/>
          </a:xfrm>
          <a:prstGeom prst="straightConnector1">
            <a:avLst/>
          </a:prstGeom>
          <a:noFill/>
          <a:ln w="9525" cap="flat" cmpd="sng">
            <a:solidFill>
              <a:srgbClr val="0944A1"/>
            </a:solidFill>
            <a:prstDash val="solid"/>
            <a:round/>
            <a:headEnd type="none" w="sm" len="sm"/>
            <a:tailEnd type="oval" w="med" len="med"/>
          </a:ln>
        </p:spPr>
      </p:cxnSp>
      <p:cxnSp>
        <p:nvCxnSpPr>
          <p:cNvPr id="130" name="Google Shape;130;g1f1fe8e3e3f_0_162"/>
          <p:cNvCxnSpPr/>
          <p:nvPr/>
        </p:nvCxnSpPr>
        <p:spPr>
          <a:xfrm>
            <a:off x="6946276" y="4864278"/>
            <a:ext cx="1715700" cy="0"/>
          </a:xfrm>
          <a:prstGeom prst="straightConnector1">
            <a:avLst/>
          </a:prstGeom>
          <a:noFill/>
          <a:ln w="9525" cap="flat" cmpd="sng">
            <a:solidFill>
              <a:srgbClr val="0D5DDF"/>
            </a:solidFill>
            <a:prstDash val="solid"/>
            <a:round/>
            <a:headEnd type="none" w="sm" len="sm"/>
            <a:tailEnd type="oval" w="med" len="med"/>
          </a:ln>
        </p:spPr>
      </p:cxnSp>
      <p:grpSp>
        <p:nvGrpSpPr>
          <p:cNvPr id="131" name="Google Shape;131;g1f1fe8e3e3f_0_162"/>
          <p:cNvGrpSpPr/>
          <p:nvPr/>
        </p:nvGrpSpPr>
        <p:grpSpPr>
          <a:xfrm>
            <a:off x="3549528" y="971261"/>
            <a:ext cx="5086320" cy="5054003"/>
            <a:chOff x="2662212" y="676343"/>
            <a:chExt cx="3814835" cy="3790597"/>
          </a:xfrm>
        </p:grpSpPr>
        <p:sp>
          <p:nvSpPr>
            <p:cNvPr id="132" name="Google Shape;132;g1f1fe8e3e3f_0_162"/>
            <p:cNvSpPr/>
            <p:nvPr/>
          </p:nvSpPr>
          <p:spPr>
            <a:xfrm rot="3600185">
              <a:off x="3169983" y="1184511"/>
              <a:ext cx="2774659" cy="2774659"/>
            </a:xfrm>
            <a:prstGeom prst="blockArc">
              <a:avLst>
                <a:gd name="adj1" fmla="val 12622480"/>
                <a:gd name="adj2" fmla="val 19781569"/>
                <a:gd name="adj3" fmla="val 20773"/>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g1f1fe8e3e3f_0_162"/>
            <p:cNvSpPr/>
            <p:nvPr/>
          </p:nvSpPr>
          <p:spPr>
            <a:xfrm rot="10800000">
              <a:off x="3183490" y="1163229"/>
              <a:ext cx="2774700" cy="2774700"/>
            </a:xfrm>
            <a:prstGeom prst="blockArc">
              <a:avLst>
                <a:gd name="adj1" fmla="val 12622480"/>
                <a:gd name="adj2" fmla="val 19662822"/>
                <a:gd name="adj3" fmla="val 20729"/>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1f1fe8e3e3f_0_162"/>
            <p:cNvSpPr/>
            <p:nvPr/>
          </p:nvSpPr>
          <p:spPr>
            <a:xfrm rot="-3600185">
              <a:off x="3194618" y="1184114"/>
              <a:ext cx="2774659" cy="2774659"/>
            </a:xfrm>
            <a:prstGeom prst="blockArc">
              <a:avLst>
                <a:gd name="adj1" fmla="val 12622480"/>
                <a:gd name="adj2" fmla="val 19703271"/>
                <a:gd name="adj3" fmla="val 20851"/>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5" name="Google Shape;135;g1f1fe8e3e3f_0_162"/>
            <p:cNvGrpSpPr/>
            <p:nvPr/>
          </p:nvGrpSpPr>
          <p:grpSpPr>
            <a:xfrm rot="-7200165">
              <a:off x="3337708" y="2826834"/>
              <a:ext cx="585011" cy="585536"/>
              <a:chOff x="1967628" y="812211"/>
              <a:chExt cx="588000" cy="588000"/>
            </a:xfrm>
          </p:grpSpPr>
          <p:sp>
            <p:nvSpPr>
              <p:cNvPr id="136" name="Google Shape;136;g1f1fe8e3e3f_0_162"/>
              <p:cNvSpPr/>
              <p:nvPr/>
            </p:nvSpPr>
            <p:spPr>
              <a:xfrm rot="39023">
                <a:off x="1970909" y="815492"/>
                <a:ext cx="581437" cy="581437"/>
              </a:xfrm>
              <a:prstGeom prst="pie">
                <a:avLst>
                  <a:gd name="adj1" fmla="val 6190354"/>
                  <a:gd name="adj2" fmla="val 14996165"/>
                </a:avLst>
              </a:prstGeom>
              <a:solidFill>
                <a:srgbClr val="307BF3"/>
              </a:solidFill>
              <a:ln>
                <a:noFill/>
              </a:ln>
              <a:effectLst>
                <a:outerShdw blurRad="142875" algn="bl" rotWithShape="0">
                  <a:srgbClr val="000000">
                    <a:alpha val="4235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g1f1fe8e3e3f_0_162"/>
              <p:cNvSpPr/>
              <p:nvPr/>
            </p:nvSpPr>
            <p:spPr>
              <a:xfrm rot="10800000">
                <a:off x="1970875" y="815525"/>
                <a:ext cx="581400" cy="581400"/>
              </a:xfrm>
              <a:prstGeom prst="pie">
                <a:avLst>
                  <a:gd name="adj1" fmla="val 4028252"/>
                  <a:gd name="adj2" fmla="val 17183677"/>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8" name="Google Shape;138;g1f1fe8e3e3f_0_162"/>
            <p:cNvGrpSpPr/>
            <p:nvPr/>
          </p:nvGrpSpPr>
          <p:grpSpPr>
            <a:xfrm>
              <a:off x="4264097" y="1180331"/>
              <a:ext cx="585001" cy="585530"/>
              <a:chOff x="1970048" y="811613"/>
              <a:chExt cx="588000" cy="588000"/>
            </a:xfrm>
          </p:grpSpPr>
          <p:sp>
            <p:nvSpPr>
              <p:cNvPr id="139" name="Google Shape;139;g1f1fe8e3e3f_0_162"/>
              <p:cNvSpPr/>
              <p:nvPr/>
            </p:nvSpPr>
            <p:spPr>
              <a:xfrm rot="39023">
                <a:off x="1973329" y="814894"/>
                <a:ext cx="581437" cy="581437"/>
              </a:xfrm>
              <a:prstGeom prst="pie">
                <a:avLst>
                  <a:gd name="adj1" fmla="val 6190354"/>
                  <a:gd name="adj2" fmla="val 14996165"/>
                </a:avLst>
              </a:prstGeom>
              <a:solidFill>
                <a:srgbClr val="0944A1"/>
              </a:solidFill>
              <a:ln>
                <a:noFill/>
              </a:ln>
              <a:effectLst>
                <a:outerShdw blurRad="142875" algn="bl" rotWithShape="0">
                  <a:srgbClr val="000000">
                    <a:alpha val="4235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g1f1fe8e3e3f_0_162"/>
              <p:cNvSpPr/>
              <p:nvPr/>
            </p:nvSpPr>
            <p:spPr>
              <a:xfrm rot="10800000">
                <a:off x="1973295" y="814927"/>
                <a:ext cx="581400" cy="581400"/>
              </a:xfrm>
              <a:prstGeom prst="pie">
                <a:avLst>
                  <a:gd name="adj1" fmla="val 4028252"/>
                  <a:gd name="adj2" fmla="val 17183677"/>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1" name="Google Shape;141;g1f1fe8e3e3f_0_162"/>
            <p:cNvGrpSpPr/>
            <p:nvPr/>
          </p:nvGrpSpPr>
          <p:grpSpPr>
            <a:xfrm rot="7200165">
              <a:off x="5229899" y="2804768"/>
              <a:ext cx="585011" cy="585536"/>
              <a:chOff x="1977085" y="811649"/>
              <a:chExt cx="588000" cy="588000"/>
            </a:xfrm>
          </p:grpSpPr>
          <p:sp>
            <p:nvSpPr>
              <p:cNvPr id="142" name="Google Shape;142;g1f1fe8e3e3f_0_162"/>
              <p:cNvSpPr/>
              <p:nvPr/>
            </p:nvSpPr>
            <p:spPr>
              <a:xfrm rot="39023">
                <a:off x="1980366" y="814930"/>
                <a:ext cx="581437" cy="581437"/>
              </a:xfrm>
              <a:prstGeom prst="pie">
                <a:avLst>
                  <a:gd name="adj1" fmla="val 6190354"/>
                  <a:gd name="adj2" fmla="val 14996165"/>
                </a:avLst>
              </a:prstGeom>
              <a:solidFill>
                <a:srgbClr val="0D5DDF"/>
              </a:solidFill>
              <a:ln>
                <a:noFill/>
              </a:ln>
              <a:effectLst>
                <a:outerShdw blurRad="142875" algn="bl" rotWithShape="0">
                  <a:srgbClr val="000000">
                    <a:alpha val="4235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g1f1fe8e3e3f_0_162"/>
              <p:cNvSpPr/>
              <p:nvPr/>
            </p:nvSpPr>
            <p:spPr>
              <a:xfrm rot="10800000">
                <a:off x="1980332" y="814963"/>
                <a:ext cx="581400" cy="581400"/>
              </a:xfrm>
              <a:prstGeom prst="pie">
                <a:avLst>
                  <a:gd name="adj1" fmla="val 4028252"/>
                  <a:gd name="adj2" fmla="val 17183677"/>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4" name="Google Shape;144;g1f1fe8e3e3f_0_162"/>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145" name="Google Shape;145;g1f1fe8e3e3f_0_162"/>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146" name="Google Shape;146;g1f1fe8e3e3f_0_162"/>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sp>
        <p:nvSpPr>
          <p:cNvPr id="2" name="Marcador de pie de página 1">
            <a:extLst>
              <a:ext uri="{FF2B5EF4-FFF2-40B4-BE49-F238E27FC236}">
                <a16:creationId xmlns:a16="http://schemas.microsoft.com/office/drawing/2014/main" id="{36013817-AD33-16BA-696F-53683505077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pic>
        <p:nvPicPr>
          <p:cNvPr id="151" name="Google Shape;151;g1f1fe8e3e3f_0_285"/>
          <p:cNvPicPr preferRelativeResize="0"/>
          <p:nvPr/>
        </p:nvPicPr>
        <p:blipFill rotWithShape="1">
          <a:blip r:embed="rId4">
            <a:alphaModFix/>
          </a:blip>
          <a:srcRect/>
          <a:stretch/>
        </p:blipFill>
        <p:spPr>
          <a:xfrm>
            <a:off x="1890525" y="1193000"/>
            <a:ext cx="8599600" cy="5020375"/>
          </a:xfrm>
          <a:prstGeom prst="rect">
            <a:avLst/>
          </a:prstGeom>
          <a:noFill/>
          <a:ln>
            <a:noFill/>
          </a:ln>
        </p:spPr>
      </p:pic>
      <p:sp>
        <p:nvSpPr>
          <p:cNvPr id="2" name="Marcador de pie de página 1">
            <a:extLst>
              <a:ext uri="{FF2B5EF4-FFF2-40B4-BE49-F238E27FC236}">
                <a16:creationId xmlns:a16="http://schemas.microsoft.com/office/drawing/2014/main" id="{2E242CEF-1A85-59D0-F94D-25ECA83AE7AE}"/>
              </a:ext>
            </a:extLst>
          </p:cNvPr>
          <p:cNvSpPr>
            <a:spLocks noGrp="1"/>
          </p:cNvSpPr>
          <p:nvPr>
            <p:ph type="ftr" idx="11"/>
          </p:nvPr>
        </p:nvSpPr>
        <p:spPr>
          <a:xfrm>
            <a:off x="2664831" y="6469567"/>
            <a:ext cx="6723017" cy="365125"/>
          </a:xfrm>
        </p:spPr>
        <p:txBody>
          <a:body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lang="es-MX"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5"/>
        <p:cNvGrpSpPr/>
        <p:nvPr/>
      </p:nvGrpSpPr>
      <p:grpSpPr>
        <a:xfrm>
          <a:off x="0" y="0"/>
          <a:ext cx="0" cy="0"/>
          <a:chOff x="0" y="0"/>
          <a:chExt cx="0" cy="0"/>
        </a:xfrm>
      </p:grpSpPr>
      <p:pic>
        <p:nvPicPr>
          <p:cNvPr id="156" name="Google Shape;156;g1f1fe8e3e3f_0_446" descr="Martillo de juez"/>
          <p:cNvPicPr preferRelativeResize="0"/>
          <p:nvPr/>
        </p:nvPicPr>
        <p:blipFill rotWithShape="1">
          <a:blip r:embed="rId4">
            <a:alphaModFix/>
          </a:blip>
          <a:srcRect/>
          <a:stretch/>
        </p:blipFill>
        <p:spPr>
          <a:xfrm>
            <a:off x="8142849" y="1860453"/>
            <a:ext cx="914400" cy="914400"/>
          </a:xfrm>
          <a:prstGeom prst="rect">
            <a:avLst/>
          </a:prstGeom>
          <a:noFill/>
          <a:ln>
            <a:noFill/>
          </a:ln>
        </p:spPr>
      </p:pic>
      <p:pic>
        <p:nvPicPr>
          <p:cNvPr id="157" name="Google Shape;157;g1f1fe8e3e3f_0_446" descr="Conectado"/>
          <p:cNvPicPr preferRelativeResize="0"/>
          <p:nvPr/>
        </p:nvPicPr>
        <p:blipFill rotWithShape="1">
          <a:blip r:embed="rId5">
            <a:alphaModFix/>
          </a:blip>
          <a:srcRect/>
          <a:stretch/>
        </p:blipFill>
        <p:spPr>
          <a:xfrm>
            <a:off x="9563686" y="3310227"/>
            <a:ext cx="677594" cy="677594"/>
          </a:xfrm>
          <a:prstGeom prst="rect">
            <a:avLst/>
          </a:prstGeom>
          <a:noFill/>
          <a:ln>
            <a:noFill/>
          </a:ln>
        </p:spPr>
      </p:pic>
      <p:pic>
        <p:nvPicPr>
          <p:cNvPr id="158" name="Google Shape;158;g1f1fe8e3e3f_0_446"/>
          <p:cNvPicPr preferRelativeResize="0"/>
          <p:nvPr/>
        </p:nvPicPr>
        <p:blipFill rotWithShape="1">
          <a:blip r:embed="rId6">
            <a:alphaModFix/>
          </a:blip>
          <a:srcRect/>
          <a:stretch/>
        </p:blipFill>
        <p:spPr>
          <a:xfrm>
            <a:off x="7119176" y="1225214"/>
            <a:ext cx="4625575" cy="3798174"/>
          </a:xfrm>
          <a:prstGeom prst="rect">
            <a:avLst/>
          </a:prstGeom>
          <a:noFill/>
          <a:ln>
            <a:noFill/>
          </a:ln>
        </p:spPr>
      </p:pic>
      <p:sp>
        <p:nvSpPr>
          <p:cNvPr id="159" name="Google Shape;159;g1f1fe8e3e3f_0_446"/>
          <p:cNvSpPr txBox="1"/>
          <p:nvPr/>
        </p:nvSpPr>
        <p:spPr>
          <a:xfrm>
            <a:off x="0" y="1385050"/>
            <a:ext cx="6848400" cy="3478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C" sz="4400" b="1" i="0" u="none" strike="noStrike" cap="none">
                <a:solidFill>
                  <a:srgbClr val="000000"/>
                </a:solidFill>
                <a:latin typeface="Arial"/>
                <a:ea typeface="Arial"/>
                <a:cs typeface="Arial"/>
                <a:sym typeface="Arial"/>
              </a:rPr>
              <a:t>Grave error de laboratorio habría provocado la muerte por coronavirus en más de 20 personas</a:t>
            </a:r>
            <a:endParaRPr/>
          </a:p>
        </p:txBody>
      </p:sp>
      <p:sp>
        <p:nvSpPr>
          <p:cNvPr id="2" name="Marcador de pie de página 1">
            <a:extLst>
              <a:ext uri="{FF2B5EF4-FFF2-40B4-BE49-F238E27FC236}">
                <a16:creationId xmlns:a16="http://schemas.microsoft.com/office/drawing/2014/main" id="{F322DE9E-8646-B725-3E6F-16B3F2909FCE}"/>
              </a:ext>
            </a:extLst>
          </p:cNvPr>
          <p:cNvSpPr>
            <a:spLocks noGrp="1"/>
          </p:cNvSpPr>
          <p:nvPr>
            <p:ph type="ftr" idx="11"/>
          </p:nvPr>
        </p:nvSpPr>
        <p:spPr/>
        <p:txBody>
          <a:body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lang="es-MX"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164" name="Google Shape;164;g1f1fe8e3e3f_0_528"/>
          <p:cNvSpPr txBox="1"/>
          <p:nvPr/>
        </p:nvSpPr>
        <p:spPr>
          <a:xfrm>
            <a:off x="1718981" y="1409129"/>
            <a:ext cx="8508000" cy="3540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3200" b="0" i="0" u="none" strike="noStrike" cap="none">
                <a:solidFill>
                  <a:srgbClr val="000000"/>
                </a:solidFill>
                <a:latin typeface="Arial"/>
                <a:ea typeface="Arial"/>
                <a:cs typeface="Arial"/>
                <a:sym typeface="Arial"/>
              </a:rPr>
              <a:t>Un laboratorio británico habría cometido un error al calificar como “negativos” miles de resultados que en realidad habían dado “positivos”. Situación que habría provocado la muerte de más de 20 personas, según reportó la Agencia de Seguridad Sanitaria del Reino Unido (UKHSA).</a:t>
            </a:r>
            <a:endParaRPr sz="32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5F759CDF-D3E5-29A2-9B04-412802249C73}"/>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8"/>
        <p:cNvGrpSpPr/>
        <p:nvPr/>
      </p:nvGrpSpPr>
      <p:grpSpPr>
        <a:xfrm>
          <a:off x="0" y="0"/>
          <a:ext cx="0" cy="0"/>
          <a:chOff x="0" y="0"/>
          <a:chExt cx="0" cy="0"/>
        </a:xfrm>
      </p:grpSpPr>
      <p:sp>
        <p:nvSpPr>
          <p:cNvPr id="169" name="Google Shape;169;g1f1fe8e3e3f_0_607"/>
          <p:cNvSpPr txBox="1"/>
          <p:nvPr/>
        </p:nvSpPr>
        <p:spPr>
          <a:xfrm>
            <a:off x="2093156" y="4726689"/>
            <a:ext cx="2772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id="170" name="Google Shape;170;g1f1fe8e3e3f_0_607" descr="Martillo de juez"/>
          <p:cNvPicPr preferRelativeResize="0"/>
          <p:nvPr/>
        </p:nvPicPr>
        <p:blipFill rotWithShape="1">
          <a:blip r:embed="rId4">
            <a:alphaModFix/>
          </a:blip>
          <a:srcRect/>
          <a:stretch/>
        </p:blipFill>
        <p:spPr>
          <a:xfrm>
            <a:off x="8142849" y="1860453"/>
            <a:ext cx="914400" cy="914400"/>
          </a:xfrm>
          <a:prstGeom prst="rect">
            <a:avLst/>
          </a:prstGeom>
          <a:noFill/>
          <a:ln>
            <a:noFill/>
          </a:ln>
        </p:spPr>
      </p:pic>
      <p:pic>
        <p:nvPicPr>
          <p:cNvPr id="171" name="Google Shape;171;g1f1fe8e3e3f_0_607" descr="Conectado"/>
          <p:cNvPicPr preferRelativeResize="0"/>
          <p:nvPr/>
        </p:nvPicPr>
        <p:blipFill rotWithShape="1">
          <a:blip r:embed="rId5">
            <a:alphaModFix/>
          </a:blip>
          <a:srcRect/>
          <a:stretch/>
        </p:blipFill>
        <p:spPr>
          <a:xfrm>
            <a:off x="9563686" y="3310227"/>
            <a:ext cx="677594" cy="677594"/>
          </a:xfrm>
          <a:prstGeom prst="rect">
            <a:avLst/>
          </a:prstGeom>
          <a:noFill/>
          <a:ln>
            <a:noFill/>
          </a:ln>
        </p:spPr>
      </p:pic>
      <p:pic>
        <p:nvPicPr>
          <p:cNvPr id="172" name="Google Shape;172;g1f1fe8e3e3f_0_607" descr="Marca de verificación"/>
          <p:cNvPicPr preferRelativeResize="0"/>
          <p:nvPr/>
        </p:nvPicPr>
        <p:blipFill rotWithShape="1">
          <a:blip r:embed="rId6">
            <a:alphaModFix/>
          </a:blip>
          <a:srcRect/>
          <a:stretch/>
        </p:blipFill>
        <p:spPr>
          <a:xfrm>
            <a:off x="7804052" y="4695037"/>
            <a:ext cx="677594" cy="677594"/>
          </a:xfrm>
          <a:prstGeom prst="rect">
            <a:avLst/>
          </a:prstGeom>
          <a:noFill/>
          <a:ln>
            <a:noFill/>
          </a:ln>
        </p:spPr>
      </p:pic>
      <p:pic>
        <p:nvPicPr>
          <p:cNvPr id="173" name="Google Shape;173;g1f1fe8e3e3f_0_607" descr="Covid-19: el gráfico que te ayuda a evaluar el riesgo de contagio cada vez  que vas a una reunión social - BBC News Mundo"/>
          <p:cNvPicPr preferRelativeResize="0"/>
          <p:nvPr/>
        </p:nvPicPr>
        <p:blipFill rotWithShape="1">
          <a:blip r:embed="rId7">
            <a:alphaModFix/>
          </a:blip>
          <a:srcRect/>
          <a:stretch/>
        </p:blipFill>
        <p:spPr>
          <a:xfrm>
            <a:off x="1447800" y="1034400"/>
            <a:ext cx="9296400" cy="5229225"/>
          </a:xfrm>
          <a:prstGeom prst="rect">
            <a:avLst/>
          </a:prstGeom>
          <a:noFill/>
          <a:ln>
            <a:noFill/>
          </a:ln>
        </p:spPr>
      </p:pic>
      <p:sp>
        <p:nvSpPr>
          <p:cNvPr id="2" name="Marcador de pie de página 1">
            <a:extLst>
              <a:ext uri="{FF2B5EF4-FFF2-40B4-BE49-F238E27FC236}">
                <a16:creationId xmlns:a16="http://schemas.microsoft.com/office/drawing/2014/main" id="{8F581BB9-C1DB-FC36-B681-8FE3209CFB44}"/>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pic>
        <p:nvPicPr>
          <p:cNvPr id="178" name="Google Shape;178;g1f1fe8e3e3f_0_690" descr="Cómo se hace una PCR explicado con viñetas para niños"/>
          <p:cNvPicPr preferRelativeResize="0"/>
          <p:nvPr/>
        </p:nvPicPr>
        <p:blipFill rotWithShape="1">
          <a:blip r:embed="rId4">
            <a:alphaModFix/>
          </a:blip>
          <a:srcRect t="17260" b="14997"/>
          <a:stretch/>
        </p:blipFill>
        <p:spPr>
          <a:xfrm>
            <a:off x="6848850" y="3234450"/>
            <a:ext cx="5343150" cy="3623550"/>
          </a:xfrm>
          <a:prstGeom prst="rect">
            <a:avLst/>
          </a:prstGeom>
          <a:noFill/>
          <a:ln>
            <a:noFill/>
          </a:ln>
        </p:spPr>
      </p:pic>
      <p:sp>
        <p:nvSpPr>
          <p:cNvPr id="179" name="Google Shape;179;g1f1fe8e3e3f_0_690"/>
          <p:cNvSpPr txBox="1"/>
          <p:nvPr/>
        </p:nvSpPr>
        <p:spPr>
          <a:xfrm>
            <a:off x="977887" y="1339604"/>
            <a:ext cx="8309100" cy="2586000"/>
          </a:xfrm>
          <a:prstGeom prst="rect">
            <a:avLst/>
          </a:prstGeom>
          <a:solidFill>
            <a:schemeClr val="lt1">
              <a:alpha val="81960"/>
            </a:schemeClr>
          </a:solidFill>
          <a:ln>
            <a:noFill/>
          </a:ln>
        </p:spPr>
        <p:txBody>
          <a:bodyPr spcFirstLastPara="1" wrap="square" lIns="91425" tIns="45700" rIns="91425" bIns="45700" anchor="t" anchorCtr="0">
            <a:spAutoFit/>
          </a:bodyPr>
          <a:lstStyle/>
          <a:p>
            <a:pPr marL="0" marR="0" lvl="0" indent="-114300" algn="l" rtl="0">
              <a:spcBef>
                <a:spcPts val="0"/>
              </a:spcBef>
              <a:spcAft>
                <a:spcPts val="0"/>
              </a:spcAft>
              <a:buClr>
                <a:srgbClr val="666666"/>
              </a:buClr>
              <a:buSzPts val="1800"/>
              <a:buFont typeface="Arial"/>
              <a:buChar char="•"/>
            </a:pPr>
            <a:r>
              <a:rPr lang="es-EC" sz="1800" b="1" i="0">
                <a:solidFill>
                  <a:srgbClr val="666666"/>
                </a:solidFill>
                <a:latin typeface="Open Sans"/>
                <a:ea typeface="Open Sans"/>
                <a:cs typeface="Open Sans"/>
                <a:sym typeface="Open Sans"/>
              </a:rPr>
              <a:t>Recolección insatisfactoria de la muestra</a:t>
            </a:r>
            <a:r>
              <a:rPr lang="es-EC" sz="1800" b="0" i="0">
                <a:solidFill>
                  <a:srgbClr val="666666"/>
                </a:solidFill>
                <a:latin typeface="Open Sans"/>
                <a:ea typeface="Open Sans"/>
                <a:cs typeface="Open Sans"/>
                <a:sym typeface="Open Sans"/>
              </a:rPr>
              <a:t>: El </a:t>
            </a:r>
            <a:r>
              <a:rPr lang="es-EC" sz="1800" b="1" i="0">
                <a:solidFill>
                  <a:srgbClr val="666666"/>
                </a:solidFill>
                <a:latin typeface="Open Sans"/>
                <a:ea typeface="Open Sans"/>
                <a:cs typeface="Open Sans"/>
                <a:sym typeface="Open Sans"/>
              </a:rPr>
              <a:t>frotis nasofaríngeo</a:t>
            </a:r>
            <a:r>
              <a:rPr lang="es-EC" sz="1800" b="0" i="0">
                <a:solidFill>
                  <a:srgbClr val="666666"/>
                </a:solidFill>
                <a:latin typeface="Open Sans"/>
                <a:ea typeface="Open Sans"/>
                <a:cs typeface="Open Sans"/>
                <a:sym typeface="Open Sans"/>
              </a:rPr>
              <a:t> no es lo suficientemente intenso, no se produce gran recolección de material genético. Se recomienda frotis nasofaríngeo a través de ambos orificios nasales. Necesita producir cierto </a:t>
            </a:r>
            <a:r>
              <a:rPr lang="es-EC" sz="1800" b="0" i="1">
                <a:solidFill>
                  <a:srgbClr val="666666"/>
                </a:solidFill>
                <a:latin typeface="Open Sans"/>
                <a:ea typeface="Open Sans"/>
                <a:cs typeface="Open Sans"/>
                <a:sym typeface="Open Sans"/>
              </a:rPr>
              <a:t>discomfort</a:t>
            </a:r>
            <a:r>
              <a:rPr lang="es-EC" sz="1800" b="0" i="0">
                <a:solidFill>
                  <a:srgbClr val="666666"/>
                </a:solidFill>
                <a:latin typeface="Open Sans"/>
                <a:ea typeface="Open Sans"/>
                <a:cs typeface="Open Sans"/>
                <a:sym typeface="Open Sans"/>
              </a:rPr>
              <a:t> en el paciente.</a:t>
            </a:r>
            <a:endParaRPr/>
          </a:p>
          <a:p>
            <a:pPr marL="0" marR="0" lvl="0" indent="-114300" algn="l" rtl="0">
              <a:spcBef>
                <a:spcPts val="0"/>
              </a:spcBef>
              <a:spcAft>
                <a:spcPts val="0"/>
              </a:spcAft>
              <a:buClr>
                <a:srgbClr val="666666"/>
              </a:buClr>
              <a:buSzPts val="1800"/>
              <a:buFont typeface="Arial"/>
              <a:buChar char="•"/>
            </a:pPr>
            <a:r>
              <a:rPr lang="es-EC" sz="1800" b="1" i="0">
                <a:solidFill>
                  <a:srgbClr val="666666"/>
                </a:solidFill>
                <a:latin typeface="Open Sans"/>
                <a:ea typeface="Open Sans"/>
                <a:cs typeface="Open Sans"/>
                <a:sym typeface="Open Sans"/>
              </a:rPr>
              <a:t>Degradación parcial de la muestra</a:t>
            </a:r>
            <a:r>
              <a:rPr lang="es-EC" sz="1800" b="0" i="0">
                <a:solidFill>
                  <a:srgbClr val="666666"/>
                </a:solidFill>
                <a:latin typeface="Open Sans"/>
                <a:ea typeface="Open Sans"/>
                <a:cs typeface="Open Sans"/>
                <a:sym typeface="Open Sans"/>
              </a:rPr>
              <a:t> desde su recolección: Posible degradación de la muestra si no se almacena correctamente. El </a:t>
            </a:r>
            <a:r>
              <a:rPr lang="es-EC" sz="1800" b="1" i="0">
                <a:solidFill>
                  <a:srgbClr val="666666"/>
                </a:solidFill>
                <a:latin typeface="Open Sans"/>
                <a:ea typeface="Open Sans"/>
                <a:cs typeface="Open Sans"/>
                <a:sym typeface="Open Sans"/>
              </a:rPr>
              <a:t>ARN</a:t>
            </a:r>
            <a:r>
              <a:rPr lang="es-EC" sz="1800" b="0" i="0">
                <a:solidFill>
                  <a:srgbClr val="666666"/>
                </a:solidFill>
                <a:latin typeface="Open Sans"/>
                <a:ea typeface="Open Sans"/>
                <a:cs typeface="Open Sans"/>
                <a:sym typeface="Open Sans"/>
              </a:rPr>
              <a:t> es mucho más inestable que el </a:t>
            </a:r>
            <a:r>
              <a:rPr lang="es-EC" sz="1800" b="1" i="0">
                <a:solidFill>
                  <a:srgbClr val="666666"/>
                </a:solidFill>
                <a:latin typeface="Open Sans"/>
                <a:ea typeface="Open Sans"/>
                <a:cs typeface="Open Sans"/>
                <a:sym typeface="Open Sans"/>
              </a:rPr>
              <a:t>ADN</a:t>
            </a:r>
            <a:r>
              <a:rPr lang="es-EC" sz="1800" b="0" i="0">
                <a:solidFill>
                  <a:srgbClr val="666666"/>
                </a:solidFill>
                <a:latin typeface="Open Sans"/>
                <a:ea typeface="Open Sans"/>
                <a:cs typeface="Open Sans"/>
                <a:sym typeface="Open Sans"/>
              </a:rPr>
              <a:t>. Se recomienda almacenar en frigorífico dentro de las primeras 24h. En congelador para más de 24h. En congelador especial de -60/-80ºC para periodos de más de 72h.</a:t>
            </a:r>
            <a:endParaRPr/>
          </a:p>
        </p:txBody>
      </p:sp>
      <p:sp>
        <p:nvSpPr>
          <p:cNvPr id="2" name="Marcador de pie de página 1">
            <a:extLst>
              <a:ext uri="{FF2B5EF4-FFF2-40B4-BE49-F238E27FC236}">
                <a16:creationId xmlns:a16="http://schemas.microsoft.com/office/drawing/2014/main" id="{EB3B1FB8-9C79-82A2-FEDD-6A9E60BC9DA3}"/>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3"/>
        <p:cNvGrpSpPr/>
        <p:nvPr/>
      </p:nvGrpSpPr>
      <p:grpSpPr>
        <a:xfrm>
          <a:off x="0" y="0"/>
          <a:ext cx="0" cy="0"/>
          <a:chOff x="0" y="0"/>
          <a:chExt cx="0" cy="0"/>
        </a:xfrm>
      </p:grpSpPr>
      <p:pic>
        <p:nvPicPr>
          <p:cNvPr id="184" name="Google Shape;184;g1f1fe8e3e3f_0_770" descr="Conectado"/>
          <p:cNvPicPr preferRelativeResize="0"/>
          <p:nvPr/>
        </p:nvPicPr>
        <p:blipFill rotWithShape="1">
          <a:blip r:embed="rId4">
            <a:alphaModFix/>
          </a:blip>
          <a:srcRect/>
          <a:stretch/>
        </p:blipFill>
        <p:spPr>
          <a:xfrm>
            <a:off x="9563686" y="3310227"/>
            <a:ext cx="677594" cy="677594"/>
          </a:xfrm>
          <a:prstGeom prst="rect">
            <a:avLst/>
          </a:prstGeom>
          <a:noFill/>
          <a:ln>
            <a:noFill/>
          </a:ln>
        </p:spPr>
      </p:pic>
      <p:pic>
        <p:nvPicPr>
          <p:cNvPr id="185" name="Google Shape;185;g1f1fe8e3e3f_0_770" descr="Marca de verificación"/>
          <p:cNvPicPr preferRelativeResize="0"/>
          <p:nvPr/>
        </p:nvPicPr>
        <p:blipFill rotWithShape="1">
          <a:blip r:embed="rId5">
            <a:alphaModFix/>
          </a:blip>
          <a:srcRect/>
          <a:stretch/>
        </p:blipFill>
        <p:spPr>
          <a:xfrm>
            <a:off x="7804052" y="4695037"/>
            <a:ext cx="677594" cy="677594"/>
          </a:xfrm>
          <a:prstGeom prst="rect">
            <a:avLst/>
          </a:prstGeom>
          <a:noFill/>
          <a:ln>
            <a:noFill/>
          </a:ln>
        </p:spPr>
      </p:pic>
      <p:pic>
        <p:nvPicPr>
          <p:cNvPr id="186" name="Google Shape;186;g1f1fe8e3e3f_0_770" descr="PRUEBAS PCR COVID-19 – Clinica Latino"/>
          <p:cNvPicPr preferRelativeResize="0"/>
          <p:nvPr/>
        </p:nvPicPr>
        <p:blipFill rotWithShape="1">
          <a:blip r:embed="rId6">
            <a:alphaModFix/>
          </a:blip>
          <a:srcRect t="11316"/>
          <a:stretch/>
        </p:blipFill>
        <p:spPr>
          <a:xfrm>
            <a:off x="6005500" y="3206900"/>
            <a:ext cx="6186500" cy="3651100"/>
          </a:xfrm>
          <a:prstGeom prst="rect">
            <a:avLst/>
          </a:prstGeom>
          <a:noFill/>
          <a:ln>
            <a:noFill/>
          </a:ln>
        </p:spPr>
      </p:pic>
      <p:sp>
        <p:nvSpPr>
          <p:cNvPr id="187" name="Google Shape;187;g1f1fe8e3e3f_0_770"/>
          <p:cNvSpPr txBox="1"/>
          <p:nvPr/>
        </p:nvSpPr>
        <p:spPr>
          <a:xfrm>
            <a:off x="713563" y="1674953"/>
            <a:ext cx="8454900" cy="2586000"/>
          </a:xfrm>
          <a:prstGeom prst="rect">
            <a:avLst/>
          </a:prstGeom>
          <a:solidFill>
            <a:schemeClr val="lt1">
              <a:alpha val="52940"/>
            </a:schemeClr>
          </a:solidFill>
          <a:ln>
            <a:noFill/>
          </a:ln>
        </p:spPr>
        <p:txBody>
          <a:bodyPr spcFirstLastPara="1" wrap="square" lIns="91425" tIns="45700" rIns="91425" bIns="45700" anchor="t" anchorCtr="0">
            <a:spAutoFit/>
          </a:bodyPr>
          <a:lstStyle/>
          <a:p>
            <a:pPr marL="0" marR="0" lvl="0" indent="-114300" algn="l" rtl="0">
              <a:spcBef>
                <a:spcPts val="0"/>
              </a:spcBef>
              <a:spcAft>
                <a:spcPts val="0"/>
              </a:spcAft>
              <a:buClr>
                <a:srgbClr val="666666"/>
              </a:buClr>
              <a:buSzPts val="1800"/>
              <a:buFont typeface="Arial"/>
              <a:buChar char="•"/>
            </a:pPr>
            <a:r>
              <a:rPr lang="es-EC" sz="1800" b="0" i="0">
                <a:solidFill>
                  <a:srgbClr val="666666"/>
                </a:solidFill>
                <a:latin typeface="Open Sans"/>
                <a:ea typeface="Open Sans"/>
                <a:cs typeface="Open Sans"/>
                <a:sym typeface="Open Sans"/>
              </a:rPr>
              <a:t>Para </a:t>
            </a:r>
            <a:r>
              <a:rPr lang="es-EC" sz="1800" b="1" i="0">
                <a:solidFill>
                  <a:srgbClr val="666666"/>
                </a:solidFill>
                <a:latin typeface="Open Sans"/>
                <a:ea typeface="Open Sans"/>
                <a:cs typeface="Open Sans"/>
                <a:sym typeface="Open Sans"/>
              </a:rPr>
              <a:t>PCR directa</a:t>
            </a:r>
            <a:r>
              <a:rPr lang="es-EC" sz="1800" b="0" i="0">
                <a:solidFill>
                  <a:srgbClr val="666666"/>
                </a:solidFill>
                <a:latin typeface="Open Sans"/>
                <a:ea typeface="Open Sans"/>
                <a:cs typeface="Open Sans"/>
                <a:sym typeface="Open Sans"/>
              </a:rPr>
              <a:t> cobran especial importancia en este apartado los </a:t>
            </a:r>
            <a:r>
              <a:rPr lang="es-EC" sz="1800" b="1" i="0">
                <a:solidFill>
                  <a:srgbClr val="666666"/>
                </a:solidFill>
                <a:latin typeface="Open Sans"/>
                <a:ea typeface="Open Sans"/>
                <a:cs typeface="Open Sans"/>
                <a:sym typeface="Open Sans"/>
              </a:rPr>
              <a:t>medios de transporte de virus</a:t>
            </a:r>
            <a:r>
              <a:rPr lang="es-EC" sz="1800" b="0" i="0">
                <a:solidFill>
                  <a:srgbClr val="666666"/>
                </a:solidFill>
                <a:latin typeface="Open Sans"/>
                <a:ea typeface="Open Sans"/>
                <a:cs typeface="Open Sans"/>
                <a:sym typeface="Open Sans"/>
              </a:rPr>
              <a:t> o </a:t>
            </a:r>
            <a:r>
              <a:rPr lang="es-EC" sz="1800" b="1" i="0">
                <a:solidFill>
                  <a:srgbClr val="666666"/>
                </a:solidFill>
                <a:latin typeface="Open Sans"/>
                <a:ea typeface="Open Sans"/>
                <a:cs typeface="Open Sans"/>
                <a:sym typeface="Open Sans"/>
              </a:rPr>
              <a:t>MTVs</a:t>
            </a:r>
            <a:r>
              <a:rPr lang="es-EC" sz="1800" b="0" i="0">
                <a:solidFill>
                  <a:srgbClr val="666666"/>
                </a:solidFill>
                <a:latin typeface="Open Sans"/>
                <a:ea typeface="Open Sans"/>
                <a:cs typeface="Open Sans"/>
                <a:sym typeface="Open Sans"/>
              </a:rPr>
              <a:t>. Es importante que no tenga </a:t>
            </a:r>
            <a:r>
              <a:rPr lang="es-EC" sz="1800" b="1" i="0">
                <a:solidFill>
                  <a:srgbClr val="666666"/>
                </a:solidFill>
                <a:latin typeface="Open Sans"/>
                <a:ea typeface="Open Sans"/>
                <a:cs typeface="Open Sans"/>
                <a:sym typeface="Open Sans"/>
              </a:rPr>
              <a:t>inhibidores como el cloruro de guanidinio</a:t>
            </a:r>
            <a:r>
              <a:rPr lang="es-EC" sz="1800" b="0" i="0">
                <a:solidFill>
                  <a:srgbClr val="666666"/>
                </a:solidFill>
                <a:latin typeface="Open Sans"/>
                <a:ea typeface="Open Sans"/>
                <a:cs typeface="Open Sans"/>
                <a:sym typeface="Open Sans"/>
              </a:rPr>
              <a:t>; también hay que evitar un </a:t>
            </a:r>
            <a:r>
              <a:rPr lang="es-EC" sz="1800" b="1" i="0">
                <a:solidFill>
                  <a:srgbClr val="666666"/>
                </a:solidFill>
                <a:latin typeface="Open Sans"/>
                <a:ea typeface="Open Sans"/>
                <a:cs typeface="Open Sans"/>
                <a:sym typeface="Open Sans"/>
              </a:rPr>
              <a:t>contenido en sales solubles demasiado alto</a:t>
            </a:r>
            <a:r>
              <a:rPr lang="es-EC" sz="1800" b="0" i="0">
                <a:solidFill>
                  <a:srgbClr val="666666"/>
                </a:solidFill>
                <a:latin typeface="Open Sans"/>
                <a:ea typeface="Open Sans"/>
                <a:cs typeface="Open Sans"/>
                <a:sym typeface="Open Sans"/>
              </a:rPr>
              <a:t>, generalmente visible en función de la coloración. Existen algunas casas comerciales, como Biocomma, cuyo </a:t>
            </a:r>
            <a:r>
              <a:rPr lang="es-EC" sz="1800" b="1" i="0">
                <a:solidFill>
                  <a:srgbClr val="666666"/>
                </a:solidFill>
                <a:latin typeface="Open Sans"/>
                <a:ea typeface="Open Sans"/>
                <a:cs typeface="Open Sans"/>
                <a:sym typeface="Open Sans"/>
              </a:rPr>
              <a:t>MTV</a:t>
            </a:r>
            <a:r>
              <a:rPr lang="es-EC" sz="1800" b="0" i="0">
                <a:solidFill>
                  <a:srgbClr val="666666"/>
                </a:solidFill>
                <a:latin typeface="Open Sans"/>
                <a:ea typeface="Open Sans"/>
                <a:cs typeface="Open Sans"/>
                <a:sym typeface="Open Sans"/>
              </a:rPr>
              <a:t> “clásico” ha presentado </a:t>
            </a:r>
            <a:r>
              <a:rPr lang="es-EC" sz="1800" b="1" i="0">
                <a:solidFill>
                  <a:srgbClr val="666666"/>
                </a:solidFill>
                <a:latin typeface="Open Sans"/>
                <a:ea typeface="Open Sans"/>
                <a:cs typeface="Open Sans"/>
                <a:sym typeface="Open Sans"/>
              </a:rPr>
              <a:t>problemas de inhibición en la reacción de PCR</a:t>
            </a:r>
            <a:r>
              <a:rPr lang="es-EC" sz="1800" b="0" i="0">
                <a:solidFill>
                  <a:srgbClr val="666666"/>
                </a:solidFill>
                <a:latin typeface="Open Sans"/>
                <a:ea typeface="Open Sans"/>
                <a:cs typeface="Open Sans"/>
                <a:sym typeface="Open Sans"/>
              </a:rPr>
              <a:t>, impidiendo la amplificación del control interno. Otros </a:t>
            </a:r>
            <a:r>
              <a:rPr lang="es-EC" sz="1800" b="1" i="0">
                <a:solidFill>
                  <a:srgbClr val="666666"/>
                </a:solidFill>
                <a:latin typeface="Open Sans"/>
                <a:ea typeface="Open Sans"/>
                <a:cs typeface="Open Sans"/>
                <a:sym typeface="Open Sans"/>
              </a:rPr>
              <a:t>MTVs</a:t>
            </a:r>
            <a:r>
              <a:rPr lang="es-EC" sz="1800" b="0" i="0">
                <a:solidFill>
                  <a:srgbClr val="666666"/>
                </a:solidFill>
                <a:latin typeface="Open Sans"/>
                <a:ea typeface="Open Sans"/>
                <a:cs typeface="Open Sans"/>
                <a:sym typeface="Open Sans"/>
              </a:rPr>
              <a:t>, como el de </a:t>
            </a:r>
            <a:r>
              <a:rPr lang="es-EC" sz="1800" b="0" i="0" u="sng" strike="noStrike">
                <a:solidFill>
                  <a:srgbClr val="2EA3F2"/>
                </a:solid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Kaibili</a:t>
            </a:r>
            <a:r>
              <a:rPr lang="es-EC" sz="1800" b="0" i="0">
                <a:solidFill>
                  <a:srgbClr val="666666"/>
                </a:solidFill>
                <a:latin typeface="Open Sans"/>
                <a:ea typeface="Open Sans"/>
                <a:cs typeface="Open Sans"/>
                <a:sym typeface="Open Sans"/>
              </a:rPr>
              <a:t> (Genesis), permiten el correcto funcionamiento de la </a:t>
            </a:r>
            <a:r>
              <a:rPr lang="es-EC" sz="1800" b="1" i="0">
                <a:solidFill>
                  <a:srgbClr val="666666"/>
                </a:solidFill>
                <a:latin typeface="Open Sans"/>
                <a:ea typeface="Open Sans"/>
                <a:cs typeface="Open Sans"/>
                <a:sym typeface="Open Sans"/>
              </a:rPr>
              <a:t>reacción de PCR</a:t>
            </a:r>
            <a:r>
              <a:rPr lang="es-EC" sz="1800" b="0" i="0">
                <a:solidFill>
                  <a:srgbClr val="666666"/>
                </a:solidFill>
                <a:latin typeface="Open Sans"/>
                <a:ea typeface="Open Sans"/>
                <a:cs typeface="Open Sans"/>
                <a:sym typeface="Open Sans"/>
              </a:rPr>
              <a:t>.</a:t>
            </a:r>
            <a:endParaRPr/>
          </a:p>
        </p:txBody>
      </p:sp>
      <p:sp>
        <p:nvSpPr>
          <p:cNvPr id="2" name="Marcador de pie de página 1">
            <a:extLst>
              <a:ext uri="{FF2B5EF4-FFF2-40B4-BE49-F238E27FC236}">
                <a16:creationId xmlns:a16="http://schemas.microsoft.com/office/drawing/2014/main" id="{4D4A0040-36F4-BED2-F912-431E38C46437}"/>
              </a:ext>
            </a:extLst>
          </p:cNvPr>
          <p:cNvSpPr>
            <a:spLocks noGrp="1"/>
          </p:cNvSpPr>
          <p:nvPr>
            <p:ph type="ftr" idx="11"/>
          </p:nvPr>
        </p:nvSpPr>
        <p:spPr/>
        <p:txBody>
          <a:bodyPr/>
          <a:lstStyle/>
          <a:p>
            <a:r>
              <a:rPr lang="es-MX" dirty="0"/>
              <a:t>Todos los derechos reservados. Prohibida la reproducción total o parcial del documento y su distribución por cualquier medio impreso o electrónico sin la autorización escrita de </a:t>
            </a:r>
            <a:r>
              <a:rPr lang="es-MX" dirty="0" err="1"/>
              <a:t>Spartan</a:t>
            </a:r>
            <a:r>
              <a:rPr lang="es-MX" dirty="0"/>
              <a:t> International </a:t>
            </a:r>
            <a:r>
              <a:rPr lang="es-MX" dirty="0" err="1"/>
              <a:t>Academy</a:t>
            </a:r>
            <a:endParaRPr lang="es-MX"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pic>
        <p:nvPicPr>
          <p:cNvPr id="198" name="Google Shape;198;g1f1fe8e3e3f_0_932" descr="Cómo elaborar el manual de calidad de una empresa"/>
          <p:cNvPicPr preferRelativeResize="0"/>
          <p:nvPr/>
        </p:nvPicPr>
        <p:blipFill rotWithShape="1">
          <a:blip r:embed="rId4">
            <a:alphaModFix/>
          </a:blip>
          <a:srcRect/>
          <a:stretch/>
        </p:blipFill>
        <p:spPr>
          <a:xfrm>
            <a:off x="1950720" y="1228073"/>
            <a:ext cx="8642995" cy="3466964"/>
          </a:xfrm>
          <a:prstGeom prst="rect">
            <a:avLst/>
          </a:prstGeom>
          <a:noFill/>
          <a:ln>
            <a:noFill/>
          </a:ln>
        </p:spPr>
      </p:pic>
      <p:sp>
        <p:nvSpPr>
          <p:cNvPr id="199" name="Google Shape;199;g1f1fe8e3e3f_0_932"/>
          <p:cNvSpPr txBox="1">
            <a:spLocks noGrp="1"/>
          </p:cNvSpPr>
          <p:nvPr>
            <p:ph type="title"/>
          </p:nvPr>
        </p:nvSpPr>
        <p:spPr>
          <a:xfrm>
            <a:off x="352435" y="473082"/>
            <a:ext cx="4817100" cy="1001700"/>
          </a:xfrm>
          <a:prstGeom prst="rect">
            <a:avLst/>
          </a:prstGeom>
          <a:solidFill>
            <a:srgbClr val="CCECFF"/>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Manual</a:t>
            </a:r>
            <a:endParaRPr>
              <a:latin typeface="Calibri"/>
              <a:ea typeface="Calibri"/>
              <a:cs typeface="Calibri"/>
              <a:sym typeface="Calibri"/>
            </a:endParaRPr>
          </a:p>
        </p:txBody>
      </p:sp>
      <p:pic>
        <p:nvPicPr>
          <p:cNvPr id="200" name="Google Shape;200;g1f1fe8e3e3f_0_932" descr="Conectado"/>
          <p:cNvPicPr preferRelativeResize="0"/>
          <p:nvPr/>
        </p:nvPicPr>
        <p:blipFill rotWithShape="1">
          <a:blip r:embed="rId5">
            <a:alphaModFix/>
          </a:blip>
          <a:srcRect/>
          <a:stretch/>
        </p:blipFill>
        <p:spPr>
          <a:xfrm>
            <a:off x="9563686" y="3310227"/>
            <a:ext cx="677594" cy="677594"/>
          </a:xfrm>
          <a:prstGeom prst="rect">
            <a:avLst/>
          </a:prstGeom>
          <a:noFill/>
          <a:ln>
            <a:noFill/>
          </a:ln>
        </p:spPr>
      </p:pic>
      <p:grpSp>
        <p:nvGrpSpPr>
          <p:cNvPr id="201" name="Google Shape;201;g1f1fe8e3e3f_0_932"/>
          <p:cNvGrpSpPr/>
          <p:nvPr/>
        </p:nvGrpSpPr>
        <p:grpSpPr>
          <a:xfrm>
            <a:off x="2134731" y="2841740"/>
            <a:ext cx="8126920" cy="2875165"/>
            <a:chOff x="545" y="663298"/>
            <a:chExt cx="8126920" cy="2875165"/>
          </a:xfrm>
        </p:grpSpPr>
        <p:sp>
          <p:nvSpPr>
            <p:cNvPr id="202" name="Google Shape;202;g1f1fe8e3e3f_0_932"/>
            <p:cNvSpPr/>
            <p:nvPr/>
          </p:nvSpPr>
          <p:spPr>
            <a:xfrm>
              <a:off x="4064000" y="1851442"/>
              <a:ext cx="2875200" cy="498900"/>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345A99"/>
              </a:solidFill>
              <a:prstDash val="solid"/>
              <a:miter lim="800000"/>
              <a:headEnd type="none" w="sm" len="sm"/>
              <a:tailEnd type="none" w="sm" len="sm"/>
            </a:ln>
          </p:spPr>
        </p:sp>
        <p:sp>
          <p:nvSpPr>
            <p:cNvPr id="203" name="Google Shape;203;g1f1fe8e3e3f_0_932"/>
            <p:cNvSpPr/>
            <p:nvPr/>
          </p:nvSpPr>
          <p:spPr>
            <a:xfrm>
              <a:off x="4018280" y="1851442"/>
              <a:ext cx="91500" cy="498900"/>
            </a:xfrm>
            <a:custGeom>
              <a:avLst/>
              <a:gdLst/>
              <a:ahLst/>
              <a:cxnLst/>
              <a:rect l="l" t="t" r="r" b="b"/>
              <a:pathLst>
                <a:path w="120000" h="120000" extrusionOk="0">
                  <a:moveTo>
                    <a:pt x="60000" y="0"/>
                  </a:moveTo>
                  <a:lnTo>
                    <a:pt x="60000" y="120000"/>
                  </a:lnTo>
                </a:path>
              </a:pathLst>
            </a:custGeom>
            <a:noFill/>
            <a:ln w="12700" cap="flat" cmpd="sng">
              <a:solidFill>
                <a:srgbClr val="345A99"/>
              </a:solidFill>
              <a:prstDash val="solid"/>
              <a:miter lim="800000"/>
              <a:headEnd type="none" w="sm" len="sm"/>
              <a:tailEnd type="none" w="sm" len="sm"/>
            </a:ln>
          </p:spPr>
        </p:sp>
        <p:sp>
          <p:nvSpPr>
            <p:cNvPr id="204" name="Google Shape;204;g1f1fe8e3e3f_0_932"/>
            <p:cNvSpPr/>
            <p:nvPr/>
          </p:nvSpPr>
          <p:spPr>
            <a:xfrm>
              <a:off x="1188690" y="1851442"/>
              <a:ext cx="2875200" cy="498900"/>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345A99"/>
              </a:solidFill>
              <a:prstDash val="solid"/>
              <a:miter lim="800000"/>
              <a:headEnd type="none" w="sm" len="sm"/>
              <a:tailEnd type="none" w="sm" len="sm"/>
            </a:ln>
          </p:spPr>
        </p:sp>
        <p:sp>
          <p:nvSpPr>
            <p:cNvPr id="205" name="Google Shape;205;g1f1fe8e3e3f_0_932"/>
            <p:cNvSpPr/>
            <p:nvPr/>
          </p:nvSpPr>
          <p:spPr>
            <a:xfrm>
              <a:off x="3469927" y="663298"/>
              <a:ext cx="1188000" cy="1188000"/>
            </a:xfrm>
            <a:prstGeom prst="arc">
              <a:avLst>
                <a:gd name="adj1" fmla="val 13200000"/>
                <a:gd name="adj2" fmla="val 192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6" name="Google Shape;206;g1f1fe8e3e3f_0_932"/>
            <p:cNvSpPr/>
            <p:nvPr/>
          </p:nvSpPr>
          <p:spPr>
            <a:xfrm>
              <a:off x="3469927" y="663298"/>
              <a:ext cx="1188000" cy="1188000"/>
            </a:xfrm>
            <a:prstGeom prst="arc">
              <a:avLst>
                <a:gd name="adj1" fmla="val 2400000"/>
                <a:gd name="adj2" fmla="val 84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7" name="Google Shape;207;g1f1fe8e3e3f_0_932"/>
            <p:cNvSpPr/>
            <p:nvPr/>
          </p:nvSpPr>
          <p:spPr>
            <a:xfrm>
              <a:off x="2875855" y="877164"/>
              <a:ext cx="2376300" cy="760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8" name="Google Shape;208;g1f1fe8e3e3f_0_932"/>
            <p:cNvSpPr txBox="1"/>
            <p:nvPr/>
          </p:nvSpPr>
          <p:spPr>
            <a:xfrm>
              <a:off x="2875855" y="877164"/>
              <a:ext cx="2376300" cy="7605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s-EC" sz="2400">
                  <a:solidFill>
                    <a:schemeClr val="lt2"/>
                  </a:solidFill>
                  <a:latin typeface="Calibri"/>
                  <a:ea typeface="Calibri"/>
                  <a:cs typeface="Calibri"/>
                  <a:sym typeface="Calibri"/>
                </a:rPr>
                <a:t>Estructura </a:t>
              </a:r>
              <a:endParaRPr sz="1800">
                <a:solidFill>
                  <a:schemeClr val="lt2"/>
                </a:solidFill>
                <a:latin typeface="Calibri"/>
                <a:ea typeface="Calibri"/>
                <a:cs typeface="Calibri"/>
                <a:sym typeface="Calibri"/>
              </a:endParaRPr>
            </a:p>
          </p:txBody>
        </p:sp>
        <p:sp>
          <p:nvSpPr>
            <p:cNvPr id="209" name="Google Shape;209;g1f1fe8e3e3f_0_932"/>
            <p:cNvSpPr/>
            <p:nvPr/>
          </p:nvSpPr>
          <p:spPr>
            <a:xfrm>
              <a:off x="594617" y="2350463"/>
              <a:ext cx="1188000" cy="1188000"/>
            </a:xfrm>
            <a:prstGeom prst="arc">
              <a:avLst>
                <a:gd name="adj1" fmla="val 13200000"/>
                <a:gd name="adj2" fmla="val 192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0" name="Google Shape;210;g1f1fe8e3e3f_0_932"/>
            <p:cNvSpPr/>
            <p:nvPr/>
          </p:nvSpPr>
          <p:spPr>
            <a:xfrm>
              <a:off x="594617" y="2350463"/>
              <a:ext cx="1188000" cy="1188000"/>
            </a:xfrm>
            <a:prstGeom prst="arc">
              <a:avLst>
                <a:gd name="adj1" fmla="val 2400000"/>
                <a:gd name="adj2" fmla="val 84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1" name="Google Shape;211;g1f1fe8e3e3f_0_932"/>
            <p:cNvSpPr/>
            <p:nvPr/>
          </p:nvSpPr>
          <p:spPr>
            <a:xfrm>
              <a:off x="545" y="2564329"/>
              <a:ext cx="2376300" cy="760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2" name="Google Shape;212;g1f1fe8e3e3f_0_932"/>
            <p:cNvSpPr txBox="1"/>
            <p:nvPr/>
          </p:nvSpPr>
          <p:spPr>
            <a:xfrm>
              <a:off x="545" y="2564329"/>
              <a:ext cx="2376300" cy="7605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s-EC" sz="2400">
                  <a:solidFill>
                    <a:schemeClr val="dk1"/>
                  </a:solidFill>
                  <a:latin typeface="Calibri"/>
                  <a:ea typeface="Calibri"/>
                  <a:cs typeface="Calibri"/>
                  <a:sym typeface="Calibri"/>
                </a:rPr>
                <a:t>Referencias </a:t>
              </a:r>
              <a:endParaRPr sz="1800">
                <a:solidFill>
                  <a:schemeClr val="dk1"/>
                </a:solidFill>
                <a:latin typeface="Calibri"/>
                <a:ea typeface="Calibri"/>
                <a:cs typeface="Calibri"/>
                <a:sym typeface="Calibri"/>
              </a:endParaRPr>
            </a:p>
          </p:txBody>
        </p:sp>
        <p:sp>
          <p:nvSpPr>
            <p:cNvPr id="213" name="Google Shape;213;g1f1fe8e3e3f_0_932"/>
            <p:cNvSpPr/>
            <p:nvPr/>
          </p:nvSpPr>
          <p:spPr>
            <a:xfrm>
              <a:off x="3469927" y="2350463"/>
              <a:ext cx="1188000" cy="1188000"/>
            </a:xfrm>
            <a:prstGeom prst="arc">
              <a:avLst>
                <a:gd name="adj1" fmla="val 13200000"/>
                <a:gd name="adj2" fmla="val 192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4" name="Google Shape;214;g1f1fe8e3e3f_0_932"/>
            <p:cNvSpPr/>
            <p:nvPr/>
          </p:nvSpPr>
          <p:spPr>
            <a:xfrm>
              <a:off x="3469927" y="2350463"/>
              <a:ext cx="1188000" cy="1188000"/>
            </a:xfrm>
            <a:prstGeom prst="arc">
              <a:avLst>
                <a:gd name="adj1" fmla="val 2400000"/>
                <a:gd name="adj2" fmla="val 84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5" name="Google Shape;215;g1f1fe8e3e3f_0_932"/>
            <p:cNvSpPr/>
            <p:nvPr/>
          </p:nvSpPr>
          <p:spPr>
            <a:xfrm>
              <a:off x="2875855" y="2564329"/>
              <a:ext cx="2376300" cy="760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6" name="Google Shape;216;g1f1fe8e3e3f_0_932"/>
            <p:cNvSpPr txBox="1"/>
            <p:nvPr/>
          </p:nvSpPr>
          <p:spPr>
            <a:xfrm>
              <a:off x="2875855" y="2564329"/>
              <a:ext cx="2376300" cy="7605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s-EC" sz="2400">
                  <a:solidFill>
                    <a:schemeClr val="dk1"/>
                  </a:solidFill>
                  <a:latin typeface="Calibri"/>
                  <a:ea typeface="Calibri"/>
                  <a:cs typeface="Calibri"/>
                  <a:sym typeface="Calibri"/>
                </a:rPr>
                <a:t>Funciones</a:t>
              </a:r>
              <a:endParaRPr sz="1800">
                <a:solidFill>
                  <a:schemeClr val="dk1"/>
                </a:solidFill>
                <a:latin typeface="Calibri"/>
                <a:ea typeface="Calibri"/>
                <a:cs typeface="Calibri"/>
                <a:sym typeface="Calibri"/>
              </a:endParaRPr>
            </a:p>
          </p:txBody>
        </p:sp>
        <p:sp>
          <p:nvSpPr>
            <p:cNvPr id="217" name="Google Shape;217;g1f1fe8e3e3f_0_932"/>
            <p:cNvSpPr/>
            <p:nvPr/>
          </p:nvSpPr>
          <p:spPr>
            <a:xfrm>
              <a:off x="6345237" y="2350463"/>
              <a:ext cx="1188000" cy="1188000"/>
            </a:xfrm>
            <a:prstGeom prst="arc">
              <a:avLst>
                <a:gd name="adj1" fmla="val 13200000"/>
                <a:gd name="adj2" fmla="val 192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8" name="Google Shape;218;g1f1fe8e3e3f_0_932"/>
            <p:cNvSpPr/>
            <p:nvPr/>
          </p:nvSpPr>
          <p:spPr>
            <a:xfrm>
              <a:off x="6345237" y="2350463"/>
              <a:ext cx="1188000" cy="1188000"/>
            </a:xfrm>
            <a:prstGeom prst="arc">
              <a:avLst>
                <a:gd name="adj1" fmla="val 2400000"/>
                <a:gd name="adj2" fmla="val 8400000"/>
              </a:avLst>
            </a:prstGeom>
            <a:noFill/>
            <a:ln w="12700" cap="flat" cmpd="sng">
              <a:solidFill>
                <a:srgbClr val="345A9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9" name="Google Shape;219;g1f1fe8e3e3f_0_932"/>
            <p:cNvSpPr/>
            <p:nvPr/>
          </p:nvSpPr>
          <p:spPr>
            <a:xfrm>
              <a:off x="5751165" y="2564329"/>
              <a:ext cx="2376300" cy="760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0" name="Google Shape;220;g1f1fe8e3e3f_0_932"/>
            <p:cNvSpPr txBox="1"/>
            <p:nvPr/>
          </p:nvSpPr>
          <p:spPr>
            <a:xfrm>
              <a:off x="5751165" y="2564329"/>
              <a:ext cx="2376300" cy="7605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s-EC" sz="2400">
                  <a:solidFill>
                    <a:schemeClr val="dk1"/>
                  </a:solidFill>
                  <a:latin typeface="Calibri"/>
                  <a:ea typeface="Calibri"/>
                  <a:cs typeface="Calibri"/>
                  <a:sym typeface="Calibri"/>
                </a:rPr>
                <a:t>Responsabilidades</a:t>
              </a:r>
              <a:endParaRPr sz="1800">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C51029C3-1477-A1F0-B838-24975451A1C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4"/>
        <p:cNvGrpSpPr/>
        <p:nvPr/>
      </p:nvGrpSpPr>
      <p:grpSpPr>
        <a:xfrm>
          <a:off x="0" y="0"/>
          <a:ext cx="0" cy="0"/>
          <a:chOff x="0" y="0"/>
          <a:chExt cx="0" cy="0"/>
        </a:xfrm>
      </p:grpSpPr>
      <p:sp>
        <p:nvSpPr>
          <p:cNvPr id="225" name="Google Shape;225;g1f1fe8e3e3f_0_1033"/>
          <p:cNvSpPr txBox="1">
            <a:spLocks noGrp="1"/>
          </p:cNvSpPr>
          <p:nvPr>
            <p:ph type="title"/>
          </p:nvPr>
        </p:nvSpPr>
        <p:spPr>
          <a:xfrm>
            <a:off x="500575" y="434064"/>
            <a:ext cx="8868600" cy="1001700"/>
          </a:xfrm>
          <a:prstGeom prst="rect">
            <a:avLst/>
          </a:prstGeom>
          <a:solidFill>
            <a:srgbClr val="CCCCFF"/>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B3835"/>
              </a:buClr>
              <a:buSzPct val="111110"/>
              <a:buFont typeface="Calibri"/>
              <a:buNone/>
            </a:pPr>
            <a:r>
              <a:rPr lang="es-EC">
                <a:solidFill>
                  <a:srgbClr val="3B3835"/>
                </a:solidFill>
                <a:latin typeface="Calibri"/>
                <a:ea typeface="Calibri"/>
                <a:cs typeface="Calibri"/>
                <a:sym typeface="Calibri"/>
              </a:rPr>
              <a:t>Control de documentos, como proceder</a:t>
            </a:r>
            <a:endParaRPr>
              <a:latin typeface="Calibri"/>
              <a:ea typeface="Calibri"/>
              <a:cs typeface="Calibri"/>
              <a:sym typeface="Calibri"/>
            </a:endParaRPr>
          </a:p>
        </p:txBody>
      </p:sp>
      <p:sp>
        <p:nvSpPr>
          <p:cNvPr id="226" name="Google Shape;226;g1f1fe8e3e3f_0_1033"/>
          <p:cNvSpPr txBox="1"/>
          <p:nvPr/>
        </p:nvSpPr>
        <p:spPr>
          <a:xfrm>
            <a:off x="2093156" y="4726689"/>
            <a:ext cx="2772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id="227" name="Google Shape;227;g1f1fe8e3e3f_0_1033" descr="Qué es exactamente el control de documentos? | Blog Exact"/>
          <p:cNvPicPr preferRelativeResize="0"/>
          <p:nvPr/>
        </p:nvPicPr>
        <p:blipFill rotWithShape="1">
          <a:blip r:embed="rId4">
            <a:alphaModFix/>
          </a:blip>
          <a:srcRect/>
          <a:stretch/>
        </p:blipFill>
        <p:spPr>
          <a:xfrm>
            <a:off x="434340" y="1337233"/>
            <a:ext cx="6935372" cy="4623581"/>
          </a:xfrm>
          <a:prstGeom prst="rect">
            <a:avLst/>
          </a:prstGeom>
          <a:noFill/>
          <a:ln>
            <a:noFill/>
          </a:ln>
        </p:spPr>
      </p:pic>
      <p:sp>
        <p:nvSpPr>
          <p:cNvPr id="228" name="Google Shape;228;g1f1fe8e3e3f_0_1033"/>
          <p:cNvSpPr txBox="1"/>
          <p:nvPr/>
        </p:nvSpPr>
        <p:spPr>
          <a:xfrm>
            <a:off x="7607945" y="1602111"/>
            <a:ext cx="3075000" cy="4525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Políticas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Procedimientos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Métodos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Instructivos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Registros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Formatos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Gráficos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3200"/>
              <a:buFont typeface="Arial"/>
              <a:buChar char="•"/>
            </a:pPr>
            <a:r>
              <a:rPr lang="es-EC" sz="3200">
                <a:solidFill>
                  <a:schemeClr val="dk1"/>
                </a:solidFill>
                <a:latin typeface="Calibri"/>
                <a:ea typeface="Calibri"/>
                <a:cs typeface="Calibri"/>
                <a:sym typeface="Calibri"/>
              </a:rPr>
              <a:t>LISTA MAESTRA</a:t>
            </a:r>
            <a:endParaRPr sz="1800">
              <a:solidFill>
                <a:schemeClr val="dk1"/>
              </a:solidFill>
              <a:latin typeface="Calibri"/>
              <a:ea typeface="Calibri"/>
              <a:cs typeface="Calibri"/>
              <a:sym typeface="Calibri"/>
            </a:endParaRPr>
          </a:p>
          <a:p>
            <a:pPr marL="285750" marR="0" lvl="0" indent="-82550" algn="l" rtl="0">
              <a:spcBef>
                <a:spcPts val="0"/>
              </a:spcBef>
              <a:spcAft>
                <a:spcPts val="0"/>
              </a:spcAft>
              <a:buClr>
                <a:srgbClr val="0070C0"/>
              </a:buClr>
              <a:buSzPts val="3200"/>
              <a:buFont typeface="Arial"/>
              <a:buNone/>
            </a:pPr>
            <a:endParaRPr sz="32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C69B0A4F-7BEA-EF73-9D30-FCDC95D6A05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2"/>
        <p:cNvGrpSpPr/>
        <p:nvPr/>
      </p:nvGrpSpPr>
      <p:grpSpPr>
        <a:xfrm>
          <a:off x="0" y="0"/>
          <a:ext cx="0" cy="0"/>
          <a:chOff x="0" y="0"/>
          <a:chExt cx="0" cy="0"/>
        </a:xfrm>
      </p:grpSpPr>
      <p:sp>
        <p:nvSpPr>
          <p:cNvPr id="233" name="Google Shape;233;g1f1fe8e3e3f_0_1115"/>
          <p:cNvSpPr txBox="1">
            <a:spLocks noGrp="1"/>
          </p:cNvSpPr>
          <p:nvPr>
            <p:ph type="title"/>
          </p:nvPr>
        </p:nvSpPr>
        <p:spPr>
          <a:xfrm>
            <a:off x="500575" y="434064"/>
            <a:ext cx="8868600" cy="1001700"/>
          </a:xfrm>
          <a:prstGeom prst="rect">
            <a:avLst/>
          </a:prstGeom>
          <a:solidFill>
            <a:srgbClr val="CCCCFF"/>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Control de documentos, aprobación</a:t>
            </a:r>
            <a:endParaRPr>
              <a:latin typeface="Calibri"/>
              <a:ea typeface="Calibri"/>
              <a:cs typeface="Calibri"/>
              <a:sym typeface="Calibri"/>
            </a:endParaRPr>
          </a:p>
        </p:txBody>
      </p:sp>
      <p:pic>
        <p:nvPicPr>
          <p:cNvPr id="234" name="Google Shape;234;g1f1fe8e3e3f_0_1115" descr="Conectado"/>
          <p:cNvPicPr preferRelativeResize="0"/>
          <p:nvPr/>
        </p:nvPicPr>
        <p:blipFill rotWithShape="1">
          <a:blip r:embed="rId4">
            <a:alphaModFix/>
          </a:blip>
          <a:srcRect/>
          <a:stretch/>
        </p:blipFill>
        <p:spPr>
          <a:xfrm>
            <a:off x="9563686" y="3310227"/>
            <a:ext cx="677594" cy="677594"/>
          </a:xfrm>
          <a:prstGeom prst="rect">
            <a:avLst/>
          </a:prstGeom>
          <a:noFill/>
          <a:ln>
            <a:noFill/>
          </a:ln>
        </p:spPr>
      </p:pic>
      <p:pic>
        <p:nvPicPr>
          <p:cNvPr id="235" name="Google Shape;235;g1f1fe8e3e3f_0_1115" descr="Marca de verificación"/>
          <p:cNvPicPr preferRelativeResize="0"/>
          <p:nvPr/>
        </p:nvPicPr>
        <p:blipFill rotWithShape="1">
          <a:blip r:embed="rId5">
            <a:alphaModFix/>
          </a:blip>
          <a:srcRect/>
          <a:stretch/>
        </p:blipFill>
        <p:spPr>
          <a:xfrm>
            <a:off x="7804052" y="4695037"/>
            <a:ext cx="677594" cy="677594"/>
          </a:xfrm>
          <a:prstGeom prst="rect">
            <a:avLst/>
          </a:prstGeom>
          <a:noFill/>
          <a:ln>
            <a:noFill/>
          </a:ln>
        </p:spPr>
      </p:pic>
      <p:graphicFrame>
        <p:nvGraphicFramePr>
          <p:cNvPr id="236" name="Google Shape;236;g1f1fe8e3e3f_0_1115"/>
          <p:cNvGraphicFramePr/>
          <p:nvPr/>
        </p:nvGraphicFramePr>
        <p:xfrm>
          <a:off x="960414" y="1652106"/>
          <a:ext cx="4625125" cy="1285260"/>
        </p:xfrm>
        <a:graphic>
          <a:graphicData uri="http://schemas.openxmlformats.org/drawingml/2006/table">
            <a:tbl>
              <a:tblPr>
                <a:noFill/>
                <a:tableStyleId>{F6814E6C-4265-442D-AD04-20981E3360D9}</a:tableStyleId>
              </a:tblPr>
              <a:tblGrid>
                <a:gridCol w="2191425">
                  <a:extLst>
                    <a:ext uri="{9D8B030D-6E8A-4147-A177-3AD203B41FA5}">
                      <a16:colId xmlns:a16="http://schemas.microsoft.com/office/drawing/2014/main" val="20000"/>
                    </a:ext>
                  </a:extLst>
                </a:gridCol>
                <a:gridCol w="243370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Clr>
                          <a:schemeClr val="dk1"/>
                        </a:buClr>
                        <a:buSzPts val="1800"/>
                        <a:buFont typeface="Calibri"/>
                        <a:buNone/>
                      </a:pPr>
                      <a:r>
                        <a:rPr lang="es-EC" sz="1800" u="none" strike="noStrike" cap="none"/>
                        <a:t>Revisado por:</a:t>
                      </a:r>
                      <a:endParaRPr sz="1800" u="none" strike="noStrike" cap="none"/>
                    </a:p>
                  </a:txBody>
                  <a:tcPr marL="91450" marR="91450" marT="45725" marB="45725"/>
                </a:tc>
                <a:tc>
                  <a:txBody>
                    <a:bodyPr/>
                    <a:lstStyle/>
                    <a:p>
                      <a:pPr marL="0" marR="0" lvl="0" indent="0" algn="l" rtl="0">
                        <a:spcBef>
                          <a:spcPts val="0"/>
                        </a:spcBef>
                        <a:spcAft>
                          <a:spcPts val="0"/>
                        </a:spcAft>
                        <a:buClr>
                          <a:schemeClr val="dk1"/>
                        </a:buClr>
                        <a:buSzPts val="1800"/>
                        <a:buFont typeface="Calibri"/>
                        <a:buNone/>
                      </a:pPr>
                      <a:r>
                        <a:rPr lang="es-EC" sz="1800" u="none" strike="noStrike" cap="none"/>
                        <a:t>Aprobado por:</a:t>
                      </a:r>
                      <a:endParaRPr sz="18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Clr>
                          <a:schemeClr val="dk1"/>
                        </a:buClr>
                        <a:buSzPts val="1800"/>
                        <a:buFont typeface="Calibri"/>
                        <a:buNone/>
                      </a:pPr>
                      <a:r>
                        <a:rPr lang="es-EC" sz="1800" u="none" strike="noStrike" cap="none"/>
                        <a:t>Nombre</a:t>
                      </a:r>
                      <a:endParaRPr sz="1800" u="none" strike="noStrike" cap="none"/>
                    </a:p>
                    <a:p>
                      <a:pPr marL="0" marR="0" lvl="0" indent="0" algn="l" rtl="0">
                        <a:spcBef>
                          <a:spcPts val="0"/>
                        </a:spcBef>
                        <a:spcAft>
                          <a:spcPts val="0"/>
                        </a:spcAft>
                        <a:buClr>
                          <a:schemeClr val="dk1"/>
                        </a:buClr>
                        <a:buSzPts val="1800"/>
                        <a:buFont typeface="Calibri"/>
                        <a:buNone/>
                      </a:pPr>
                      <a:r>
                        <a:rPr lang="es-EC" sz="1800" u="none" strike="noStrike" cap="none"/>
                        <a:t>Firma </a:t>
                      </a:r>
                      <a:endParaRPr sz="1800" u="none" strike="noStrike" cap="none"/>
                    </a:p>
                    <a:p>
                      <a:pPr marL="0" marR="0" lvl="0" indent="0" algn="l" rtl="0">
                        <a:spcBef>
                          <a:spcPts val="0"/>
                        </a:spcBef>
                        <a:spcAft>
                          <a:spcPts val="0"/>
                        </a:spcAft>
                        <a:buClr>
                          <a:schemeClr val="dk1"/>
                        </a:buClr>
                        <a:buSzPts val="1800"/>
                        <a:buFont typeface="Calibri"/>
                        <a:buNone/>
                      </a:pPr>
                      <a:r>
                        <a:rPr lang="es-EC" sz="1800" u="none" strike="noStrike" cap="none"/>
                        <a:t>Fecha</a:t>
                      </a:r>
                      <a:endParaRPr sz="1800" u="none" strike="noStrike" cap="none"/>
                    </a:p>
                  </a:txBody>
                  <a:tcPr marL="91450" marR="91450" marT="45725" marB="45725"/>
                </a:tc>
                <a:tc>
                  <a:txBody>
                    <a:bodyPr/>
                    <a:lstStyle/>
                    <a:p>
                      <a:pPr marL="0" marR="0" lvl="0" indent="0" algn="l" rtl="0">
                        <a:spcBef>
                          <a:spcPts val="0"/>
                        </a:spcBef>
                        <a:spcAft>
                          <a:spcPts val="0"/>
                        </a:spcAft>
                        <a:buClr>
                          <a:schemeClr val="dk1"/>
                        </a:buClr>
                        <a:buSzPts val="1800"/>
                        <a:buFont typeface="Calibri"/>
                        <a:buNone/>
                      </a:pPr>
                      <a:r>
                        <a:rPr lang="es-EC" sz="1800" u="none" strike="noStrike" cap="none"/>
                        <a:t>Nombre</a:t>
                      </a:r>
                      <a:endParaRPr sz="1800" u="none" strike="noStrike" cap="none"/>
                    </a:p>
                    <a:p>
                      <a:pPr marL="0" marR="0" lvl="0" indent="0" algn="l" rtl="0">
                        <a:spcBef>
                          <a:spcPts val="0"/>
                        </a:spcBef>
                        <a:spcAft>
                          <a:spcPts val="0"/>
                        </a:spcAft>
                        <a:buClr>
                          <a:schemeClr val="dk1"/>
                        </a:buClr>
                        <a:buSzPts val="1800"/>
                        <a:buFont typeface="Calibri"/>
                        <a:buNone/>
                      </a:pPr>
                      <a:r>
                        <a:rPr lang="es-EC" sz="1800" u="none" strike="noStrike" cap="none"/>
                        <a:t>Firma</a:t>
                      </a:r>
                      <a:endParaRPr sz="1800" u="none" strike="noStrike" cap="none"/>
                    </a:p>
                    <a:p>
                      <a:pPr marL="0" marR="0" lvl="0" indent="0" algn="l" rtl="0">
                        <a:spcBef>
                          <a:spcPts val="0"/>
                        </a:spcBef>
                        <a:spcAft>
                          <a:spcPts val="0"/>
                        </a:spcAft>
                        <a:buClr>
                          <a:schemeClr val="dk1"/>
                        </a:buClr>
                        <a:buSzPts val="1800"/>
                        <a:buFont typeface="Calibri"/>
                        <a:buNone/>
                      </a:pPr>
                      <a:r>
                        <a:rPr lang="es-EC" sz="1800" u="none" strike="noStrike" cap="none"/>
                        <a:t>Fecha</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grpSp>
        <p:nvGrpSpPr>
          <p:cNvPr id="237" name="Google Shape;237;g1f1fe8e3e3f_0_1115"/>
          <p:cNvGrpSpPr/>
          <p:nvPr/>
        </p:nvGrpSpPr>
        <p:grpSpPr>
          <a:xfrm>
            <a:off x="5570216" y="1270646"/>
            <a:ext cx="5003790" cy="5003790"/>
            <a:chOff x="1117400" y="18622"/>
            <a:chExt cx="5003790" cy="5003790"/>
          </a:xfrm>
        </p:grpSpPr>
        <p:sp>
          <p:nvSpPr>
            <p:cNvPr id="238" name="Google Shape;238;g1f1fe8e3e3f_0_1115"/>
            <p:cNvSpPr/>
            <p:nvPr/>
          </p:nvSpPr>
          <p:spPr>
            <a:xfrm>
              <a:off x="2924945" y="1826167"/>
              <a:ext cx="1388700" cy="1388700"/>
            </a:xfrm>
            <a:prstGeom prst="ellipse">
              <a:avLst/>
            </a:prstGeom>
            <a:gradFill>
              <a:gsLst>
                <a:gs pos="0">
                  <a:srgbClr val="FFDC9B"/>
                </a:gs>
                <a:gs pos="50000">
                  <a:srgbClr val="FFD68D"/>
                </a:gs>
                <a:gs pos="100000">
                  <a:srgbClr val="FFD478"/>
                </a:gs>
              </a:gsLst>
              <a:lin ang="5400012" scaled="0"/>
            </a:gra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9" name="Google Shape;239;g1f1fe8e3e3f_0_1115"/>
            <p:cNvSpPr txBox="1"/>
            <p:nvPr/>
          </p:nvSpPr>
          <p:spPr>
            <a:xfrm>
              <a:off x="3128318" y="2029540"/>
              <a:ext cx="981900" cy="981900"/>
            </a:xfrm>
            <a:prstGeom prst="rect">
              <a:avLst/>
            </a:prstGeom>
            <a:noFill/>
            <a:ln>
              <a:noFill/>
            </a:ln>
          </p:spPr>
          <p:txBody>
            <a:bodyPr spcFirstLastPara="1" wrap="square" lIns="7600" tIns="7600" rIns="7600" bIns="7600" anchor="ctr" anchorCtr="0">
              <a:noAutofit/>
            </a:bodyPr>
            <a:lstStyle/>
            <a:p>
              <a:pPr marL="0" marR="0" lvl="0" indent="0" algn="ctr" rtl="0">
                <a:lnSpc>
                  <a:spcPct val="90000"/>
                </a:lnSpc>
                <a:spcBef>
                  <a:spcPts val="0"/>
                </a:spcBef>
                <a:spcAft>
                  <a:spcPts val="0"/>
                </a:spcAft>
                <a:buClr>
                  <a:schemeClr val="dk1"/>
                </a:buClr>
                <a:buSzPts val="1200"/>
                <a:buFont typeface="Calibri"/>
                <a:buNone/>
              </a:pPr>
              <a:r>
                <a:rPr lang="es-EC" sz="1200">
                  <a:solidFill>
                    <a:schemeClr val="dk1"/>
                  </a:solidFill>
                  <a:latin typeface="Calibri"/>
                  <a:ea typeface="Calibri"/>
                  <a:cs typeface="Calibri"/>
                  <a:sym typeface="Calibri"/>
                </a:rPr>
                <a:t>DOCUMENTOS</a:t>
              </a:r>
              <a:endParaRPr sz="1800">
                <a:solidFill>
                  <a:schemeClr val="dk1"/>
                </a:solidFill>
                <a:latin typeface="Calibri"/>
                <a:ea typeface="Calibri"/>
                <a:cs typeface="Calibri"/>
                <a:sym typeface="Calibri"/>
              </a:endParaRPr>
            </a:p>
          </p:txBody>
        </p:sp>
        <p:sp>
          <p:nvSpPr>
            <p:cNvPr id="240" name="Google Shape;240;g1f1fe8e3e3f_0_1115"/>
            <p:cNvSpPr/>
            <p:nvPr/>
          </p:nvSpPr>
          <p:spPr>
            <a:xfrm rot="-5400000">
              <a:off x="3409888" y="1599517"/>
              <a:ext cx="418800" cy="34500"/>
            </a:xfrm>
            <a:custGeom>
              <a:avLst/>
              <a:gdLst/>
              <a:ahLst/>
              <a:cxnLst/>
              <a:rect l="l" t="t" r="r" b="b"/>
              <a:pathLst>
                <a:path w="120000" h="120000" extrusionOk="0">
                  <a:moveTo>
                    <a:pt x="0" y="60000"/>
                  </a:moveTo>
                  <a:lnTo>
                    <a:pt x="120000" y="6000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1" name="Google Shape;241;g1f1fe8e3e3f_0_1115"/>
            <p:cNvSpPr txBox="1"/>
            <p:nvPr/>
          </p:nvSpPr>
          <p:spPr>
            <a:xfrm rot="-5400000">
              <a:off x="3608833" y="1606224"/>
              <a:ext cx="21000" cy="210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242" name="Google Shape;242;g1f1fe8e3e3f_0_1115"/>
            <p:cNvSpPr/>
            <p:nvPr/>
          </p:nvSpPr>
          <p:spPr>
            <a:xfrm>
              <a:off x="2924945" y="18622"/>
              <a:ext cx="1388700" cy="1388700"/>
            </a:xfrm>
            <a:prstGeom prst="ellipse">
              <a:avLst/>
            </a:prstGeom>
            <a:gradFill>
              <a:gsLst>
                <a:gs pos="0">
                  <a:srgbClr val="AFCAE9"/>
                </a:gs>
                <a:gs pos="50000">
                  <a:srgbClr val="A0C1E4"/>
                </a:gs>
                <a:gs pos="100000">
                  <a:srgbClr val="8FB8E4"/>
                </a:gs>
              </a:gsLst>
              <a:lin ang="5400012" scaled="0"/>
            </a:gra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3" name="Google Shape;243;g1f1fe8e3e3f_0_1115"/>
            <p:cNvSpPr txBox="1"/>
            <p:nvPr/>
          </p:nvSpPr>
          <p:spPr>
            <a:xfrm>
              <a:off x="3128318" y="221995"/>
              <a:ext cx="981900" cy="981900"/>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dk1"/>
                </a:buClr>
                <a:buSzPts val="1500"/>
                <a:buFont typeface="Calibri"/>
                <a:buNone/>
              </a:pPr>
              <a:r>
                <a:rPr lang="es-EC" sz="1500">
                  <a:solidFill>
                    <a:schemeClr val="dk1"/>
                  </a:solidFill>
                  <a:latin typeface="Calibri"/>
                  <a:ea typeface="Calibri"/>
                  <a:cs typeface="Calibri"/>
                  <a:sym typeface="Calibri"/>
                </a:rPr>
                <a:t>Disponibles</a:t>
              </a:r>
              <a:endParaRPr sz="1800">
                <a:solidFill>
                  <a:schemeClr val="dk1"/>
                </a:solidFill>
                <a:latin typeface="Calibri"/>
                <a:ea typeface="Calibri"/>
                <a:cs typeface="Calibri"/>
                <a:sym typeface="Calibri"/>
              </a:endParaRPr>
            </a:p>
          </p:txBody>
        </p:sp>
        <p:sp>
          <p:nvSpPr>
            <p:cNvPr id="244" name="Google Shape;244;g1f1fe8e3e3f_0_1115"/>
            <p:cNvSpPr/>
            <p:nvPr/>
          </p:nvSpPr>
          <p:spPr>
            <a:xfrm>
              <a:off x="4313663" y="2503260"/>
              <a:ext cx="418800" cy="34500"/>
            </a:xfrm>
            <a:custGeom>
              <a:avLst/>
              <a:gdLst/>
              <a:ahLst/>
              <a:cxnLst/>
              <a:rect l="l" t="t" r="r" b="b"/>
              <a:pathLst>
                <a:path w="120000" h="120000" extrusionOk="0">
                  <a:moveTo>
                    <a:pt x="0" y="60000"/>
                  </a:moveTo>
                  <a:lnTo>
                    <a:pt x="120000" y="6000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5" name="Google Shape;245;g1f1fe8e3e3f_0_1115"/>
            <p:cNvSpPr txBox="1"/>
            <p:nvPr/>
          </p:nvSpPr>
          <p:spPr>
            <a:xfrm>
              <a:off x="4512606" y="2510055"/>
              <a:ext cx="21000" cy="210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246" name="Google Shape;246;g1f1fe8e3e3f_0_1115"/>
            <p:cNvSpPr/>
            <p:nvPr/>
          </p:nvSpPr>
          <p:spPr>
            <a:xfrm>
              <a:off x="4732490" y="1826167"/>
              <a:ext cx="1388700" cy="1388700"/>
            </a:xfrm>
            <a:prstGeom prst="ellipse">
              <a:avLst/>
            </a:prstGeom>
            <a:gradFill>
              <a:gsLst>
                <a:gs pos="0">
                  <a:srgbClr val="AAE1D7"/>
                </a:gs>
                <a:gs pos="50000">
                  <a:srgbClr val="9CDCD0"/>
                </a:gs>
                <a:gs pos="100000">
                  <a:srgbClr val="8ADBCC"/>
                </a:gs>
              </a:gsLst>
              <a:lin ang="5400012" scaled="0"/>
            </a:gra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7" name="Google Shape;247;g1f1fe8e3e3f_0_1115"/>
            <p:cNvSpPr txBox="1"/>
            <p:nvPr/>
          </p:nvSpPr>
          <p:spPr>
            <a:xfrm>
              <a:off x="4935863" y="2029540"/>
              <a:ext cx="981900" cy="981900"/>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dk1"/>
                </a:buClr>
                <a:buSzPts val="1500"/>
                <a:buFont typeface="Calibri"/>
                <a:buNone/>
              </a:pPr>
              <a:r>
                <a:rPr lang="es-EC" sz="1500">
                  <a:solidFill>
                    <a:schemeClr val="dk1"/>
                  </a:solidFill>
                  <a:latin typeface="Calibri"/>
                  <a:ea typeface="Calibri"/>
                  <a:cs typeface="Calibri"/>
                  <a:sym typeface="Calibri"/>
                </a:rPr>
                <a:t>Revisados</a:t>
              </a:r>
              <a:endParaRPr sz="1800">
                <a:solidFill>
                  <a:schemeClr val="dk1"/>
                </a:solidFill>
                <a:latin typeface="Calibri"/>
                <a:ea typeface="Calibri"/>
                <a:cs typeface="Calibri"/>
                <a:sym typeface="Calibri"/>
              </a:endParaRPr>
            </a:p>
          </p:txBody>
        </p:sp>
        <p:sp>
          <p:nvSpPr>
            <p:cNvPr id="248" name="Google Shape;248;g1f1fe8e3e3f_0_1115"/>
            <p:cNvSpPr/>
            <p:nvPr/>
          </p:nvSpPr>
          <p:spPr>
            <a:xfrm rot="5400000">
              <a:off x="3409920" y="3407035"/>
              <a:ext cx="418800" cy="34500"/>
            </a:xfrm>
            <a:custGeom>
              <a:avLst/>
              <a:gdLst/>
              <a:ahLst/>
              <a:cxnLst/>
              <a:rect l="l" t="t" r="r" b="b"/>
              <a:pathLst>
                <a:path w="120000" h="120000" extrusionOk="0">
                  <a:moveTo>
                    <a:pt x="0" y="60000"/>
                  </a:moveTo>
                  <a:lnTo>
                    <a:pt x="120000" y="6000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9" name="Google Shape;249;g1f1fe8e3e3f_0_1115"/>
            <p:cNvSpPr txBox="1"/>
            <p:nvPr/>
          </p:nvSpPr>
          <p:spPr>
            <a:xfrm rot="5400000">
              <a:off x="3608774" y="3413828"/>
              <a:ext cx="21000" cy="210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250" name="Google Shape;250;g1f1fe8e3e3f_0_1115"/>
            <p:cNvSpPr/>
            <p:nvPr/>
          </p:nvSpPr>
          <p:spPr>
            <a:xfrm>
              <a:off x="2924945" y="3633712"/>
              <a:ext cx="1388700" cy="1388700"/>
            </a:xfrm>
            <a:prstGeom prst="ellipse">
              <a:avLst/>
            </a:prstGeom>
            <a:gradFill>
              <a:gsLst>
                <a:gs pos="0">
                  <a:srgbClr val="A7DAB0"/>
                </a:gs>
                <a:gs pos="50000">
                  <a:srgbClr val="99D4A3"/>
                </a:gs>
                <a:gs pos="100000">
                  <a:srgbClr val="87D194"/>
                </a:gs>
              </a:gsLst>
              <a:lin ang="5400012" scaled="0"/>
            </a:gra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1" name="Google Shape;251;g1f1fe8e3e3f_0_1115"/>
            <p:cNvSpPr txBox="1"/>
            <p:nvPr/>
          </p:nvSpPr>
          <p:spPr>
            <a:xfrm>
              <a:off x="3128318" y="3837085"/>
              <a:ext cx="981900" cy="981900"/>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dk1"/>
                </a:buClr>
                <a:buSzPts val="1500"/>
                <a:buFont typeface="Calibri"/>
                <a:buNone/>
              </a:pPr>
              <a:r>
                <a:rPr lang="es-EC" sz="1500">
                  <a:solidFill>
                    <a:schemeClr val="dk1"/>
                  </a:solidFill>
                  <a:latin typeface="Calibri"/>
                  <a:ea typeface="Calibri"/>
                  <a:cs typeface="Calibri"/>
                  <a:sym typeface="Calibri"/>
                </a:rPr>
                <a:t>Obsoletos, uso involuntario</a:t>
              </a:r>
              <a:endParaRPr sz="1800">
                <a:solidFill>
                  <a:schemeClr val="dk1"/>
                </a:solidFill>
                <a:latin typeface="Calibri"/>
                <a:ea typeface="Calibri"/>
                <a:cs typeface="Calibri"/>
                <a:sym typeface="Calibri"/>
              </a:endParaRPr>
            </a:p>
          </p:txBody>
        </p:sp>
        <p:sp>
          <p:nvSpPr>
            <p:cNvPr id="252" name="Google Shape;252;g1f1fe8e3e3f_0_1115"/>
            <p:cNvSpPr/>
            <p:nvPr/>
          </p:nvSpPr>
          <p:spPr>
            <a:xfrm rot="10800000">
              <a:off x="2506145" y="2503292"/>
              <a:ext cx="418800" cy="34500"/>
            </a:xfrm>
            <a:custGeom>
              <a:avLst/>
              <a:gdLst/>
              <a:ahLst/>
              <a:cxnLst/>
              <a:rect l="l" t="t" r="r" b="b"/>
              <a:pathLst>
                <a:path w="120000" h="120000" extrusionOk="0">
                  <a:moveTo>
                    <a:pt x="0" y="60000"/>
                  </a:moveTo>
                  <a:lnTo>
                    <a:pt x="120000" y="6000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3" name="Google Shape;253;g1f1fe8e3e3f_0_1115"/>
            <p:cNvSpPr txBox="1"/>
            <p:nvPr/>
          </p:nvSpPr>
          <p:spPr>
            <a:xfrm>
              <a:off x="2705061" y="2510055"/>
              <a:ext cx="21000" cy="210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254" name="Google Shape;254;g1f1fe8e3e3f_0_1115"/>
            <p:cNvSpPr/>
            <p:nvPr/>
          </p:nvSpPr>
          <p:spPr>
            <a:xfrm>
              <a:off x="1117400" y="1826167"/>
              <a:ext cx="1388700" cy="1388700"/>
            </a:xfrm>
            <a:prstGeom prst="ellipse">
              <a:avLst/>
            </a:prstGeom>
            <a:gradFill>
              <a:gsLst>
                <a:gs pos="0">
                  <a:srgbClr val="B3D3A4"/>
                </a:gs>
                <a:gs pos="50000">
                  <a:srgbClr val="A7CC97"/>
                </a:gs>
                <a:gs pos="100000">
                  <a:srgbClr val="9AC784"/>
                </a:gs>
              </a:gsLst>
              <a:lin ang="5400012" scaled="0"/>
            </a:gra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5" name="Google Shape;255;g1f1fe8e3e3f_0_1115"/>
            <p:cNvSpPr txBox="1"/>
            <p:nvPr/>
          </p:nvSpPr>
          <p:spPr>
            <a:xfrm>
              <a:off x="1320773" y="2029540"/>
              <a:ext cx="981900" cy="981900"/>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dk1"/>
                </a:buClr>
                <a:buSzPts val="1500"/>
                <a:buFont typeface="Calibri"/>
                <a:buNone/>
              </a:pPr>
              <a:r>
                <a:rPr lang="es-EC" sz="1500">
                  <a:solidFill>
                    <a:schemeClr val="dk1"/>
                  </a:solidFill>
                  <a:latin typeface="Calibri"/>
                  <a:ea typeface="Calibri"/>
                  <a:cs typeface="Calibri"/>
                  <a:sym typeface="Calibri"/>
                </a:rPr>
                <a:t>Obsoletos, marcados</a:t>
              </a:r>
              <a:endParaRPr sz="1800">
                <a:solidFill>
                  <a:schemeClr val="dk1"/>
                </a:solidFill>
                <a:latin typeface="Calibri"/>
                <a:ea typeface="Calibri"/>
                <a:cs typeface="Calibri"/>
                <a:sym typeface="Calibri"/>
              </a:endParaRPr>
            </a:p>
          </p:txBody>
        </p:sp>
      </p:grpSp>
      <p:graphicFrame>
        <p:nvGraphicFramePr>
          <p:cNvPr id="256" name="Google Shape;256;g1f1fe8e3e3f_0_1115"/>
          <p:cNvGraphicFramePr/>
          <p:nvPr/>
        </p:nvGraphicFramePr>
        <p:xfrm>
          <a:off x="840105" y="3537679"/>
          <a:ext cx="2191425" cy="1833900"/>
        </p:xfrm>
        <a:graphic>
          <a:graphicData uri="http://schemas.openxmlformats.org/drawingml/2006/table">
            <a:tbl>
              <a:tblPr>
                <a:noFill/>
                <a:tableStyleId>{F6814E6C-4265-442D-AD04-20981E3360D9}</a:tableStyleId>
              </a:tblPr>
              <a:tblGrid>
                <a:gridCol w="2191425">
                  <a:extLst>
                    <a:ext uri="{9D8B030D-6E8A-4147-A177-3AD203B41FA5}">
                      <a16:colId xmlns:a16="http://schemas.microsoft.com/office/drawing/2014/main" val="20000"/>
                    </a:ext>
                  </a:extLst>
                </a:gridCol>
              </a:tblGrid>
              <a:tr h="370850">
                <a:tc>
                  <a:txBody>
                    <a:bodyPr/>
                    <a:lstStyle/>
                    <a:p>
                      <a:pPr marL="0" marR="0" lvl="0" indent="0" algn="l" rtl="0">
                        <a:spcBef>
                          <a:spcPts val="0"/>
                        </a:spcBef>
                        <a:spcAft>
                          <a:spcPts val="0"/>
                        </a:spcAft>
                        <a:buClr>
                          <a:schemeClr val="dk1"/>
                        </a:buClr>
                        <a:buSzPts val="1800"/>
                        <a:buFont typeface="Calibri"/>
                        <a:buNone/>
                      </a:pPr>
                      <a:r>
                        <a:rPr lang="es-EC" sz="1800" u="none" strike="noStrike" cap="none"/>
                        <a:t>Debe contener</a:t>
                      </a:r>
                      <a:endParaRPr sz="18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Clr>
                          <a:schemeClr val="dk1"/>
                        </a:buClr>
                        <a:buSzPts val="1800"/>
                        <a:buFont typeface="Calibri"/>
                        <a:buNone/>
                      </a:pPr>
                      <a:r>
                        <a:rPr lang="es-EC" sz="1800" u="none" strike="noStrike" cap="none"/>
                        <a:t>Identificación: código</a:t>
                      </a:r>
                      <a:endParaRPr sz="1800" u="none" strike="noStrike" cap="none"/>
                    </a:p>
                    <a:p>
                      <a:pPr marL="0" marR="0" lvl="0" indent="0" algn="l" rtl="0">
                        <a:spcBef>
                          <a:spcPts val="0"/>
                        </a:spcBef>
                        <a:spcAft>
                          <a:spcPts val="0"/>
                        </a:spcAft>
                        <a:buClr>
                          <a:schemeClr val="dk1"/>
                        </a:buClr>
                        <a:buSzPts val="1800"/>
                        <a:buFont typeface="Calibri"/>
                        <a:buNone/>
                      </a:pPr>
                      <a:r>
                        <a:rPr lang="es-EC" sz="1800" u="none" strike="noStrike" cap="none"/>
                        <a:t>Revisión</a:t>
                      </a:r>
                      <a:endParaRPr sz="1800" u="none" strike="noStrike" cap="none"/>
                    </a:p>
                    <a:p>
                      <a:pPr marL="0" marR="0" lvl="0" indent="0" algn="l" rtl="0">
                        <a:spcBef>
                          <a:spcPts val="0"/>
                        </a:spcBef>
                        <a:spcAft>
                          <a:spcPts val="0"/>
                        </a:spcAft>
                        <a:buClr>
                          <a:schemeClr val="dk1"/>
                        </a:buClr>
                        <a:buSzPts val="1800"/>
                        <a:buFont typeface="Calibri"/>
                        <a:buNone/>
                      </a:pPr>
                      <a:r>
                        <a:rPr lang="es-EC" sz="1800" u="none" strike="noStrike" cap="none"/>
                        <a:t>Páginas numeradas</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sp>
        <p:nvSpPr>
          <p:cNvPr id="2" name="Marcador de pie de página 1">
            <a:extLst>
              <a:ext uri="{FF2B5EF4-FFF2-40B4-BE49-F238E27FC236}">
                <a16:creationId xmlns:a16="http://schemas.microsoft.com/office/drawing/2014/main" id="{B8B51481-A865-2165-CC97-FC49ADB032E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g1f1fe8e3e3f_0_852"/>
          <p:cNvSpPr/>
          <p:nvPr/>
        </p:nvSpPr>
        <p:spPr>
          <a:xfrm>
            <a:off x="569175" y="2505670"/>
            <a:ext cx="11053800" cy="9234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FFFFFF"/>
              </a:buClr>
              <a:buSzPts val="5400"/>
              <a:buFont typeface="Calibri"/>
              <a:buNone/>
            </a:pPr>
            <a:r>
              <a:rPr lang="es-EC" sz="5400" b="1" cap="none" dirty="0">
                <a:solidFill>
                  <a:srgbClr val="FFFFFF"/>
                </a:solidFill>
                <a:latin typeface="Calibri"/>
                <a:ea typeface="Calibri"/>
                <a:cs typeface="Calibri"/>
                <a:sym typeface="Calibri"/>
              </a:rPr>
              <a:t>REQUISITOS DEL PROCESO</a:t>
            </a:r>
            <a:endParaRPr sz="1800" dirty="0">
              <a:solidFill>
                <a:schemeClr val="dk1"/>
              </a:solidFill>
              <a:latin typeface="Calibri"/>
              <a:ea typeface="Calibri"/>
              <a:cs typeface="Calibri"/>
              <a:sym typeface="Calibri"/>
            </a:endParaRPr>
          </a:p>
        </p:txBody>
      </p:sp>
      <p:pic>
        <p:nvPicPr>
          <p:cNvPr id="193" name="Google Shape;193;g1f1fe8e3e3f_0_852" descr="Periódico"/>
          <p:cNvPicPr preferRelativeResize="0"/>
          <p:nvPr/>
        </p:nvPicPr>
        <p:blipFill rotWithShape="1">
          <a:blip r:embed="rId4">
            <a:alphaModFix/>
          </a:blip>
          <a:srcRect/>
          <a:stretch/>
        </p:blipFill>
        <p:spPr>
          <a:xfrm>
            <a:off x="5232595" y="4281758"/>
            <a:ext cx="1726809" cy="1726809"/>
          </a:xfrm>
          <a:prstGeom prst="rect">
            <a:avLst/>
          </a:prstGeom>
          <a:noFill/>
          <a:ln>
            <a:noFill/>
          </a:ln>
        </p:spPr>
      </p:pic>
      <p:sp>
        <p:nvSpPr>
          <p:cNvPr id="2" name="Marcador de pie de página 1">
            <a:extLst>
              <a:ext uri="{FF2B5EF4-FFF2-40B4-BE49-F238E27FC236}">
                <a16:creationId xmlns:a16="http://schemas.microsoft.com/office/drawing/2014/main" id="{EF7DA2E8-3D8E-9C25-DA3A-9C540F9B2A02}"/>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0"/>
        <p:cNvGrpSpPr/>
        <p:nvPr/>
      </p:nvGrpSpPr>
      <p:grpSpPr>
        <a:xfrm>
          <a:off x="0" y="0"/>
          <a:ext cx="0" cy="0"/>
          <a:chOff x="0" y="0"/>
          <a:chExt cx="0" cy="0"/>
        </a:xfrm>
      </p:grpSpPr>
      <p:pic>
        <p:nvPicPr>
          <p:cNvPr id="261" name="Google Shape;261;g1f1fe8e3e3f_0_1217" descr="La mentalidad que debemos tener a la hora de afrontar cambios"/>
          <p:cNvPicPr preferRelativeResize="0"/>
          <p:nvPr/>
        </p:nvPicPr>
        <p:blipFill rotWithShape="1">
          <a:blip r:embed="rId4">
            <a:alphaModFix/>
          </a:blip>
          <a:srcRect/>
          <a:stretch/>
        </p:blipFill>
        <p:spPr>
          <a:xfrm>
            <a:off x="500575" y="1435639"/>
            <a:ext cx="8261029" cy="4650160"/>
          </a:xfrm>
          <a:prstGeom prst="rect">
            <a:avLst/>
          </a:prstGeom>
          <a:noFill/>
          <a:ln>
            <a:noFill/>
          </a:ln>
        </p:spPr>
      </p:pic>
      <p:sp>
        <p:nvSpPr>
          <p:cNvPr id="262" name="Google Shape;262;g1f1fe8e3e3f_0_1217"/>
          <p:cNvSpPr txBox="1">
            <a:spLocks noGrp="1"/>
          </p:cNvSpPr>
          <p:nvPr>
            <p:ph type="title"/>
          </p:nvPr>
        </p:nvSpPr>
        <p:spPr>
          <a:xfrm>
            <a:off x="500575" y="434064"/>
            <a:ext cx="8868600" cy="1001700"/>
          </a:xfrm>
          <a:prstGeom prst="rect">
            <a:avLst/>
          </a:prstGeom>
          <a:solidFill>
            <a:srgbClr val="CCCCFF"/>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Control de documentos, cambios</a:t>
            </a:r>
            <a:endParaRPr>
              <a:latin typeface="Calibri"/>
              <a:ea typeface="Calibri"/>
              <a:cs typeface="Calibri"/>
              <a:sym typeface="Calibri"/>
            </a:endParaRPr>
          </a:p>
        </p:txBody>
      </p:sp>
      <p:grpSp>
        <p:nvGrpSpPr>
          <p:cNvPr id="263" name="Google Shape;263;g1f1fe8e3e3f_0_1217"/>
          <p:cNvGrpSpPr/>
          <p:nvPr/>
        </p:nvGrpSpPr>
        <p:grpSpPr>
          <a:xfrm>
            <a:off x="4988790" y="1238140"/>
            <a:ext cx="5940967" cy="5247989"/>
            <a:chOff x="761745" y="2572"/>
            <a:chExt cx="5940967" cy="5247989"/>
          </a:xfrm>
        </p:grpSpPr>
        <p:sp>
          <p:nvSpPr>
            <p:cNvPr id="264" name="Google Shape;264;g1f1fe8e3e3f_0_1217"/>
            <p:cNvSpPr/>
            <p:nvPr/>
          </p:nvSpPr>
          <p:spPr>
            <a:xfrm>
              <a:off x="761745" y="2572"/>
              <a:ext cx="1485300" cy="14853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5" name="Google Shape;265;g1f1fe8e3e3f_0_1217"/>
            <p:cNvSpPr txBox="1"/>
            <p:nvPr/>
          </p:nvSpPr>
          <p:spPr>
            <a:xfrm>
              <a:off x="979251" y="220078"/>
              <a:ext cx="1050300" cy="10503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Analizados</a:t>
              </a:r>
              <a:endParaRPr sz="1800">
                <a:solidFill>
                  <a:schemeClr val="dk1"/>
                </a:solidFill>
                <a:latin typeface="Calibri"/>
                <a:ea typeface="Calibri"/>
                <a:cs typeface="Calibri"/>
                <a:sym typeface="Calibri"/>
              </a:endParaRPr>
            </a:p>
          </p:txBody>
        </p:sp>
        <p:sp>
          <p:nvSpPr>
            <p:cNvPr id="266" name="Google Shape;266;g1f1fe8e3e3f_0_1217"/>
            <p:cNvSpPr/>
            <p:nvPr/>
          </p:nvSpPr>
          <p:spPr>
            <a:xfrm rot="10800000">
              <a:off x="1244369" y="1679646"/>
              <a:ext cx="519900" cy="406500"/>
            </a:xfrm>
            <a:prstGeom prst="triangle">
              <a:avLst>
                <a:gd name="adj" fmla="val 50000"/>
              </a:avLst>
            </a:prstGeom>
            <a:solidFill>
              <a:srgbClr val="599B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7" name="Google Shape;267;g1f1fe8e3e3f_0_1217"/>
            <p:cNvSpPr/>
            <p:nvPr/>
          </p:nvSpPr>
          <p:spPr>
            <a:xfrm>
              <a:off x="1009035" y="2254911"/>
              <a:ext cx="990600" cy="990600"/>
            </a:xfrm>
            <a:prstGeom prst="ellipse">
              <a:avLst/>
            </a:prstGeom>
            <a:solidFill>
              <a:srgbClr val="55BA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8" name="Google Shape;268;g1f1fe8e3e3f_0_1217"/>
            <p:cNvSpPr txBox="1"/>
            <p:nvPr/>
          </p:nvSpPr>
          <p:spPr>
            <a:xfrm>
              <a:off x="1154111" y="2399987"/>
              <a:ext cx="700500" cy="7005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s-EC" sz="1200">
                  <a:solidFill>
                    <a:schemeClr val="lt1"/>
                  </a:solidFill>
                  <a:latin typeface="Calibri"/>
                  <a:ea typeface="Calibri"/>
                  <a:cs typeface="Calibri"/>
                  <a:sym typeface="Calibri"/>
                </a:rPr>
                <a:t>Revisados</a:t>
              </a:r>
              <a:endParaRPr sz="1800">
                <a:solidFill>
                  <a:schemeClr val="dk1"/>
                </a:solidFill>
                <a:latin typeface="Calibri"/>
                <a:ea typeface="Calibri"/>
                <a:cs typeface="Calibri"/>
                <a:sym typeface="Calibri"/>
              </a:endParaRPr>
            </a:p>
          </p:txBody>
        </p:sp>
        <p:sp>
          <p:nvSpPr>
            <p:cNvPr id="269" name="Google Shape;269;g1f1fe8e3e3f_0_1217"/>
            <p:cNvSpPr/>
            <p:nvPr/>
          </p:nvSpPr>
          <p:spPr>
            <a:xfrm rot="10800000">
              <a:off x="1244369" y="3561051"/>
              <a:ext cx="519900" cy="406500"/>
            </a:xfrm>
            <a:prstGeom prst="triangle">
              <a:avLst>
                <a:gd name="adj" fmla="val 50000"/>
              </a:avLst>
            </a:prstGeom>
            <a:solidFill>
              <a:srgbClr val="53C1C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0" name="Google Shape;270;g1f1fe8e3e3f_0_1217"/>
            <p:cNvSpPr/>
            <p:nvPr/>
          </p:nvSpPr>
          <p:spPr>
            <a:xfrm>
              <a:off x="1009035" y="4259961"/>
              <a:ext cx="990600" cy="990600"/>
            </a:xfrm>
            <a:prstGeom prst="ellipse">
              <a:avLst/>
            </a:prstGeom>
            <a:solidFill>
              <a:srgbClr val="50C9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1" name="Google Shape;271;g1f1fe8e3e3f_0_1217"/>
            <p:cNvSpPr txBox="1"/>
            <p:nvPr/>
          </p:nvSpPr>
          <p:spPr>
            <a:xfrm>
              <a:off x="1154111" y="4405037"/>
              <a:ext cx="700500" cy="7005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s-EC" sz="1000">
                  <a:solidFill>
                    <a:schemeClr val="lt1"/>
                  </a:solidFill>
                  <a:latin typeface="Calibri"/>
                  <a:ea typeface="Calibri"/>
                  <a:cs typeface="Calibri"/>
                  <a:sym typeface="Calibri"/>
                </a:rPr>
                <a:t>Aprobados</a:t>
              </a:r>
              <a:endParaRPr sz="1800">
                <a:solidFill>
                  <a:schemeClr val="dk1"/>
                </a:solidFill>
                <a:latin typeface="Calibri"/>
                <a:ea typeface="Calibri"/>
                <a:cs typeface="Calibri"/>
                <a:sym typeface="Calibri"/>
              </a:endParaRPr>
            </a:p>
          </p:txBody>
        </p:sp>
        <p:sp>
          <p:nvSpPr>
            <p:cNvPr id="272" name="Google Shape;272;g1f1fe8e3e3f_0_1217"/>
            <p:cNvSpPr/>
            <p:nvPr/>
          </p:nvSpPr>
          <p:spPr>
            <a:xfrm rot="5400000">
              <a:off x="2369866" y="4552070"/>
              <a:ext cx="519900" cy="406500"/>
            </a:xfrm>
            <a:prstGeom prst="triangle">
              <a:avLst>
                <a:gd name="adj" fmla="val 50000"/>
              </a:avLst>
            </a:prstGeom>
            <a:solidFill>
              <a:srgbClr val="4EC7A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3" name="Google Shape;273;g1f1fe8e3e3f_0_1217"/>
            <p:cNvSpPr/>
            <p:nvPr/>
          </p:nvSpPr>
          <p:spPr>
            <a:xfrm>
              <a:off x="3236868" y="4259961"/>
              <a:ext cx="990600" cy="990600"/>
            </a:xfrm>
            <a:prstGeom prst="ellipse">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4" name="Google Shape;274;g1f1fe8e3e3f_0_1217"/>
            <p:cNvSpPr txBox="1"/>
            <p:nvPr/>
          </p:nvSpPr>
          <p:spPr>
            <a:xfrm>
              <a:off x="3381944" y="4405037"/>
              <a:ext cx="700500" cy="7005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s-EC" sz="1000">
                  <a:solidFill>
                    <a:schemeClr val="lt1"/>
                  </a:solidFill>
                  <a:latin typeface="Calibri"/>
                  <a:ea typeface="Calibri"/>
                  <a:cs typeface="Calibri"/>
                  <a:sym typeface="Calibri"/>
                </a:rPr>
                <a:t>Firma, fecha</a:t>
              </a:r>
              <a:endParaRPr sz="1800">
                <a:solidFill>
                  <a:schemeClr val="dk1"/>
                </a:solidFill>
                <a:latin typeface="Calibri"/>
                <a:ea typeface="Calibri"/>
                <a:cs typeface="Calibri"/>
                <a:sym typeface="Calibri"/>
              </a:endParaRPr>
            </a:p>
          </p:txBody>
        </p:sp>
        <p:sp>
          <p:nvSpPr>
            <p:cNvPr id="275" name="Google Shape;275;g1f1fe8e3e3f_0_1217"/>
            <p:cNvSpPr/>
            <p:nvPr/>
          </p:nvSpPr>
          <p:spPr>
            <a:xfrm>
              <a:off x="3472276" y="3537965"/>
              <a:ext cx="519900" cy="406500"/>
            </a:xfrm>
            <a:prstGeom prst="triangle">
              <a:avLst>
                <a:gd name="adj" fmla="val 50000"/>
              </a:avLst>
            </a:prstGeom>
            <a:solidFill>
              <a:srgbClr val="49C0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6" name="Google Shape;276;g1f1fe8e3e3f_0_1217"/>
            <p:cNvSpPr/>
            <p:nvPr/>
          </p:nvSpPr>
          <p:spPr>
            <a:xfrm>
              <a:off x="3236868" y="2254911"/>
              <a:ext cx="990600" cy="990600"/>
            </a:xfrm>
            <a:prstGeom prst="ellipse">
              <a:avLst/>
            </a:prstGeom>
            <a:solidFill>
              <a:srgbClr val="48BD6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7" name="Google Shape;277;g1f1fe8e3e3f_0_1217"/>
            <p:cNvSpPr txBox="1"/>
            <p:nvPr/>
          </p:nvSpPr>
          <p:spPr>
            <a:xfrm>
              <a:off x="3381944" y="2399987"/>
              <a:ext cx="700500" cy="7005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Mano</a:t>
              </a:r>
              <a:endParaRPr sz="1800">
                <a:solidFill>
                  <a:schemeClr val="dk1"/>
                </a:solidFill>
                <a:latin typeface="Calibri"/>
                <a:ea typeface="Calibri"/>
                <a:cs typeface="Calibri"/>
                <a:sym typeface="Calibri"/>
              </a:endParaRPr>
            </a:p>
          </p:txBody>
        </p:sp>
        <p:sp>
          <p:nvSpPr>
            <p:cNvPr id="278" name="Google Shape;278;g1f1fe8e3e3f_0_1217"/>
            <p:cNvSpPr/>
            <p:nvPr/>
          </p:nvSpPr>
          <p:spPr>
            <a:xfrm>
              <a:off x="3472276" y="1532915"/>
              <a:ext cx="519900" cy="406500"/>
            </a:xfrm>
            <a:prstGeom prst="triangle">
              <a:avLst>
                <a:gd name="adj" fmla="val 50000"/>
              </a:avLst>
            </a:prstGeom>
            <a:solidFill>
              <a:srgbClr val="49B84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9" name="Google Shape;279;g1f1fe8e3e3f_0_1217"/>
            <p:cNvSpPr/>
            <p:nvPr/>
          </p:nvSpPr>
          <p:spPr>
            <a:xfrm>
              <a:off x="3236868" y="249862"/>
              <a:ext cx="990600" cy="990600"/>
            </a:xfrm>
            <a:prstGeom prst="ellipse">
              <a:avLst/>
            </a:prstGeom>
            <a:solidFill>
              <a:srgbClr val="4FB5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0" name="Google Shape;280;g1f1fe8e3e3f_0_1217"/>
            <p:cNvSpPr txBox="1"/>
            <p:nvPr/>
          </p:nvSpPr>
          <p:spPr>
            <a:xfrm>
              <a:off x="3381944" y="394938"/>
              <a:ext cx="700500" cy="7005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s-EC" sz="1000">
                  <a:solidFill>
                    <a:schemeClr val="lt1"/>
                  </a:solidFill>
                  <a:latin typeface="Calibri"/>
                  <a:ea typeface="Calibri"/>
                  <a:cs typeface="Calibri"/>
                  <a:sym typeface="Calibri"/>
                </a:rPr>
                <a:t>Identificados</a:t>
              </a:r>
              <a:endParaRPr sz="1800">
                <a:solidFill>
                  <a:schemeClr val="dk1"/>
                </a:solidFill>
                <a:latin typeface="Calibri"/>
                <a:ea typeface="Calibri"/>
                <a:cs typeface="Calibri"/>
                <a:sym typeface="Calibri"/>
              </a:endParaRPr>
            </a:p>
          </p:txBody>
        </p:sp>
        <p:sp>
          <p:nvSpPr>
            <p:cNvPr id="281" name="Google Shape;281;g1f1fe8e3e3f_0_1217"/>
            <p:cNvSpPr/>
            <p:nvPr/>
          </p:nvSpPr>
          <p:spPr>
            <a:xfrm rot="5400000">
              <a:off x="4474054" y="541970"/>
              <a:ext cx="519900" cy="406500"/>
            </a:xfrm>
            <a:prstGeom prst="triangle">
              <a:avLst>
                <a:gd name="adj" fmla="val 50000"/>
              </a:avLst>
            </a:prstGeom>
            <a:solidFill>
              <a:srgbClr val="6FAB4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2" name="Google Shape;282;g1f1fe8e3e3f_0_1217"/>
            <p:cNvSpPr/>
            <p:nvPr/>
          </p:nvSpPr>
          <p:spPr>
            <a:xfrm>
              <a:off x="5217412" y="2572"/>
              <a:ext cx="1485300" cy="1485300"/>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3" name="Google Shape;283;g1f1fe8e3e3f_0_1217"/>
            <p:cNvSpPr txBox="1"/>
            <p:nvPr/>
          </p:nvSpPr>
          <p:spPr>
            <a:xfrm>
              <a:off x="5434918" y="220078"/>
              <a:ext cx="1050300" cy="10503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TI</a:t>
              </a:r>
              <a:endParaRPr sz="1800">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638FD22D-0726-242F-81BA-9891DBDB5C86}"/>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7"/>
        <p:cNvGrpSpPr/>
        <p:nvPr/>
      </p:nvGrpSpPr>
      <p:grpSpPr>
        <a:xfrm>
          <a:off x="0" y="0"/>
          <a:ext cx="0" cy="0"/>
          <a:chOff x="0" y="0"/>
          <a:chExt cx="0" cy="0"/>
        </a:xfrm>
      </p:grpSpPr>
      <p:sp>
        <p:nvSpPr>
          <p:cNvPr id="288" name="Google Shape;288;g1f1fe8e3e3f_0_1318"/>
          <p:cNvSpPr txBox="1">
            <a:spLocks noGrp="1"/>
          </p:cNvSpPr>
          <p:nvPr>
            <p:ph type="title"/>
          </p:nvPr>
        </p:nvSpPr>
        <p:spPr>
          <a:xfrm>
            <a:off x="2253175" y="205464"/>
            <a:ext cx="8868600" cy="1001700"/>
          </a:xfrm>
          <a:prstGeom prst="rect">
            <a:avLst/>
          </a:prstGeom>
          <a:solidFill>
            <a:srgbClr val="D8E2F3"/>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B3835"/>
              </a:buClr>
              <a:buSzPct val="111110"/>
              <a:buFont typeface="Calibri"/>
              <a:buNone/>
            </a:pPr>
            <a:r>
              <a:rPr lang="es-EC">
                <a:solidFill>
                  <a:srgbClr val="3B3835"/>
                </a:solidFill>
                <a:latin typeface="Calibri"/>
                <a:ea typeface="Calibri"/>
                <a:cs typeface="Calibri"/>
                <a:sym typeface="Calibri"/>
              </a:rPr>
              <a:t>Revisión de pedidos, ofertas y contratos</a:t>
            </a:r>
            <a:endParaRPr>
              <a:latin typeface="Calibri"/>
              <a:ea typeface="Calibri"/>
              <a:cs typeface="Calibri"/>
              <a:sym typeface="Calibri"/>
            </a:endParaRPr>
          </a:p>
        </p:txBody>
      </p:sp>
      <p:grpSp>
        <p:nvGrpSpPr>
          <p:cNvPr id="289" name="Google Shape;289;g1f1fe8e3e3f_0_1318"/>
          <p:cNvGrpSpPr/>
          <p:nvPr/>
        </p:nvGrpSpPr>
        <p:grpSpPr>
          <a:xfrm>
            <a:off x="2137956" y="1652594"/>
            <a:ext cx="6871916" cy="3033390"/>
            <a:chOff x="839" y="336579"/>
            <a:chExt cx="6871916" cy="3033390"/>
          </a:xfrm>
        </p:grpSpPr>
        <p:sp>
          <p:nvSpPr>
            <p:cNvPr id="290" name="Google Shape;290;g1f1fe8e3e3f_0_1318"/>
            <p:cNvSpPr/>
            <p:nvPr/>
          </p:nvSpPr>
          <p:spPr>
            <a:xfrm>
              <a:off x="2455047" y="1648762"/>
              <a:ext cx="1799700" cy="412200"/>
            </a:xfrm>
            <a:custGeom>
              <a:avLst/>
              <a:gdLst/>
              <a:ahLst/>
              <a:cxnLst/>
              <a:rect l="l" t="t" r="r" b="b"/>
              <a:pathLst>
                <a:path w="120000" h="120000" extrusionOk="0">
                  <a:moveTo>
                    <a:pt x="0" y="0"/>
                  </a:moveTo>
                  <a:lnTo>
                    <a:pt x="0" y="60476"/>
                  </a:lnTo>
                  <a:lnTo>
                    <a:pt x="120000" y="60476"/>
                  </a:lnTo>
                  <a:lnTo>
                    <a:pt x="120000" y="120000"/>
                  </a:lnTo>
                </a:path>
              </a:pathLst>
            </a:custGeom>
            <a:noFill/>
            <a:ln w="12700" cap="flat" cmpd="sng">
              <a:solidFill>
                <a:srgbClr val="599BD5"/>
              </a:solidFill>
              <a:prstDash val="solid"/>
              <a:miter lim="800000"/>
              <a:headEnd type="none" w="sm" len="sm"/>
              <a:tailEnd type="none" w="sm" len="sm"/>
            </a:ln>
          </p:spPr>
        </p:sp>
        <p:sp>
          <p:nvSpPr>
            <p:cNvPr id="291" name="Google Shape;291;g1f1fe8e3e3f_0_1318"/>
            <p:cNvSpPr/>
            <p:nvPr/>
          </p:nvSpPr>
          <p:spPr>
            <a:xfrm>
              <a:off x="655294" y="1648762"/>
              <a:ext cx="1799700" cy="412200"/>
            </a:xfrm>
            <a:custGeom>
              <a:avLst/>
              <a:gdLst/>
              <a:ahLst/>
              <a:cxnLst/>
              <a:rect l="l" t="t" r="r" b="b"/>
              <a:pathLst>
                <a:path w="120000" h="120000" extrusionOk="0">
                  <a:moveTo>
                    <a:pt x="120000" y="0"/>
                  </a:moveTo>
                  <a:lnTo>
                    <a:pt x="120000" y="60476"/>
                  </a:lnTo>
                  <a:lnTo>
                    <a:pt x="0" y="60476"/>
                  </a:lnTo>
                  <a:lnTo>
                    <a:pt x="0" y="120000"/>
                  </a:lnTo>
                </a:path>
              </a:pathLst>
            </a:custGeom>
            <a:noFill/>
            <a:ln w="12700" cap="flat" cmpd="sng">
              <a:solidFill>
                <a:srgbClr val="599BD5"/>
              </a:solidFill>
              <a:prstDash val="solid"/>
              <a:miter lim="800000"/>
              <a:headEnd type="none" w="sm" len="sm"/>
              <a:tailEnd type="none" w="sm" len="sm"/>
            </a:ln>
          </p:spPr>
        </p:sp>
        <p:sp>
          <p:nvSpPr>
            <p:cNvPr id="292" name="Google Shape;292;g1f1fe8e3e3f_0_1318"/>
            <p:cNvSpPr/>
            <p:nvPr/>
          </p:nvSpPr>
          <p:spPr>
            <a:xfrm>
              <a:off x="1800591" y="339851"/>
              <a:ext cx="1308900" cy="1308900"/>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3" name="Google Shape;293;g1f1fe8e3e3f_0_1318"/>
            <p:cNvSpPr/>
            <p:nvPr/>
          </p:nvSpPr>
          <p:spPr>
            <a:xfrm>
              <a:off x="3109502" y="336579"/>
              <a:ext cx="1963500" cy="13089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4" name="Google Shape;294;g1f1fe8e3e3f_0_1318"/>
            <p:cNvSpPr txBox="1"/>
            <p:nvPr/>
          </p:nvSpPr>
          <p:spPr>
            <a:xfrm>
              <a:off x="3109502" y="336579"/>
              <a:ext cx="1963500" cy="1308900"/>
            </a:xfrm>
            <a:prstGeom prst="rect">
              <a:avLst/>
            </a:prstGeom>
            <a:noFill/>
            <a:ln>
              <a:noFill/>
            </a:ln>
          </p:spPr>
          <p:txBody>
            <a:bodyPr spcFirstLastPara="1" wrap="square" lIns="152400" tIns="152400" rIns="152400" bIns="152400" anchor="ctr" anchorCtr="0">
              <a:noAutofit/>
            </a:bodyPr>
            <a:lstStyle/>
            <a:p>
              <a:pPr marL="0" marR="0" lvl="0" indent="0" algn="l" rtl="0">
                <a:lnSpc>
                  <a:spcPct val="90000"/>
                </a:lnSpc>
                <a:spcBef>
                  <a:spcPts val="0"/>
                </a:spcBef>
                <a:spcAft>
                  <a:spcPts val="0"/>
                </a:spcAft>
                <a:buClr>
                  <a:schemeClr val="dk1"/>
                </a:buClr>
                <a:buSzPts val="4000"/>
                <a:buFont typeface="Calibri"/>
                <a:buNone/>
              </a:pPr>
              <a:r>
                <a:rPr lang="es-EC" sz="4000">
                  <a:solidFill>
                    <a:schemeClr val="dk1"/>
                  </a:solidFill>
                  <a:latin typeface="Calibri"/>
                  <a:ea typeface="Calibri"/>
                  <a:cs typeface="Calibri"/>
                  <a:sym typeface="Calibri"/>
                </a:rPr>
                <a:t>Pasos</a:t>
              </a:r>
              <a:endParaRPr sz="1800">
                <a:solidFill>
                  <a:schemeClr val="dk1"/>
                </a:solidFill>
                <a:latin typeface="Calibri"/>
                <a:ea typeface="Calibri"/>
                <a:cs typeface="Calibri"/>
                <a:sym typeface="Calibri"/>
              </a:endParaRPr>
            </a:p>
          </p:txBody>
        </p:sp>
        <p:sp>
          <p:nvSpPr>
            <p:cNvPr id="295" name="Google Shape;295;g1f1fe8e3e3f_0_1318"/>
            <p:cNvSpPr/>
            <p:nvPr/>
          </p:nvSpPr>
          <p:spPr>
            <a:xfrm>
              <a:off x="839" y="2061069"/>
              <a:ext cx="1308900" cy="1308900"/>
            </a:xfrm>
            <a:prstGeom prst="ellipse">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6" name="Google Shape;296;g1f1fe8e3e3f_0_1318"/>
            <p:cNvSpPr/>
            <p:nvPr/>
          </p:nvSpPr>
          <p:spPr>
            <a:xfrm>
              <a:off x="1309750" y="2057797"/>
              <a:ext cx="1963500" cy="13089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7" name="Google Shape;297;g1f1fe8e3e3f_0_1318"/>
            <p:cNvSpPr txBox="1"/>
            <p:nvPr/>
          </p:nvSpPr>
          <p:spPr>
            <a:xfrm>
              <a:off x="1309750" y="2057797"/>
              <a:ext cx="1963500" cy="1308900"/>
            </a:xfrm>
            <a:prstGeom prst="rect">
              <a:avLst/>
            </a:prstGeom>
            <a:noFill/>
            <a:ln>
              <a:noFill/>
            </a:ln>
          </p:spPr>
          <p:txBody>
            <a:bodyPr spcFirstLastPara="1" wrap="square" lIns="152400" tIns="152400" rIns="152400" bIns="152400" anchor="ctr" anchorCtr="0">
              <a:noAutofit/>
            </a:bodyPr>
            <a:lstStyle/>
            <a:p>
              <a:pPr marL="0" marR="0" lvl="0" indent="0" algn="l" rtl="0">
                <a:lnSpc>
                  <a:spcPct val="90000"/>
                </a:lnSpc>
                <a:spcBef>
                  <a:spcPts val="0"/>
                </a:spcBef>
                <a:spcAft>
                  <a:spcPts val="0"/>
                </a:spcAft>
                <a:buClr>
                  <a:schemeClr val="dk1"/>
                </a:buClr>
                <a:buSzPts val="4000"/>
                <a:buFont typeface="Calibri"/>
                <a:buNone/>
              </a:pPr>
              <a:r>
                <a:rPr lang="es-EC" sz="4000">
                  <a:solidFill>
                    <a:schemeClr val="dk1"/>
                  </a:solidFill>
                  <a:latin typeface="Calibri"/>
                  <a:ea typeface="Calibri"/>
                  <a:cs typeface="Calibri"/>
                  <a:sym typeface="Calibri"/>
                </a:rPr>
                <a:t>Pedidos</a:t>
              </a:r>
              <a:endParaRPr sz="1800">
                <a:solidFill>
                  <a:schemeClr val="dk1"/>
                </a:solidFill>
                <a:latin typeface="Calibri"/>
                <a:ea typeface="Calibri"/>
                <a:cs typeface="Calibri"/>
                <a:sym typeface="Calibri"/>
              </a:endParaRPr>
            </a:p>
          </p:txBody>
        </p:sp>
        <p:sp>
          <p:nvSpPr>
            <p:cNvPr id="298" name="Google Shape;298;g1f1fe8e3e3f_0_1318"/>
            <p:cNvSpPr/>
            <p:nvPr/>
          </p:nvSpPr>
          <p:spPr>
            <a:xfrm>
              <a:off x="3600344" y="2061069"/>
              <a:ext cx="1308900" cy="1308900"/>
            </a:xfrm>
            <a:prstGeom prst="ellipse">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9" name="Google Shape;299;g1f1fe8e3e3f_0_1318"/>
            <p:cNvSpPr/>
            <p:nvPr/>
          </p:nvSpPr>
          <p:spPr>
            <a:xfrm>
              <a:off x="4909255" y="2057797"/>
              <a:ext cx="1963500" cy="13089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0" name="Google Shape;300;g1f1fe8e3e3f_0_1318"/>
            <p:cNvSpPr txBox="1"/>
            <p:nvPr/>
          </p:nvSpPr>
          <p:spPr>
            <a:xfrm>
              <a:off x="4909255" y="2057797"/>
              <a:ext cx="1963500" cy="1308900"/>
            </a:xfrm>
            <a:prstGeom prst="rect">
              <a:avLst/>
            </a:prstGeom>
            <a:noFill/>
            <a:ln>
              <a:noFill/>
            </a:ln>
          </p:spPr>
          <p:txBody>
            <a:bodyPr spcFirstLastPara="1" wrap="square" lIns="152400" tIns="152400" rIns="152400" bIns="152400" anchor="ctr" anchorCtr="0">
              <a:noAutofit/>
            </a:bodyPr>
            <a:lstStyle/>
            <a:p>
              <a:pPr marL="0" marR="0" lvl="0" indent="0" algn="l" rtl="0">
                <a:lnSpc>
                  <a:spcPct val="90000"/>
                </a:lnSpc>
                <a:spcBef>
                  <a:spcPts val="0"/>
                </a:spcBef>
                <a:spcAft>
                  <a:spcPts val="0"/>
                </a:spcAft>
                <a:buClr>
                  <a:schemeClr val="dk1"/>
                </a:buClr>
                <a:buSzPts val="4000"/>
                <a:buFont typeface="Calibri"/>
                <a:buNone/>
              </a:pPr>
              <a:r>
                <a:rPr lang="es-EC" sz="4000">
                  <a:solidFill>
                    <a:schemeClr val="dk1"/>
                  </a:solidFill>
                  <a:latin typeface="Calibri"/>
                  <a:ea typeface="Calibri"/>
                  <a:cs typeface="Calibri"/>
                  <a:sym typeface="Calibri"/>
                </a:rPr>
                <a:t>Ofertas</a:t>
              </a:r>
              <a:endParaRPr sz="1800">
                <a:solidFill>
                  <a:schemeClr val="dk1"/>
                </a:solidFill>
                <a:latin typeface="Calibri"/>
                <a:ea typeface="Calibri"/>
                <a:cs typeface="Calibri"/>
                <a:sym typeface="Calibri"/>
              </a:endParaRPr>
            </a:p>
          </p:txBody>
        </p:sp>
      </p:grpSp>
      <p:sp>
        <p:nvSpPr>
          <p:cNvPr id="301" name="Google Shape;301;g1f1fe8e3e3f_0_1318"/>
          <p:cNvSpPr/>
          <p:nvPr/>
        </p:nvSpPr>
        <p:spPr>
          <a:xfrm>
            <a:off x="4641574" y="4638261"/>
            <a:ext cx="484500" cy="384300"/>
          </a:xfrm>
          <a:prstGeom prst="downArrow">
            <a:avLst>
              <a:gd name="adj1" fmla="val 50000"/>
              <a:gd name="adj2"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02" name="Google Shape;302;g1f1fe8e3e3f_0_1318"/>
          <p:cNvSpPr txBox="1"/>
          <p:nvPr/>
        </p:nvSpPr>
        <p:spPr>
          <a:xfrm>
            <a:off x="3731459" y="5022575"/>
            <a:ext cx="23049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Calibri"/>
              <a:buNone/>
            </a:pPr>
            <a:r>
              <a:rPr lang="es-EC" sz="3600" b="1">
                <a:solidFill>
                  <a:schemeClr val="dk1"/>
                </a:solidFill>
                <a:latin typeface="Calibri"/>
                <a:ea typeface="Calibri"/>
                <a:cs typeface="Calibri"/>
                <a:sym typeface="Calibri"/>
              </a:rPr>
              <a:t>CONTRATO</a:t>
            </a:r>
            <a:endParaRPr sz="1800">
              <a:solidFill>
                <a:schemeClr val="dk1"/>
              </a:solidFill>
              <a:latin typeface="Calibri"/>
              <a:ea typeface="Calibri"/>
              <a:cs typeface="Calibri"/>
              <a:sym typeface="Calibri"/>
            </a:endParaRPr>
          </a:p>
        </p:txBody>
      </p:sp>
      <p:sp>
        <p:nvSpPr>
          <p:cNvPr id="303" name="Google Shape;303;g1f1fe8e3e3f_0_1318"/>
          <p:cNvSpPr txBox="1"/>
          <p:nvPr/>
        </p:nvSpPr>
        <p:spPr>
          <a:xfrm>
            <a:off x="6311348" y="5022574"/>
            <a:ext cx="4744200" cy="14775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70C0"/>
              </a:buClr>
              <a:buSzPts val="1800"/>
              <a:buFont typeface="Arial"/>
              <a:buChar char="•"/>
            </a:pPr>
            <a:r>
              <a:rPr lang="es-EC" sz="1800">
                <a:solidFill>
                  <a:schemeClr val="dk1"/>
                </a:solidFill>
                <a:latin typeface="Calibri"/>
                <a:ea typeface="Calibri"/>
                <a:cs typeface="Calibri"/>
                <a:sym typeface="Calibri"/>
              </a:rPr>
              <a:t>Requisitos: método</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1800"/>
              <a:buFont typeface="Arial"/>
              <a:buChar char="•"/>
            </a:pPr>
            <a:r>
              <a:rPr lang="es-EC" sz="1800">
                <a:solidFill>
                  <a:schemeClr val="dk1"/>
                </a:solidFill>
                <a:latin typeface="Calibri"/>
                <a:ea typeface="Calibri"/>
                <a:cs typeface="Calibri"/>
                <a:sym typeface="Calibri"/>
              </a:rPr>
              <a:t>Capacidad: personal, equipos, información</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1800"/>
              <a:buFont typeface="Arial"/>
              <a:buChar char="•"/>
            </a:pPr>
            <a:r>
              <a:rPr lang="es-EC" sz="1800">
                <a:solidFill>
                  <a:schemeClr val="dk1"/>
                </a:solidFill>
                <a:latin typeface="Calibri"/>
                <a:ea typeface="Calibri"/>
                <a:cs typeface="Calibri"/>
                <a:sym typeface="Calibri"/>
              </a:rPr>
              <a:t>Satisfacción requerimiento de clientes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1800"/>
              <a:buFont typeface="Arial"/>
              <a:buChar char="•"/>
            </a:pPr>
            <a:r>
              <a:rPr lang="es-EC" sz="1800">
                <a:solidFill>
                  <a:schemeClr val="dk1"/>
                </a:solidFill>
                <a:latin typeface="Calibri"/>
                <a:ea typeface="Calibri"/>
                <a:cs typeface="Calibri"/>
                <a:sym typeface="Calibri"/>
              </a:rPr>
              <a:t>≠ resueltas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0070C0"/>
              </a:buClr>
              <a:buSzPts val="1800"/>
              <a:buFont typeface="Arial"/>
              <a:buChar char="•"/>
            </a:pPr>
            <a:r>
              <a:rPr lang="es-EC" sz="1800">
                <a:solidFill>
                  <a:schemeClr val="dk1"/>
                </a:solidFill>
                <a:latin typeface="Calibri"/>
                <a:ea typeface="Calibri"/>
                <a:cs typeface="Calibri"/>
                <a:sym typeface="Calibri"/>
              </a:rPr>
              <a:t>Financieros, legales de tiempo</a:t>
            </a:r>
            <a:endParaRPr sz="18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F67E4254-FCED-E8A9-0B82-3686CDACDDC8}"/>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7"/>
        <p:cNvGrpSpPr/>
        <p:nvPr/>
      </p:nvGrpSpPr>
      <p:grpSpPr>
        <a:xfrm>
          <a:off x="0" y="0"/>
          <a:ext cx="0" cy="0"/>
          <a:chOff x="0" y="0"/>
          <a:chExt cx="0" cy="0"/>
        </a:xfrm>
      </p:grpSpPr>
      <p:pic>
        <p:nvPicPr>
          <p:cNvPr id="308" name="Google Shape;308;g1f1fe8e3e3f_0_1412"/>
          <p:cNvPicPr preferRelativeResize="0"/>
          <p:nvPr/>
        </p:nvPicPr>
        <p:blipFill rotWithShape="1">
          <a:blip r:embed="rId4">
            <a:alphaModFix/>
          </a:blip>
          <a:srcRect/>
          <a:stretch/>
        </p:blipFill>
        <p:spPr>
          <a:xfrm>
            <a:off x="4300749" y="1663203"/>
            <a:ext cx="8265309" cy="4649236"/>
          </a:xfrm>
          <a:prstGeom prst="rect">
            <a:avLst/>
          </a:prstGeom>
          <a:noFill/>
          <a:ln>
            <a:noFill/>
          </a:ln>
        </p:spPr>
      </p:pic>
      <p:sp>
        <p:nvSpPr>
          <p:cNvPr id="309" name="Google Shape;309;g1f1fe8e3e3f_0_1412"/>
          <p:cNvSpPr txBox="1">
            <a:spLocks noGrp="1"/>
          </p:cNvSpPr>
          <p:nvPr>
            <p:ph type="title"/>
          </p:nvPr>
        </p:nvSpPr>
        <p:spPr>
          <a:xfrm>
            <a:off x="-32825" y="281664"/>
            <a:ext cx="8868600" cy="1001700"/>
          </a:xfrm>
          <a:prstGeom prst="rect">
            <a:avLst/>
          </a:prstGeom>
          <a:solidFill>
            <a:srgbClr val="D8E2F3"/>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B3835"/>
              </a:buClr>
              <a:buSzPct val="111110"/>
              <a:buFont typeface="Calibri"/>
              <a:buNone/>
            </a:pPr>
            <a:r>
              <a:rPr lang="es-EC">
                <a:solidFill>
                  <a:srgbClr val="3B3835"/>
                </a:solidFill>
                <a:latin typeface="Calibri"/>
                <a:ea typeface="Calibri"/>
                <a:cs typeface="Calibri"/>
                <a:sym typeface="Calibri"/>
              </a:rPr>
              <a:t>Revisión de pedidos, ofertas y contratos</a:t>
            </a:r>
            <a:endParaRPr>
              <a:latin typeface="Calibri"/>
              <a:ea typeface="Calibri"/>
              <a:cs typeface="Calibri"/>
              <a:sym typeface="Calibri"/>
            </a:endParaRPr>
          </a:p>
        </p:txBody>
      </p:sp>
      <p:pic>
        <p:nvPicPr>
          <p:cNvPr id="310" name="Google Shape;310;g1f1fe8e3e3f_0_1412" descr="Conectado"/>
          <p:cNvPicPr preferRelativeResize="0"/>
          <p:nvPr/>
        </p:nvPicPr>
        <p:blipFill rotWithShape="1">
          <a:blip r:embed="rId5">
            <a:alphaModFix/>
          </a:blip>
          <a:srcRect/>
          <a:stretch/>
        </p:blipFill>
        <p:spPr>
          <a:xfrm>
            <a:off x="9563686" y="3310227"/>
            <a:ext cx="677594" cy="677594"/>
          </a:xfrm>
          <a:prstGeom prst="rect">
            <a:avLst/>
          </a:prstGeom>
          <a:noFill/>
          <a:ln>
            <a:noFill/>
          </a:ln>
        </p:spPr>
      </p:pic>
      <p:grpSp>
        <p:nvGrpSpPr>
          <p:cNvPr id="311" name="Google Shape;311;g1f1fe8e3e3f_0_1412"/>
          <p:cNvGrpSpPr/>
          <p:nvPr/>
        </p:nvGrpSpPr>
        <p:grpSpPr>
          <a:xfrm>
            <a:off x="591364" y="1853436"/>
            <a:ext cx="4003181" cy="4268700"/>
            <a:chOff x="1249555" y="-71"/>
            <a:chExt cx="4003181" cy="4268700"/>
          </a:xfrm>
        </p:grpSpPr>
        <p:sp>
          <p:nvSpPr>
            <p:cNvPr id="312" name="Google Shape;312;g1f1fe8e3e3f_0_1412"/>
            <p:cNvSpPr/>
            <p:nvPr/>
          </p:nvSpPr>
          <p:spPr>
            <a:xfrm>
              <a:off x="2060593" y="2134315"/>
              <a:ext cx="531900" cy="1013700"/>
            </a:xfrm>
            <a:custGeom>
              <a:avLst/>
              <a:gdLst/>
              <a:ahLst/>
              <a:cxnLst/>
              <a:rect l="l" t="t" r="r" b="b"/>
              <a:pathLst>
                <a:path w="120000" h="120000" extrusionOk="0">
                  <a:moveTo>
                    <a:pt x="0" y="0"/>
                  </a:moveTo>
                  <a:lnTo>
                    <a:pt x="60000" y="0"/>
                  </a:lnTo>
                  <a:lnTo>
                    <a:pt x="60000" y="120000"/>
                  </a:lnTo>
                  <a:lnTo>
                    <a:pt x="120000" y="120000"/>
                  </a:lnTo>
                </a:path>
              </a:pathLst>
            </a:custGeom>
            <a:no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3" name="Google Shape;313;g1f1fe8e3e3f_0_1412"/>
            <p:cNvSpPr txBox="1"/>
            <p:nvPr/>
          </p:nvSpPr>
          <p:spPr>
            <a:xfrm>
              <a:off x="2297991" y="2612591"/>
              <a:ext cx="57300" cy="573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14" name="Google Shape;314;g1f1fe8e3e3f_0_1412"/>
            <p:cNvSpPr/>
            <p:nvPr/>
          </p:nvSpPr>
          <p:spPr>
            <a:xfrm>
              <a:off x="2060593" y="2088595"/>
              <a:ext cx="531900" cy="91500"/>
            </a:xfrm>
            <a:custGeom>
              <a:avLst/>
              <a:gdLst/>
              <a:ahLst/>
              <a:cxnLst/>
              <a:rect l="l" t="t" r="r" b="b"/>
              <a:pathLst>
                <a:path w="120000" h="120000" extrusionOk="0">
                  <a:moveTo>
                    <a:pt x="0" y="60000"/>
                  </a:moveTo>
                  <a:lnTo>
                    <a:pt x="120000" y="60000"/>
                  </a:lnTo>
                </a:path>
              </a:pathLst>
            </a:custGeom>
            <a:no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5" name="Google Shape;315;g1f1fe8e3e3f_0_1412"/>
            <p:cNvSpPr txBox="1"/>
            <p:nvPr/>
          </p:nvSpPr>
          <p:spPr>
            <a:xfrm>
              <a:off x="2313313" y="2121013"/>
              <a:ext cx="26700" cy="26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16" name="Google Shape;316;g1f1fe8e3e3f_0_1412"/>
            <p:cNvSpPr/>
            <p:nvPr/>
          </p:nvSpPr>
          <p:spPr>
            <a:xfrm>
              <a:off x="2060593" y="1120515"/>
              <a:ext cx="531900" cy="1013700"/>
            </a:xfrm>
            <a:custGeom>
              <a:avLst/>
              <a:gdLst/>
              <a:ahLst/>
              <a:cxnLst/>
              <a:rect l="l" t="t" r="r" b="b"/>
              <a:pathLst>
                <a:path w="120000" h="120000" extrusionOk="0">
                  <a:moveTo>
                    <a:pt x="0" y="120000"/>
                  </a:moveTo>
                  <a:lnTo>
                    <a:pt x="60000" y="120000"/>
                  </a:lnTo>
                  <a:lnTo>
                    <a:pt x="60000" y="0"/>
                  </a:lnTo>
                  <a:lnTo>
                    <a:pt x="120000" y="0"/>
                  </a:lnTo>
                </a:path>
              </a:pathLst>
            </a:custGeom>
            <a:no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7" name="Google Shape;317;g1f1fe8e3e3f_0_1412"/>
            <p:cNvSpPr txBox="1"/>
            <p:nvPr/>
          </p:nvSpPr>
          <p:spPr>
            <a:xfrm>
              <a:off x="2297991" y="1598792"/>
              <a:ext cx="57300" cy="573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18" name="Google Shape;318;g1f1fe8e3e3f_0_1412"/>
            <p:cNvSpPr/>
            <p:nvPr/>
          </p:nvSpPr>
          <p:spPr>
            <a:xfrm rot="-5400000">
              <a:off x="-479346" y="1728829"/>
              <a:ext cx="4268700" cy="810900"/>
            </a:xfrm>
            <a:prstGeom prst="rect">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9" name="Google Shape;319;g1f1fe8e3e3f_0_1412"/>
            <p:cNvSpPr txBox="1"/>
            <p:nvPr/>
          </p:nvSpPr>
          <p:spPr>
            <a:xfrm rot="-5400000">
              <a:off x="-479346" y="1728829"/>
              <a:ext cx="4268700" cy="810900"/>
            </a:xfrm>
            <a:prstGeom prst="rect">
              <a:avLst/>
            </a:prstGeom>
            <a:noFill/>
            <a:ln>
              <a:noFill/>
            </a:ln>
          </p:spPr>
          <p:txBody>
            <a:bodyPr spcFirstLastPara="1" wrap="square" lIns="33650" tIns="33650" rIns="33650" bIns="33650" anchor="ctr" anchorCtr="0">
              <a:noAutofit/>
            </a:bodyPr>
            <a:lstStyle/>
            <a:p>
              <a:pPr marL="0" marR="0" lvl="0" indent="0" algn="ctr" rtl="0">
                <a:lnSpc>
                  <a:spcPct val="90000"/>
                </a:lnSpc>
                <a:spcBef>
                  <a:spcPts val="0"/>
                </a:spcBef>
                <a:spcAft>
                  <a:spcPts val="0"/>
                </a:spcAft>
                <a:buClr>
                  <a:schemeClr val="lt1"/>
                </a:buClr>
                <a:buSzPts val="5300"/>
                <a:buFont typeface="Calibri"/>
                <a:buNone/>
              </a:pPr>
              <a:r>
                <a:rPr lang="es-EC" sz="5300">
                  <a:solidFill>
                    <a:schemeClr val="lt1"/>
                  </a:solidFill>
                  <a:latin typeface="Calibri"/>
                  <a:ea typeface="Calibri"/>
                  <a:cs typeface="Calibri"/>
                  <a:sym typeface="Calibri"/>
                </a:rPr>
                <a:t>REGISTRAR</a:t>
              </a:r>
              <a:endParaRPr sz="1800">
                <a:solidFill>
                  <a:schemeClr val="dk1"/>
                </a:solidFill>
                <a:latin typeface="Calibri"/>
                <a:ea typeface="Calibri"/>
                <a:cs typeface="Calibri"/>
                <a:sym typeface="Calibri"/>
              </a:endParaRPr>
            </a:p>
          </p:txBody>
        </p:sp>
        <p:sp>
          <p:nvSpPr>
            <p:cNvPr id="320" name="Google Shape;320;g1f1fe8e3e3f_0_1412"/>
            <p:cNvSpPr/>
            <p:nvPr/>
          </p:nvSpPr>
          <p:spPr>
            <a:xfrm>
              <a:off x="2592635" y="714995"/>
              <a:ext cx="2660100" cy="810900"/>
            </a:xfrm>
            <a:prstGeom prst="rect">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1" name="Google Shape;321;g1f1fe8e3e3f_0_1412"/>
            <p:cNvSpPr txBox="1"/>
            <p:nvPr/>
          </p:nvSpPr>
          <p:spPr>
            <a:xfrm>
              <a:off x="2592635" y="714995"/>
              <a:ext cx="2660100" cy="810900"/>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s-EC" sz="2700">
                  <a:solidFill>
                    <a:schemeClr val="lt1"/>
                  </a:solidFill>
                  <a:latin typeface="Calibri"/>
                  <a:ea typeface="Calibri"/>
                  <a:cs typeface="Calibri"/>
                  <a:sym typeface="Calibri"/>
                </a:rPr>
                <a:t>Modificaciones</a:t>
              </a:r>
              <a:endParaRPr sz="1800">
                <a:solidFill>
                  <a:schemeClr val="dk1"/>
                </a:solidFill>
                <a:latin typeface="Calibri"/>
                <a:ea typeface="Calibri"/>
                <a:cs typeface="Calibri"/>
                <a:sym typeface="Calibri"/>
              </a:endParaRPr>
            </a:p>
          </p:txBody>
        </p:sp>
        <p:sp>
          <p:nvSpPr>
            <p:cNvPr id="322" name="Google Shape;322;g1f1fe8e3e3f_0_1412"/>
            <p:cNvSpPr/>
            <p:nvPr/>
          </p:nvSpPr>
          <p:spPr>
            <a:xfrm>
              <a:off x="2592635" y="1728795"/>
              <a:ext cx="2660100" cy="810900"/>
            </a:xfrm>
            <a:prstGeom prst="rect">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3" name="Google Shape;323;g1f1fe8e3e3f_0_1412"/>
            <p:cNvSpPr txBox="1"/>
            <p:nvPr/>
          </p:nvSpPr>
          <p:spPr>
            <a:xfrm>
              <a:off x="2592635" y="1728795"/>
              <a:ext cx="2660100" cy="810900"/>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s-EC" sz="2700">
                  <a:solidFill>
                    <a:schemeClr val="lt1"/>
                  </a:solidFill>
                  <a:latin typeface="Calibri"/>
                  <a:ea typeface="Calibri"/>
                  <a:cs typeface="Calibri"/>
                  <a:sym typeface="Calibri"/>
                </a:rPr>
                <a:t>Peticiones extra</a:t>
              </a:r>
              <a:endParaRPr sz="1800">
                <a:solidFill>
                  <a:schemeClr val="dk1"/>
                </a:solidFill>
                <a:latin typeface="Calibri"/>
                <a:ea typeface="Calibri"/>
                <a:cs typeface="Calibri"/>
                <a:sym typeface="Calibri"/>
              </a:endParaRPr>
            </a:p>
          </p:txBody>
        </p:sp>
        <p:sp>
          <p:nvSpPr>
            <p:cNvPr id="324" name="Google Shape;324;g1f1fe8e3e3f_0_1412"/>
            <p:cNvSpPr/>
            <p:nvPr/>
          </p:nvSpPr>
          <p:spPr>
            <a:xfrm>
              <a:off x="2592635" y="2742594"/>
              <a:ext cx="2660100" cy="810900"/>
            </a:xfrm>
            <a:prstGeom prst="rect">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5" name="Google Shape;325;g1f1fe8e3e3f_0_1412"/>
            <p:cNvSpPr txBox="1"/>
            <p:nvPr/>
          </p:nvSpPr>
          <p:spPr>
            <a:xfrm>
              <a:off x="2592635" y="2742594"/>
              <a:ext cx="2660100" cy="810900"/>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s-EC" sz="2700">
                  <a:solidFill>
                    <a:schemeClr val="lt1"/>
                  </a:solidFill>
                  <a:latin typeface="Calibri"/>
                  <a:ea typeface="Calibri"/>
                  <a:cs typeface="Calibri"/>
                  <a:sym typeface="Calibri"/>
                </a:rPr>
                <a:t>Retroalimentación</a:t>
              </a:r>
              <a:endParaRPr sz="1800">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252D3823-4D23-0748-2516-4AEDC996BF84}"/>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9"/>
        <p:cNvGrpSpPr/>
        <p:nvPr/>
      </p:nvGrpSpPr>
      <p:grpSpPr>
        <a:xfrm>
          <a:off x="0" y="0"/>
          <a:ext cx="0" cy="0"/>
          <a:chOff x="0" y="0"/>
          <a:chExt cx="0" cy="0"/>
        </a:xfrm>
      </p:grpSpPr>
      <p:sp>
        <p:nvSpPr>
          <p:cNvPr id="330" name="Google Shape;330;g1f1fe8e3e3f_0_1508"/>
          <p:cNvSpPr txBox="1">
            <a:spLocks noGrp="1"/>
          </p:cNvSpPr>
          <p:nvPr>
            <p:ph type="title"/>
          </p:nvPr>
        </p:nvSpPr>
        <p:spPr>
          <a:xfrm>
            <a:off x="43375" y="281664"/>
            <a:ext cx="8868600" cy="1001700"/>
          </a:xfrm>
          <a:prstGeom prst="rect">
            <a:avLst/>
          </a:prstGeom>
          <a:solidFill>
            <a:srgbClr val="D8E2F3"/>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B3835"/>
              </a:buClr>
              <a:buSzPct val="111110"/>
              <a:buFont typeface="Calibri"/>
              <a:buNone/>
            </a:pPr>
            <a:r>
              <a:rPr lang="es-EC">
                <a:solidFill>
                  <a:srgbClr val="3B3835"/>
                </a:solidFill>
                <a:latin typeface="Calibri"/>
                <a:ea typeface="Calibri"/>
                <a:cs typeface="Calibri"/>
                <a:sym typeface="Calibri"/>
              </a:rPr>
              <a:t>Revisión de pedidos, ofertas y contratos</a:t>
            </a:r>
            <a:endParaRPr>
              <a:latin typeface="Calibri"/>
              <a:ea typeface="Calibri"/>
              <a:cs typeface="Calibri"/>
              <a:sym typeface="Calibri"/>
            </a:endParaRPr>
          </a:p>
        </p:txBody>
      </p:sp>
      <p:grpSp>
        <p:nvGrpSpPr>
          <p:cNvPr id="331" name="Google Shape;331;g1f1fe8e3e3f_0_1508"/>
          <p:cNvGrpSpPr/>
          <p:nvPr/>
        </p:nvGrpSpPr>
        <p:grpSpPr>
          <a:xfrm>
            <a:off x="533960" y="2102622"/>
            <a:ext cx="6494634" cy="3802931"/>
            <a:chOff x="3873" y="232919"/>
            <a:chExt cx="6494634" cy="3802931"/>
          </a:xfrm>
        </p:grpSpPr>
        <p:sp>
          <p:nvSpPr>
            <p:cNvPr id="332" name="Google Shape;332;g1f1fe8e3e3f_0_1508"/>
            <p:cNvSpPr/>
            <p:nvPr/>
          </p:nvSpPr>
          <p:spPr>
            <a:xfrm>
              <a:off x="3873" y="1952721"/>
              <a:ext cx="1709100" cy="854700"/>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33" name="Google Shape;333;g1f1fe8e3e3f_0_1508"/>
            <p:cNvSpPr txBox="1"/>
            <p:nvPr/>
          </p:nvSpPr>
          <p:spPr>
            <a:xfrm>
              <a:off x="28902" y="1977750"/>
              <a:ext cx="1659000" cy="804600"/>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s-EC" sz="2100">
                  <a:solidFill>
                    <a:schemeClr val="lt1"/>
                  </a:solidFill>
                  <a:latin typeface="Calibri"/>
                  <a:ea typeface="Calibri"/>
                  <a:cs typeface="Calibri"/>
                  <a:sym typeface="Calibri"/>
                </a:rPr>
                <a:t>REVISAR</a:t>
              </a:r>
              <a:endParaRPr sz="1800">
                <a:solidFill>
                  <a:schemeClr val="dk1"/>
                </a:solidFill>
                <a:latin typeface="Calibri"/>
                <a:ea typeface="Calibri"/>
                <a:cs typeface="Calibri"/>
                <a:sym typeface="Calibri"/>
              </a:endParaRPr>
            </a:p>
          </p:txBody>
        </p:sp>
        <p:sp>
          <p:nvSpPr>
            <p:cNvPr id="334" name="Google Shape;334;g1f1fe8e3e3f_0_1508"/>
            <p:cNvSpPr/>
            <p:nvPr/>
          </p:nvSpPr>
          <p:spPr>
            <a:xfrm rot="-3654159">
              <a:off x="1351880" y="1747695"/>
              <a:ext cx="1405937" cy="35986"/>
            </a:xfrm>
            <a:custGeom>
              <a:avLst/>
              <a:gdLst/>
              <a:ahLst/>
              <a:cxnLst/>
              <a:rect l="l" t="t" r="r" b="b"/>
              <a:pathLst>
                <a:path w="120000" h="120000" extrusionOk="0">
                  <a:moveTo>
                    <a:pt x="0" y="59998"/>
                  </a:moveTo>
                  <a:lnTo>
                    <a:pt x="120000" y="59998"/>
                  </a:lnTo>
                </a:path>
              </a:pathLst>
            </a:custGeom>
            <a:no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35" name="Google Shape;335;g1f1fe8e3e3f_0_1508"/>
            <p:cNvSpPr txBox="1"/>
            <p:nvPr/>
          </p:nvSpPr>
          <p:spPr>
            <a:xfrm rot="-3655300">
              <a:off x="2019680" y="1730570"/>
              <a:ext cx="70370" cy="7037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36" name="Google Shape;336;g1f1fe8e3e3f_0_1508"/>
            <p:cNvSpPr/>
            <p:nvPr/>
          </p:nvSpPr>
          <p:spPr>
            <a:xfrm>
              <a:off x="2396640" y="724291"/>
              <a:ext cx="1709100" cy="8547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37" name="Google Shape;337;g1f1fe8e3e3f_0_1508"/>
            <p:cNvSpPr txBox="1"/>
            <p:nvPr/>
          </p:nvSpPr>
          <p:spPr>
            <a:xfrm>
              <a:off x="2421669" y="749320"/>
              <a:ext cx="1659000" cy="804600"/>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s-EC" sz="2100">
                  <a:solidFill>
                    <a:schemeClr val="lt1"/>
                  </a:solidFill>
                  <a:latin typeface="Calibri"/>
                  <a:ea typeface="Calibri"/>
                  <a:cs typeface="Calibri"/>
                  <a:sym typeface="Calibri"/>
                </a:rPr>
                <a:t>Actividades rutinarias</a:t>
              </a:r>
              <a:endParaRPr sz="1800">
                <a:solidFill>
                  <a:schemeClr val="dk1"/>
                </a:solidFill>
                <a:latin typeface="Calibri"/>
                <a:ea typeface="Calibri"/>
                <a:cs typeface="Calibri"/>
                <a:sym typeface="Calibri"/>
              </a:endParaRPr>
            </a:p>
          </p:txBody>
        </p:sp>
        <p:sp>
          <p:nvSpPr>
            <p:cNvPr id="338" name="Google Shape;338;g1f1fe8e3e3f_0_1508"/>
            <p:cNvSpPr/>
            <p:nvPr/>
          </p:nvSpPr>
          <p:spPr>
            <a:xfrm rot="-2142370">
              <a:off x="4026607" y="887875"/>
              <a:ext cx="841974" cy="36130"/>
            </a:xfrm>
            <a:custGeom>
              <a:avLst/>
              <a:gdLst/>
              <a:ahLst/>
              <a:cxnLst/>
              <a:rect l="l" t="t" r="r" b="b"/>
              <a:pathLst>
                <a:path w="120000" h="120000" extrusionOk="0">
                  <a:moveTo>
                    <a:pt x="0" y="59998"/>
                  </a:moveTo>
                  <a:lnTo>
                    <a:pt x="120000" y="59998"/>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39" name="Google Shape;339;g1f1fe8e3e3f_0_1508"/>
            <p:cNvSpPr txBox="1"/>
            <p:nvPr/>
          </p:nvSpPr>
          <p:spPr>
            <a:xfrm rot="-2143644">
              <a:off x="4426543" y="884813"/>
              <a:ext cx="42128" cy="4212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40" name="Google Shape;340;g1f1fe8e3e3f_0_1508"/>
            <p:cNvSpPr/>
            <p:nvPr/>
          </p:nvSpPr>
          <p:spPr>
            <a:xfrm>
              <a:off x="4789407" y="232919"/>
              <a:ext cx="1709100" cy="85470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41" name="Google Shape;341;g1f1fe8e3e3f_0_1508"/>
            <p:cNvSpPr txBox="1"/>
            <p:nvPr/>
          </p:nvSpPr>
          <p:spPr>
            <a:xfrm>
              <a:off x="4814436" y="257948"/>
              <a:ext cx="1659000" cy="804600"/>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s-EC" sz="2100">
                  <a:solidFill>
                    <a:schemeClr val="lt1"/>
                  </a:solidFill>
                  <a:latin typeface="Calibri"/>
                  <a:ea typeface="Calibri"/>
                  <a:cs typeface="Calibri"/>
                  <a:sym typeface="Calibri"/>
                </a:rPr>
                <a:t>Fecha + iniciales</a:t>
              </a:r>
              <a:endParaRPr sz="1800">
                <a:solidFill>
                  <a:schemeClr val="dk1"/>
                </a:solidFill>
                <a:latin typeface="Calibri"/>
                <a:ea typeface="Calibri"/>
                <a:cs typeface="Calibri"/>
                <a:sym typeface="Calibri"/>
              </a:endParaRPr>
            </a:p>
          </p:txBody>
        </p:sp>
        <p:sp>
          <p:nvSpPr>
            <p:cNvPr id="342" name="Google Shape;342;g1f1fe8e3e3f_0_1508"/>
            <p:cNvSpPr/>
            <p:nvPr/>
          </p:nvSpPr>
          <p:spPr>
            <a:xfrm rot="2142370">
              <a:off x="4026638" y="1379275"/>
              <a:ext cx="841974" cy="36130"/>
            </a:xfrm>
            <a:custGeom>
              <a:avLst/>
              <a:gdLst/>
              <a:ahLst/>
              <a:cxnLst/>
              <a:rect l="l" t="t" r="r" b="b"/>
              <a:pathLst>
                <a:path w="120000" h="120000" extrusionOk="0">
                  <a:moveTo>
                    <a:pt x="0" y="59998"/>
                  </a:moveTo>
                  <a:lnTo>
                    <a:pt x="120000" y="59998"/>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43" name="Google Shape;343;g1f1fe8e3e3f_0_1508"/>
            <p:cNvSpPr txBox="1"/>
            <p:nvPr/>
          </p:nvSpPr>
          <p:spPr>
            <a:xfrm rot="2143644">
              <a:off x="4426511" y="1376217"/>
              <a:ext cx="42128" cy="4212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44" name="Google Shape;344;g1f1fe8e3e3f_0_1508"/>
            <p:cNvSpPr/>
            <p:nvPr/>
          </p:nvSpPr>
          <p:spPr>
            <a:xfrm>
              <a:off x="4789407" y="1215663"/>
              <a:ext cx="1709100" cy="85470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45" name="Google Shape;345;g1f1fe8e3e3f_0_1508"/>
            <p:cNvSpPr txBox="1"/>
            <p:nvPr/>
          </p:nvSpPr>
          <p:spPr>
            <a:xfrm>
              <a:off x="4814436" y="1240692"/>
              <a:ext cx="1659000" cy="804600"/>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s-EC" sz="2100">
                  <a:solidFill>
                    <a:schemeClr val="lt1"/>
                  </a:solidFill>
                  <a:latin typeface="Calibri"/>
                  <a:ea typeface="Calibri"/>
                  <a:cs typeface="Calibri"/>
                  <a:sym typeface="Calibri"/>
                </a:rPr>
                <a:t>Inicio</a:t>
              </a:r>
              <a:endParaRPr sz="1800">
                <a:solidFill>
                  <a:schemeClr val="dk1"/>
                </a:solidFill>
                <a:latin typeface="Calibri"/>
                <a:ea typeface="Calibri"/>
                <a:cs typeface="Calibri"/>
                <a:sym typeface="Calibri"/>
              </a:endParaRPr>
            </a:p>
          </p:txBody>
        </p:sp>
        <p:sp>
          <p:nvSpPr>
            <p:cNvPr id="346" name="Google Shape;346;g1f1fe8e3e3f_0_1508"/>
            <p:cNvSpPr/>
            <p:nvPr/>
          </p:nvSpPr>
          <p:spPr>
            <a:xfrm rot="1186009">
              <a:off x="1691532" y="2484814"/>
              <a:ext cx="726508" cy="36062"/>
            </a:xfrm>
            <a:custGeom>
              <a:avLst/>
              <a:gdLst/>
              <a:ahLst/>
              <a:cxnLst/>
              <a:rect l="l" t="t" r="r" b="b"/>
              <a:pathLst>
                <a:path w="120000" h="120000" extrusionOk="0">
                  <a:moveTo>
                    <a:pt x="0" y="59998"/>
                  </a:moveTo>
                  <a:lnTo>
                    <a:pt x="120000" y="59998"/>
                  </a:lnTo>
                </a:path>
              </a:pathLst>
            </a:custGeom>
            <a:no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47" name="Google Shape;347;g1f1fe8e3e3f_0_1508"/>
            <p:cNvSpPr txBox="1"/>
            <p:nvPr/>
          </p:nvSpPr>
          <p:spPr>
            <a:xfrm rot="1186865">
              <a:off x="2036645" y="2484688"/>
              <a:ext cx="36345" cy="3634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48" name="Google Shape;348;g1f1fe8e3e3f_0_1508"/>
            <p:cNvSpPr/>
            <p:nvPr/>
          </p:nvSpPr>
          <p:spPr>
            <a:xfrm>
              <a:off x="2396640" y="2198406"/>
              <a:ext cx="1709100" cy="8547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49" name="Google Shape;349;g1f1fe8e3e3f_0_1508"/>
            <p:cNvSpPr txBox="1"/>
            <p:nvPr/>
          </p:nvSpPr>
          <p:spPr>
            <a:xfrm>
              <a:off x="2421669" y="2223435"/>
              <a:ext cx="1659000" cy="804600"/>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s-EC" sz="2100">
                  <a:solidFill>
                    <a:schemeClr val="lt1"/>
                  </a:solidFill>
                  <a:latin typeface="Calibri"/>
                  <a:ea typeface="Calibri"/>
                  <a:cs typeface="Calibri"/>
                  <a:sym typeface="Calibri"/>
                </a:rPr>
                <a:t>Actividades nuevas</a:t>
              </a:r>
              <a:endParaRPr sz="1800">
                <a:solidFill>
                  <a:schemeClr val="dk1"/>
                </a:solidFill>
                <a:latin typeface="Calibri"/>
                <a:ea typeface="Calibri"/>
                <a:cs typeface="Calibri"/>
                <a:sym typeface="Calibri"/>
              </a:endParaRPr>
            </a:p>
          </p:txBody>
        </p:sp>
        <p:sp>
          <p:nvSpPr>
            <p:cNvPr id="350" name="Google Shape;350;g1f1fe8e3e3f_0_1508"/>
            <p:cNvSpPr/>
            <p:nvPr/>
          </p:nvSpPr>
          <p:spPr>
            <a:xfrm>
              <a:off x="4105759" y="2607669"/>
              <a:ext cx="683700" cy="36000"/>
            </a:xfrm>
            <a:custGeom>
              <a:avLst/>
              <a:gdLst/>
              <a:ahLst/>
              <a:cxnLst/>
              <a:rect l="l" t="t" r="r" b="b"/>
              <a:pathLst>
                <a:path w="120000" h="120000" extrusionOk="0">
                  <a:moveTo>
                    <a:pt x="0" y="59998"/>
                  </a:moveTo>
                  <a:lnTo>
                    <a:pt x="120000" y="59998"/>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51" name="Google Shape;351;g1f1fe8e3e3f_0_1508"/>
            <p:cNvSpPr txBox="1"/>
            <p:nvPr/>
          </p:nvSpPr>
          <p:spPr>
            <a:xfrm>
              <a:off x="4430492" y="2608595"/>
              <a:ext cx="34200" cy="342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52" name="Google Shape;352;g1f1fe8e3e3f_0_1508"/>
            <p:cNvSpPr/>
            <p:nvPr/>
          </p:nvSpPr>
          <p:spPr>
            <a:xfrm>
              <a:off x="4789407" y="2198406"/>
              <a:ext cx="1709100" cy="85470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53" name="Google Shape;353;g1f1fe8e3e3f_0_1508"/>
            <p:cNvSpPr txBox="1"/>
            <p:nvPr/>
          </p:nvSpPr>
          <p:spPr>
            <a:xfrm>
              <a:off x="4814436" y="2223435"/>
              <a:ext cx="1659000" cy="804600"/>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s-EC" sz="2100">
                  <a:solidFill>
                    <a:schemeClr val="lt1"/>
                  </a:solidFill>
                  <a:latin typeface="Calibri"/>
                  <a:ea typeface="Calibri"/>
                  <a:cs typeface="Calibri"/>
                  <a:sym typeface="Calibri"/>
                </a:rPr>
                <a:t>Completa</a:t>
              </a:r>
              <a:endParaRPr sz="1800">
                <a:solidFill>
                  <a:schemeClr val="dk1"/>
                </a:solidFill>
                <a:latin typeface="Calibri"/>
                <a:ea typeface="Calibri"/>
                <a:cs typeface="Calibri"/>
                <a:sym typeface="Calibri"/>
              </a:endParaRPr>
            </a:p>
          </p:txBody>
        </p:sp>
        <p:sp>
          <p:nvSpPr>
            <p:cNvPr id="354" name="Google Shape;354;g1f1fe8e3e3f_0_1508"/>
            <p:cNvSpPr/>
            <p:nvPr/>
          </p:nvSpPr>
          <p:spPr>
            <a:xfrm rot="3654159">
              <a:off x="1351867" y="2976196"/>
              <a:ext cx="1405937" cy="35986"/>
            </a:xfrm>
            <a:custGeom>
              <a:avLst/>
              <a:gdLst/>
              <a:ahLst/>
              <a:cxnLst/>
              <a:rect l="l" t="t" r="r" b="b"/>
              <a:pathLst>
                <a:path w="120000" h="120000" extrusionOk="0">
                  <a:moveTo>
                    <a:pt x="0" y="59998"/>
                  </a:moveTo>
                  <a:lnTo>
                    <a:pt x="120000" y="59998"/>
                  </a:lnTo>
                </a:path>
              </a:pathLst>
            </a:custGeom>
            <a:no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55" name="Google Shape;355;g1f1fe8e3e3f_0_1508"/>
            <p:cNvSpPr txBox="1"/>
            <p:nvPr/>
          </p:nvSpPr>
          <p:spPr>
            <a:xfrm rot="3655300">
              <a:off x="2019601" y="2959079"/>
              <a:ext cx="70370" cy="7037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56" name="Google Shape;356;g1f1fe8e3e3f_0_1508"/>
            <p:cNvSpPr/>
            <p:nvPr/>
          </p:nvSpPr>
          <p:spPr>
            <a:xfrm>
              <a:off x="2396640" y="3181150"/>
              <a:ext cx="1709100" cy="8547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57" name="Google Shape;357;g1f1fe8e3e3f_0_1508"/>
            <p:cNvSpPr txBox="1"/>
            <p:nvPr/>
          </p:nvSpPr>
          <p:spPr>
            <a:xfrm>
              <a:off x="2421669" y="3206179"/>
              <a:ext cx="1659000" cy="804600"/>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s-EC" sz="2100">
                  <a:solidFill>
                    <a:schemeClr val="lt1"/>
                  </a:solidFill>
                  <a:latin typeface="Calibri"/>
                  <a:ea typeface="Calibri"/>
                  <a:cs typeface="Calibri"/>
                  <a:sym typeface="Calibri"/>
                </a:rPr>
                <a:t>Subcontratado</a:t>
              </a:r>
              <a:endParaRPr sz="1800">
                <a:solidFill>
                  <a:schemeClr val="dk1"/>
                </a:solidFill>
                <a:latin typeface="Calibri"/>
                <a:ea typeface="Calibri"/>
                <a:cs typeface="Calibri"/>
                <a:sym typeface="Calibri"/>
              </a:endParaRPr>
            </a:p>
          </p:txBody>
        </p:sp>
      </p:grpSp>
      <p:pic>
        <p:nvPicPr>
          <p:cNvPr id="358" name="Google Shape;358;g1f1fe8e3e3f_0_1508"/>
          <p:cNvPicPr preferRelativeResize="0"/>
          <p:nvPr/>
        </p:nvPicPr>
        <p:blipFill>
          <a:blip r:embed="rId4">
            <a:alphaModFix/>
          </a:blip>
          <a:stretch>
            <a:fillRect/>
          </a:stretch>
        </p:blipFill>
        <p:spPr>
          <a:xfrm>
            <a:off x="7181013" y="1435764"/>
            <a:ext cx="4858588" cy="4858588"/>
          </a:xfrm>
          <a:prstGeom prst="rect">
            <a:avLst/>
          </a:prstGeom>
          <a:noFill/>
          <a:ln>
            <a:noFill/>
          </a:ln>
        </p:spPr>
      </p:pic>
      <p:sp>
        <p:nvSpPr>
          <p:cNvPr id="2" name="Marcador de pie de página 1">
            <a:extLst>
              <a:ext uri="{FF2B5EF4-FFF2-40B4-BE49-F238E27FC236}">
                <a16:creationId xmlns:a16="http://schemas.microsoft.com/office/drawing/2014/main" id="{34B7CA25-FFD7-C9B9-58D2-6432B8D1460A}"/>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2"/>
        <p:cNvGrpSpPr/>
        <p:nvPr/>
      </p:nvGrpSpPr>
      <p:grpSpPr>
        <a:xfrm>
          <a:off x="0" y="0"/>
          <a:ext cx="0" cy="0"/>
          <a:chOff x="0" y="0"/>
          <a:chExt cx="0" cy="0"/>
        </a:xfrm>
      </p:grpSpPr>
      <p:sp>
        <p:nvSpPr>
          <p:cNvPr id="363" name="Google Shape;363;g1f1fe8e3e3f_0_1615"/>
          <p:cNvSpPr txBox="1">
            <a:spLocks noGrp="1"/>
          </p:cNvSpPr>
          <p:nvPr>
            <p:ph type="title"/>
          </p:nvPr>
        </p:nvSpPr>
        <p:spPr>
          <a:xfrm>
            <a:off x="43375" y="281664"/>
            <a:ext cx="9597600" cy="1001700"/>
          </a:xfrm>
          <a:prstGeom prst="rect">
            <a:avLst/>
          </a:prstGeom>
          <a:solidFill>
            <a:srgbClr val="FFF2CC"/>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rgbClr val="3B3835"/>
                </a:solidFill>
                <a:latin typeface="Calibri"/>
                <a:ea typeface="Calibri"/>
                <a:cs typeface="Calibri"/>
                <a:sym typeface="Calibri"/>
              </a:rPr>
              <a:t>Subcontratación de ensayos  y calibraciones</a:t>
            </a:r>
            <a:endParaRPr>
              <a:latin typeface="Calibri"/>
              <a:ea typeface="Calibri"/>
              <a:cs typeface="Calibri"/>
              <a:sym typeface="Calibri"/>
            </a:endParaRPr>
          </a:p>
        </p:txBody>
      </p:sp>
      <p:grpSp>
        <p:nvGrpSpPr>
          <p:cNvPr id="364" name="Google Shape;364;g1f1fe8e3e3f_0_1615"/>
          <p:cNvGrpSpPr/>
          <p:nvPr/>
        </p:nvGrpSpPr>
        <p:grpSpPr>
          <a:xfrm>
            <a:off x="759365" y="1706177"/>
            <a:ext cx="10609120" cy="2365500"/>
            <a:chOff x="1784" y="2580820"/>
            <a:chExt cx="10609120" cy="2365500"/>
          </a:xfrm>
        </p:grpSpPr>
        <p:sp>
          <p:nvSpPr>
            <p:cNvPr id="365" name="Google Shape;365;g1f1fe8e3e3f_0_1615"/>
            <p:cNvSpPr/>
            <p:nvPr/>
          </p:nvSpPr>
          <p:spPr>
            <a:xfrm>
              <a:off x="1784" y="2580820"/>
              <a:ext cx="2365500" cy="23655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66" name="Google Shape;366;g1f1fe8e3e3f_0_1615"/>
            <p:cNvSpPr txBox="1"/>
            <p:nvPr/>
          </p:nvSpPr>
          <p:spPr>
            <a:xfrm>
              <a:off x="348217" y="2927253"/>
              <a:ext cx="1672800" cy="1672800"/>
            </a:xfrm>
            <a:prstGeom prst="rect">
              <a:avLst/>
            </a:prstGeom>
            <a:noFill/>
            <a:ln>
              <a:noFill/>
            </a:ln>
          </p:spPr>
          <p:txBody>
            <a:bodyPr spcFirstLastPara="1" wrap="square" lIns="27925" tIns="27925" rIns="27925" bIns="27925"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s-EC" sz="2200">
                  <a:solidFill>
                    <a:schemeClr val="lt1"/>
                  </a:solidFill>
                  <a:latin typeface="Calibri"/>
                  <a:ea typeface="Calibri"/>
                  <a:cs typeface="Calibri"/>
                  <a:sym typeface="Calibri"/>
                </a:rPr>
                <a:t>temporal</a:t>
              </a:r>
              <a:endParaRPr sz="1800">
                <a:solidFill>
                  <a:schemeClr val="dk1"/>
                </a:solidFill>
                <a:latin typeface="Calibri"/>
                <a:ea typeface="Calibri"/>
                <a:cs typeface="Calibri"/>
                <a:sym typeface="Calibri"/>
              </a:endParaRPr>
            </a:p>
          </p:txBody>
        </p:sp>
        <p:sp>
          <p:nvSpPr>
            <p:cNvPr id="367" name="Google Shape;367;g1f1fe8e3e3f_0_1615"/>
            <p:cNvSpPr/>
            <p:nvPr/>
          </p:nvSpPr>
          <p:spPr>
            <a:xfrm>
              <a:off x="2559464" y="3077594"/>
              <a:ext cx="1371900" cy="1371900"/>
            </a:xfrm>
            <a:prstGeom prst="mathPlus">
              <a:avLst>
                <a:gd name="adj1" fmla="val 23520"/>
              </a:avLst>
            </a:prstGeom>
            <a:solidFill>
              <a:srgbClr val="599B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68" name="Google Shape;368;g1f1fe8e3e3f_0_1615"/>
            <p:cNvSpPr txBox="1"/>
            <p:nvPr/>
          </p:nvSpPr>
          <p:spPr>
            <a:xfrm>
              <a:off x="2741328" y="3602264"/>
              <a:ext cx="1008300" cy="3228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69" name="Google Shape;369;g1f1fe8e3e3f_0_1615"/>
            <p:cNvSpPr/>
            <p:nvPr/>
          </p:nvSpPr>
          <p:spPr>
            <a:xfrm>
              <a:off x="4123594" y="2580820"/>
              <a:ext cx="2365500" cy="2365500"/>
            </a:xfrm>
            <a:prstGeom prst="ellipse">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70" name="Google Shape;370;g1f1fe8e3e3f_0_1615"/>
            <p:cNvSpPr txBox="1"/>
            <p:nvPr/>
          </p:nvSpPr>
          <p:spPr>
            <a:xfrm>
              <a:off x="4470027" y="2927253"/>
              <a:ext cx="1672800" cy="1672800"/>
            </a:xfrm>
            <a:prstGeom prst="rect">
              <a:avLst/>
            </a:prstGeom>
            <a:noFill/>
            <a:ln>
              <a:noFill/>
            </a:ln>
          </p:spPr>
          <p:txBody>
            <a:bodyPr spcFirstLastPara="1" wrap="square" lIns="27925" tIns="27925" rIns="27925" bIns="27925"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s-EC" sz="2200">
                  <a:solidFill>
                    <a:schemeClr val="lt1"/>
                  </a:solidFill>
                  <a:latin typeface="Calibri"/>
                  <a:ea typeface="Calibri"/>
                  <a:cs typeface="Calibri"/>
                  <a:sym typeface="Calibri"/>
                </a:rPr>
                <a:t>permanente</a:t>
              </a:r>
              <a:endParaRPr sz="1800">
                <a:solidFill>
                  <a:schemeClr val="dk1"/>
                </a:solidFill>
                <a:latin typeface="Calibri"/>
                <a:ea typeface="Calibri"/>
                <a:cs typeface="Calibri"/>
                <a:sym typeface="Calibri"/>
              </a:endParaRPr>
            </a:p>
          </p:txBody>
        </p:sp>
        <p:sp>
          <p:nvSpPr>
            <p:cNvPr id="371" name="Google Shape;371;g1f1fe8e3e3f_0_1615"/>
            <p:cNvSpPr/>
            <p:nvPr/>
          </p:nvSpPr>
          <p:spPr>
            <a:xfrm>
              <a:off x="6681274" y="3077594"/>
              <a:ext cx="1371900" cy="1371900"/>
            </a:xfrm>
            <a:prstGeom prst="mathEqual">
              <a:avLst>
                <a:gd name="adj1" fmla="val 23520"/>
                <a:gd name="adj2" fmla="val 11760"/>
              </a:avLst>
            </a:prstGeom>
            <a:solidFill>
              <a:srgbClr val="6FAB4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72" name="Google Shape;372;g1f1fe8e3e3f_0_1615"/>
            <p:cNvSpPr txBox="1"/>
            <p:nvPr/>
          </p:nvSpPr>
          <p:spPr>
            <a:xfrm>
              <a:off x="6863138" y="3360235"/>
              <a:ext cx="1008300" cy="8067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73" name="Google Shape;373;g1f1fe8e3e3f_0_1615"/>
            <p:cNvSpPr/>
            <p:nvPr/>
          </p:nvSpPr>
          <p:spPr>
            <a:xfrm>
              <a:off x="8245404" y="2580820"/>
              <a:ext cx="2365500" cy="2365500"/>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74" name="Google Shape;374;g1f1fe8e3e3f_0_1615"/>
            <p:cNvSpPr txBox="1"/>
            <p:nvPr/>
          </p:nvSpPr>
          <p:spPr>
            <a:xfrm>
              <a:off x="8591837" y="2927253"/>
              <a:ext cx="1672800" cy="1672800"/>
            </a:xfrm>
            <a:prstGeom prst="rect">
              <a:avLst/>
            </a:prstGeom>
            <a:noFill/>
            <a:ln>
              <a:noFill/>
            </a:ln>
          </p:spPr>
          <p:txBody>
            <a:bodyPr spcFirstLastPara="1" wrap="square" lIns="27925" tIns="27925" rIns="27925" bIns="27925"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s-EC" sz="2200">
                  <a:solidFill>
                    <a:schemeClr val="lt1"/>
                  </a:solidFill>
                  <a:latin typeface="Calibri"/>
                  <a:ea typeface="Calibri"/>
                  <a:cs typeface="Calibri"/>
                  <a:sym typeface="Calibri"/>
                </a:rPr>
                <a:t>COMPETENTE</a:t>
              </a:r>
              <a:endParaRPr sz="1800">
                <a:solidFill>
                  <a:schemeClr val="dk1"/>
                </a:solidFill>
                <a:latin typeface="Calibri"/>
                <a:ea typeface="Calibri"/>
                <a:cs typeface="Calibri"/>
                <a:sym typeface="Calibri"/>
              </a:endParaRPr>
            </a:p>
          </p:txBody>
        </p:sp>
      </p:grpSp>
      <p:sp>
        <p:nvSpPr>
          <p:cNvPr id="375" name="Google Shape;375;g1f1fe8e3e3f_0_1615"/>
          <p:cNvSpPr txBox="1"/>
          <p:nvPr/>
        </p:nvSpPr>
        <p:spPr>
          <a:xfrm>
            <a:off x="3935895" y="4678017"/>
            <a:ext cx="5390400" cy="12006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FC000"/>
              </a:buClr>
              <a:buSzPts val="1800"/>
              <a:buFont typeface="Arial"/>
              <a:buChar char="•"/>
            </a:pPr>
            <a:r>
              <a:rPr lang="es-EC" sz="1800">
                <a:solidFill>
                  <a:schemeClr val="dk1"/>
                </a:solidFill>
                <a:latin typeface="Calibri"/>
                <a:ea typeface="Calibri"/>
                <a:cs typeface="Calibri"/>
                <a:sym typeface="Calibri"/>
              </a:rPr>
              <a:t>Advertir al cliente</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FFC000"/>
              </a:buClr>
              <a:buSzPts val="1800"/>
              <a:buFont typeface="Arial"/>
              <a:buChar char="•"/>
            </a:pPr>
            <a:r>
              <a:rPr lang="es-EC" sz="1800">
                <a:solidFill>
                  <a:schemeClr val="dk1"/>
                </a:solidFill>
                <a:latin typeface="Calibri"/>
                <a:ea typeface="Calibri"/>
                <a:cs typeface="Calibri"/>
                <a:sym typeface="Calibri"/>
              </a:rPr>
              <a:t>Ser responsable por el subcontratado</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FFC000"/>
              </a:buClr>
              <a:buSzPts val="1800"/>
              <a:buFont typeface="Arial"/>
              <a:buChar char="•"/>
            </a:pPr>
            <a:r>
              <a:rPr lang="es-EC" sz="1800">
                <a:solidFill>
                  <a:schemeClr val="dk1"/>
                </a:solidFill>
                <a:latin typeface="Calibri"/>
                <a:ea typeface="Calibri"/>
                <a:cs typeface="Calibri"/>
                <a:sym typeface="Calibri"/>
              </a:rPr>
              <a:t>A excepción: cliente o gobierno subcontraten</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rgbClr val="FFC000"/>
              </a:buClr>
              <a:buSzPts val="1800"/>
              <a:buFont typeface="Arial"/>
              <a:buChar char="•"/>
            </a:pPr>
            <a:r>
              <a:rPr lang="es-EC" sz="1800">
                <a:solidFill>
                  <a:schemeClr val="dk1"/>
                </a:solidFill>
                <a:latin typeface="Calibri"/>
                <a:ea typeface="Calibri"/>
                <a:cs typeface="Calibri"/>
                <a:sym typeface="Calibri"/>
              </a:rPr>
              <a:t>Tener registro de todos los subcontratistas y ensayos</a:t>
            </a:r>
            <a:endParaRPr sz="18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7E32E3A6-9FE3-61F3-C449-31B2C5ADE674}"/>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9"/>
        <p:cNvGrpSpPr/>
        <p:nvPr/>
      </p:nvGrpSpPr>
      <p:grpSpPr>
        <a:xfrm>
          <a:off x="0" y="0"/>
          <a:ext cx="0" cy="0"/>
          <a:chOff x="0" y="0"/>
          <a:chExt cx="0" cy="0"/>
        </a:xfrm>
      </p:grpSpPr>
      <p:sp>
        <p:nvSpPr>
          <p:cNvPr id="380" name="Google Shape;380;g1f1fe8e3e3f_0_1706"/>
          <p:cNvSpPr txBox="1">
            <a:spLocks noGrp="1"/>
          </p:cNvSpPr>
          <p:nvPr>
            <p:ph type="title"/>
          </p:nvPr>
        </p:nvSpPr>
        <p:spPr>
          <a:xfrm>
            <a:off x="805375" y="281664"/>
            <a:ext cx="10657800" cy="1001700"/>
          </a:xfrm>
          <a:prstGeom prst="rect">
            <a:avLst/>
          </a:prstGeom>
          <a:solidFill>
            <a:srgbClr val="07BDB4"/>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Compras de servicios y suministros</a:t>
            </a:r>
            <a:endParaRPr>
              <a:solidFill>
                <a:schemeClr val="lt1"/>
              </a:solidFill>
              <a:latin typeface="Calibri"/>
              <a:ea typeface="Calibri"/>
              <a:cs typeface="Calibri"/>
              <a:sym typeface="Calibri"/>
            </a:endParaRPr>
          </a:p>
        </p:txBody>
      </p:sp>
      <p:pic>
        <p:nvPicPr>
          <p:cNvPr id="381" name="Google Shape;381;g1f1fe8e3e3f_0_1706" descr="8 Pasos Para Entender Mejor El Proceso de Compras"/>
          <p:cNvPicPr preferRelativeResize="0"/>
          <p:nvPr/>
        </p:nvPicPr>
        <p:blipFill rotWithShape="1">
          <a:blip r:embed="rId4">
            <a:alphaModFix/>
          </a:blip>
          <a:srcRect/>
          <a:stretch/>
        </p:blipFill>
        <p:spPr>
          <a:xfrm>
            <a:off x="823756" y="1159565"/>
            <a:ext cx="6531200" cy="4734819"/>
          </a:xfrm>
          <a:prstGeom prst="rect">
            <a:avLst/>
          </a:prstGeom>
          <a:noFill/>
          <a:ln>
            <a:noFill/>
          </a:ln>
        </p:spPr>
      </p:pic>
      <p:grpSp>
        <p:nvGrpSpPr>
          <p:cNvPr id="382" name="Google Shape;382;g1f1fe8e3e3f_0_1706"/>
          <p:cNvGrpSpPr/>
          <p:nvPr/>
        </p:nvGrpSpPr>
        <p:grpSpPr>
          <a:xfrm>
            <a:off x="6706144" y="1163105"/>
            <a:ext cx="4756500" cy="4727704"/>
            <a:chOff x="545" y="3540"/>
            <a:chExt cx="4756500" cy="4727704"/>
          </a:xfrm>
        </p:grpSpPr>
        <p:sp>
          <p:nvSpPr>
            <p:cNvPr id="383" name="Google Shape;383;g1f1fe8e3e3f_0_1706"/>
            <p:cNvSpPr/>
            <p:nvPr/>
          </p:nvSpPr>
          <p:spPr>
            <a:xfrm>
              <a:off x="545" y="3540"/>
              <a:ext cx="4756500" cy="1518900"/>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84" name="Google Shape;384;g1f1fe8e3e3f_0_1706"/>
            <p:cNvSpPr txBox="1"/>
            <p:nvPr/>
          </p:nvSpPr>
          <p:spPr>
            <a:xfrm>
              <a:off x="45033" y="48028"/>
              <a:ext cx="4667400" cy="1430100"/>
            </a:xfrm>
            <a:prstGeom prst="rect">
              <a:avLst/>
            </a:prstGeom>
            <a:noFill/>
            <a:ln>
              <a:noFill/>
            </a:ln>
          </p:spPr>
          <p:txBody>
            <a:bodyPr spcFirstLastPara="1" wrap="square" lIns="247650" tIns="247650" rIns="247650" bIns="247650" anchor="ctr" anchorCtr="0">
              <a:noAutofit/>
            </a:bodyPr>
            <a:lstStyle/>
            <a:p>
              <a:pPr marL="0" marR="0" lvl="0" indent="0" algn="ctr" rtl="0">
                <a:lnSpc>
                  <a:spcPct val="90000"/>
                </a:lnSpc>
                <a:spcBef>
                  <a:spcPts val="0"/>
                </a:spcBef>
                <a:spcAft>
                  <a:spcPts val="0"/>
                </a:spcAft>
                <a:buClr>
                  <a:schemeClr val="lt1"/>
                </a:buClr>
                <a:buSzPts val="6500"/>
                <a:buFont typeface="Calibri"/>
                <a:buNone/>
              </a:pPr>
              <a:r>
                <a:rPr lang="es-EC" sz="6500">
                  <a:solidFill>
                    <a:schemeClr val="lt1"/>
                  </a:solidFill>
                  <a:latin typeface="Calibri"/>
                  <a:ea typeface="Calibri"/>
                  <a:cs typeface="Calibri"/>
                  <a:sym typeface="Calibri"/>
                </a:rPr>
                <a:t>Política</a:t>
              </a:r>
              <a:endParaRPr sz="1800">
                <a:solidFill>
                  <a:schemeClr val="dk1"/>
                </a:solidFill>
                <a:latin typeface="Calibri"/>
                <a:ea typeface="Calibri"/>
                <a:cs typeface="Calibri"/>
                <a:sym typeface="Calibri"/>
              </a:endParaRPr>
            </a:p>
          </p:txBody>
        </p:sp>
        <p:sp>
          <p:nvSpPr>
            <p:cNvPr id="385" name="Google Shape;385;g1f1fe8e3e3f_0_1706"/>
            <p:cNvSpPr/>
            <p:nvPr/>
          </p:nvSpPr>
          <p:spPr>
            <a:xfrm>
              <a:off x="545" y="1607942"/>
              <a:ext cx="3107100" cy="15189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86" name="Google Shape;386;g1f1fe8e3e3f_0_1706"/>
            <p:cNvSpPr txBox="1"/>
            <p:nvPr/>
          </p:nvSpPr>
          <p:spPr>
            <a:xfrm>
              <a:off x="45033" y="1652430"/>
              <a:ext cx="3018000" cy="1430100"/>
            </a:xfrm>
            <a:prstGeom prst="rect">
              <a:avLst/>
            </a:prstGeom>
            <a:noFill/>
            <a:ln>
              <a:noFill/>
            </a:ln>
          </p:spPr>
          <p:txBody>
            <a:bodyPr spcFirstLastPara="1" wrap="square" lIns="110475" tIns="110475" rIns="110475" bIns="110475" anchor="ctr" anchorCtr="0">
              <a:noAutofit/>
            </a:bodyPr>
            <a:lstStyle/>
            <a:p>
              <a:pPr marL="0" marR="0" lvl="0" indent="0" algn="ctr" rtl="0">
                <a:lnSpc>
                  <a:spcPct val="90000"/>
                </a:lnSpc>
                <a:spcBef>
                  <a:spcPts val="0"/>
                </a:spcBef>
                <a:spcAft>
                  <a:spcPts val="0"/>
                </a:spcAft>
                <a:buClr>
                  <a:schemeClr val="lt1"/>
                </a:buClr>
                <a:buSzPts val="2900"/>
                <a:buFont typeface="Calibri"/>
                <a:buNone/>
              </a:pPr>
              <a:r>
                <a:rPr lang="es-EC" sz="2900">
                  <a:solidFill>
                    <a:schemeClr val="lt1"/>
                  </a:solidFill>
                  <a:latin typeface="Calibri"/>
                  <a:ea typeface="Calibri"/>
                  <a:cs typeface="Calibri"/>
                  <a:sym typeface="Calibri"/>
                </a:rPr>
                <a:t>Selección</a:t>
              </a:r>
              <a:endParaRPr sz="1800">
                <a:solidFill>
                  <a:schemeClr val="dk1"/>
                </a:solidFill>
                <a:latin typeface="Calibri"/>
                <a:ea typeface="Calibri"/>
                <a:cs typeface="Calibri"/>
                <a:sym typeface="Calibri"/>
              </a:endParaRPr>
            </a:p>
          </p:txBody>
        </p:sp>
        <p:sp>
          <p:nvSpPr>
            <p:cNvPr id="387" name="Google Shape;387;g1f1fe8e3e3f_0_1706"/>
            <p:cNvSpPr/>
            <p:nvPr/>
          </p:nvSpPr>
          <p:spPr>
            <a:xfrm>
              <a:off x="545" y="3212344"/>
              <a:ext cx="1521600" cy="151890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88" name="Google Shape;388;g1f1fe8e3e3f_0_1706"/>
            <p:cNvSpPr txBox="1"/>
            <p:nvPr/>
          </p:nvSpPr>
          <p:spPr>
            <a:xfrm>
              <a:off x="45033" y="3256832"/>
              <a:ext cx="1432500" cy="1430100"/>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s-EC" sz="1500">
                  <a:solidFill>
                    <a:schemeClr val="lt1"/>
                  </a:solidFill>
                  <a:latin typeface="Calibri"/>
                  <a:ea typeface="Calibri"/>
                  <a:cs typeface="Calibri"/>
                  <a:sym typeface="Calibri"/>
                </a:rPr>
                <a:t>Recepción</a:t>
              </a:r>
              <a:endParaRPr sz="1800">
                <a:solidFill>
                  <a:schemeClr val="dk1"/>
                </a:solidFill>
                <a:latin typeface="Calibri"/>
                <a:ea typeface="Calibri"/>
                <a:cs typeface="Calibri"/>
                <a:sym typeface="Calibri"/>
              </a:endParaRPr>
            </a:p>
          </p:txBody>
        </p:sp>
        <p:sp>
          <p:nvSpPr>
            <p:cNvPr id="389" name="Google Shape;389;g1f1fe8e3e3f_0_1706"/>
            <p:cNvSpPr/>
            <p:nvPr/>
          </p:nvSpPr>
          <p:spPr>
            <a:xfrm>
              <a:off x="1586025" y="3212344"/>
              <a:ext cx="1521600" cy="151890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90" name="Google Shape;390;g1f1fe8e3e3f_0_1706"/>
            <p:cNvSpPr txBox="1"/>
            <p:nvPr/>
          </p:nvSpPr>
          <p:spPr>
            <a:xfrm>
              <a:off x="1630513" y="3256832"/>
              <a:ext cx="1432500" cy="1430100"/>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s-EC" sz="1500">
                  <a:solidFill>
                    <a:schemeClr val="lt1"/>
                  </a:solidFill>
                  <a:latin typeface="Calibri"/>
                  <a:ea typeface="Calibri"/>
                  <a:cs typeface="Calibri"/>
                  <a:sym typeface="Calibri"/>
                </a:rPr>
                <a:t>Almacenamiento</a:t>
              </a:r>
              <a:endParaRPr sz="1800">
                <a:solidFill>
                  <a:schemeClr val="dk1"/>
                </a:solidFill>
                <a:latin typeface="Calibri"/>
                <a:ea typeface="Calibri"/>
                <a:cs typeface="Calibri"/>
                <a:sym typeface="Calibri"/>
              </a:endParaRPr>
            </a:p>
          </p:txBody>
        </p:sp>
        <p:sp>
          <p:nvSpPr>
            <p:cNvPr id="391" name="Google Shape;391;g1f1fe8e3e3f_0_1706"/>
            <p:cNvSpPr/>
            <p:nvPr/>
          </p:nvSpPr>
          <p:spPr>
            <a:xfrm>
              <a:off x="3235411" y="1607942"/>
              <a:ext cx="1521600" cy="15189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92" name="Google Shape;392;g1f1fe8e3e3f_0_1706"/>
            <p:cNvSpPr txBox="1"/>
            <p:nvPr/>
          </p:nvSpPr>
          <p:spPr>
            <a:xfrm>
              <a:off x="3279899" y="1652430"/>
              <a:ext cx="1432500" cy="1430100"/>
            </a:xfrm>
            <a:prstGeom prst="rect">
              <a:avLst/>
            </a:prstGeom>
            <a:noFill/>
            <a:ln>
              <a:noFill/>
            </a:ln>
          </p:spPr>
          <p:txBody>
            <a:bodyPr spcFirstLastPara="1" wrap="square" lIns="110475" tIns="110475" rIns="110475" bIns="110475" anchor="ctr" anchorCtr="0">
              <a:noAutofit/>
            </a:bodyPr>
            <a:lstStyle/>
            <a:p>
              <a:pPr marL="0" marR="0" lvl="0" indent="0" algn="ctr" rtl="0">
                <a:lnSpc>
                  <a:spcPct val="90000"/>
                </a:lnSpc>
                <a:spcBef>
                  <a:spcPts val="0"/>
                </a:spcBef>
                <a:spcAft>
                  <a:spcPts val="0"/>
                </a:spcAft>
                <a:buClr>
                  <a:schemeClr val="lt1"/>
                </a:buClr>
                <a:buSzPts val="2900"/>
                <a:buFont typeface="Calibri"/>
                <a:buNone/>
              </a:pPr>
              <a:r>
                <a:rPr lang="es-EC" sz="2900">
                  <a:solidFill>
                    <a:schemeClr val="lt1"/>
                  </a:solidFill>
                  <a:latin typeface="Calibri"/>
                  <a:ea typeface="Calibri"/>
                  <a:cs typeface="Calibri"/>
                  <a:sym typeface="Calibri"/>
                </a:rPr>
                <a:t>Compra</a:t>
              </a:r>
              <a:endParaRPr sz="1800">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E84A86C4-3EA3-E106-5F16-FD7F734BF1A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6"/>
        <p:cNvGrpSpPr/>
        <p:nvPr/>
      </p:nvGrpSpPr>
      <p:grpSpPr>
        <a:xfrm>
          <a:off x="0" y="0"/>
          <a:ext cx="0" cy="0"/>
          <a:chOff x="0" y="0"/>
          <a:chExt cx="0" cy="0"/>
        </a:xfrm>
      </p:grpSpPr>
      <p:sp>
        <p:nvSpPr>
          <p:cNvPr id="397" name="Google Shape;397;g1f1fe8e3e3f_0_1797"/>
          <p:cNvSpPr txBox="1">
            <a:spLocks noGrp="1"/>
          </p:cNvSpPr>
          <p:nvPr>
            <p:ph type="title"/>
          </p:nvPr>
        </p:nvSpPr>
        <p:spPr>
          <a:xfrm>
            <a:off x="500575" y="205464"/>
            <a:ext cx="10657800" cy="1001700"/>
          </a:xfrm>
          <a:prstGeom prst="rect">
            <a:avLst/>
          </a:prstGeom>
          <a:solidFill>
            <a:srgbClr val="07BDB4"/>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Compras de servicios y suministros</a:t>
            </a:r>
            <a:endParaRPr>
              <a:solidFill>
                <a:schemeClr val="lt1"/>
              </a:solidFill>
              <a:latin typeface="Calibri"/>
              <a:ea typeface="Calibri"/>
              <a:cs typeface="Calibri"/>
              <a:sym typeface="Calibri"/>
            </a:endParaRPr>
          </a:p>
        </p:txBody>
      </p:sp>
      <p:pic>
        <p:nvPicPr>
          <p:cNvPr id="398" name="Google Shape;398;g1f1fe8e3e3f_0_1797" descr="Estándares y reactivos para análisis de agua • CEIINC"/>
          <p:cNvPicPr preferRelativeResize="0"/>
          <p:nvPr/>
        </p:nvPicPr>
        <p:blipFill rotWithShape="1">
          <a:blip r:embed="rId4">
            <a:alphaModFix/>
          </a:blip>
          <a:srcRect/>
          <a:stretch/>
        </p:blipFill>
        <p:spPr>
          <a:xfrm>
            <a:off x="500575" y="1616766"/>
            <a:ext cx="8858250" cy="3810000"/>
          </a:xfrm>
          <a:prstGeom prst="rect">
            <a:avLst/>
          </a:prstGeom>
          <a:noFill/>
          <a:ln>
            <a:noFill/>
          </a:ln>
        </p:spPr>
      </p:pic>
      <p:sp>
        <p:nvSpPr>
          <p:cNvPr id="399" name="Google Shape;399;g1f1fe8e3e3f_0_1797"/>
          <p:cNvSpPr txBox="1"/>
          <p:nvPr/>
        </p:nvSpPr>
        <p:spPr>
          <a:xfrm>
            <a:off x="8712605" y="2549705"/>
            <a:ext cx="2978700" cy="2308800"/>
          </a:xfrm>
          <a:prstGeom prst="rect">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l" rtl="0">
              <a:spcBef>
                <a:spcPts val="0"/>
              </a:spcBef>
              <a:spcAft>
                <a:spcPts val="0"/>
              </a:spcAft>
              <a:buClr>
                <a:srgbClr val="07BDB4"/>
              </a:buClr>
              <a:buSzPts val="1800"/>
              <a:buFont typeface="Calibri"/>
              <a:buAutoNum type="arabicPeriod"/>
            </a:pPr>
            <a:r>
              <a:rPr lang="es-EC" sz="1800">
                <a:solidFill>
                  <a:srgbClr val="000000"/>
                </a:solidFill>
                <a:latin typeface="Calibri"/>
                <a:ea typeface="Calibri"/>
                <a:cs typeface="Calibri"/>
                <a:sym typeface="Calibri"/>
              </a:rPr>
              <a:t>Recepción – especificaciones</a:t>
            </a: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rgbClr val="07BDB4"/>
              </a:buClr>
              <a:buSzPts val="1800"/>
              <a:buFont typeface="Calibri"/>
              <a:buAutoNum type="arabicPeriod"/>
            </a:pPr>
            <a:r>
              <a:rPr lang="es-EC" sz="1800">
                <a:solidFill>
                  <a:srgbClr val="000000"/>
                </a:solidFill>
                <a:latin typeface="Calibri"/>
                <a:ea typeface="Calibri"/>
                <a:cs typeface="Calibri"/>
                <a:sym typeface="Calibri"/>
              </a:rPr>
              <a:t>Validación documental	</a:t>
            </a: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rgbClr val="07BDB4"/>
              </a:buClr>
              <a:buSzPts val="1800"/>
              <a:buFont typeface="Calibri"/>
              <a:buAutoNum type="arabicPeriod"/>
            </a:pPr>
            <a:r>
              <a:rPr lang="es-EC" sz="1800">
                <a:solidFill>
                  <a:srgbClr val="000000"/>
                </a:solidFill>
                <a:latin typeface="Calibri"/>
                <a:ea typeface="Calibri"/>
                <a:cs typeface="Calibri"/>
                <a:sym typeface="Calibri"/>
              </a:rPr>
              <a:t>Tipo, clase, especificaciones, instrucciones, resultados</a:t>
            </a: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rgbClr val="07BDB4"/>
              </a:buClr>
              <a:buSzPts val="1800"/>
              <a:buFont typeface="Calibri"/>
              <a:buAutoNum type="arabicPeriod"/>
            </a:pPr>
            <a:r>
              <a:rPr lang="es-EC" sz="1800">
                <a:solidFill>
                  <a:srgbClr val="000000"/>
                </a:solidFill>
                <a:latin typeface="Calibri"/>
                <a:ea typeface="Calibri"/>
                <a:cs typeface="Calibri"/>
                <a:sym typeface="Calibri"/>
              </a:rPr>
              <a:t>Evaluar proveedores y tener registro</a:t>
            </a:r>
            <a:endParaRPr sz="1800">
              <a:solidFill>
                <a:schemeClr val="dk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809742F5-C851-1EAF-5F6C-BC4B06243CBA}"/>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3"/>
        <p:cNvGrpSpPr/>
        <p:nvPr/>
      </p:nvGrpSpPr>
      <p:grpSpPr>
        <a:xfrm>
          <a:off x="0" y="0"/>
          <a:ext cx="0" cy="0"/>
          <a:chOff x="0" y="0"/>
          <a:chExt cx="0" cy="0"/>
        </a:xfrm>
      </p:grpSpPr>
      <p:pic>
        <p:nvPicPr>
          <p:cNvPr id="404" name="Google Shape;404;g1f1fe8e3e3f_0_1878" descr="Cómo mejorar el servicio de atención al cliente en comercio local?"/>
          <p:cNvPicPr preferRelativeResize="0"/>
          <p:nvPr/>
        </p:nvPicPr>
        <p:blipFill rotWithShape="1">
          <a:blip r:embed="rId4">
            <a:alphaModFix amt="60000"/>
          </a:blip>
          <a:srcRect l="-540" t="6453" r="539" b="3796"/>
          <a:stretch/>
        </p:blipFill>
        <p:spPr>
          <a:xfrm>
            <a:off x="608650" y="805250"/>
            <a:ext cx="11583362" cy="6052751"/>
          </a:xfrm>
          <a:prstGeom prst="rect">
            <a:avLst/>
          </a:prstGeom>
          <a:noFill/>
          <a:ln>
            <a:noFill/>
          </a:ln>
        </p:spPr>
      </p:pic>
      <p:sp>
        <p:nvSpPr>
          <p:cNvPr id="405" name="Google Shape;405;g1f1fe8e3e3f_0_1878"/>
          <p:cNvSpPr txBox="1">
            <a:spLocks noGrp="1"/>
          </p:cNvSpPr>
          <p:nvPr>
            <p:ph type="title"/>
          </p:nvPr>
        </p:nvSpPr>
        <p:spPr>
          <a:xfrm>
            <a:off x="500575" y="434064"/>
            <a:ext cx="4243800" cy="1001700"/>
          </a:xfrm>
          <a:prstGeom prst="rect">
            <a:avLst/>
          </a:prstGeom>
          <a:solidFill>
            <a:srgbClr val="2F5496"/>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Servicio al cliente</a:t>
            </a:r>
            <a:endParaRPr>
              <a:solidFill>
                <a:schemeClr val="lt1"/>
              </a:solidFill>
              <a:latin typeface="Calibri"/>
              <a:ea typeface="Calibri"/>
              <a:cs typeface="Calibri"/>
              <a:sym typeface="Calibri"/>
            </a:endParaRPr>
          </a:p>
        </p:txBody>
      </p:sp>
      <p:grpSp>
        <p:nvGrpSpPr>
          <p:cNvPr id="406" name="Google Shape;406;g1f1fe8e3e3f_0_1878"/>
          <p:cNvGrpSpPr/>
          <p:nvPr/>
        </p:nvGrpSpPr>
        <p:grpSpPr>
          <a:xfrm>
            <a:off x="3953912" y="1628476"/>
            <a:ext cx="4564208" cy="4564208"/>
            <a:chOff x="985435" y="452"/>
            <a:chExt cx="4564208" cy="4564208"/>
          </a:xfrm>
        </p:grpSpPr>
        <p:sp>
          <p:nvSpPr>
            <p:cNvPr id="407" name="Google Shape;407;g1f1fe8e3e3f_0_1878"/>
            <p:cNvSpPr/>
            <p:nvPr/>
          </p:nvSpPr>
          <p:spPr>
            <a:xfrm>
              <a:off x="2001466" y="1016483"/>
              <a:ext cx="2532300" cy="25323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08" name="Google Shape;408;g1f1fe8e3e3f_0_1878"/>
            <p:cNvSpPr txBox="1"/>
            <p:nvPr/>
          </p:nvSpPr>
          <p:spPr>
            <a:xfrm>
              <a:off x="2372312" y="1387329"/>
              <a:ext cx="1790700" cy="1790700"/>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dk1"/>
                </a:buClr>
                <a:buSzPts val="4000"/>
                <a:buFont typeface="Calibri"/>
                <a:buNone/>
              </a:pPr>
              <a:r>
                <a:rPr lang="es-EC" sz="4000">
                  <a:solidFill>
                    <a:schemeClr val="dk1"/>
                  </a:solidFill>
                  <a:latin typeface="Calibri"/>
                  <a:ea typeface="Calibri"/>
                  <a:cs typeface="Calibri"/>
                  <a:sym typeface="Calibri"/>
                </a:rPr>
                <a:t>Cliente</a:t>
              </a:r>
              <a:endParaRPr sz="1800">
                <a:solidFill>
                  <a:schemeClr val="dk1"/>
                </a:solidFill>
                <a:latin typeface="Calibri"/>
                <a:ea typeface="Calibri"/>
                <a:cs typeface="Calibri"/>
                <a:sym typeface="Calibri"/>
              </a:endParaRPr>
            </a:p>
          </p:txBody>
        </p:sp>
        <p:sp>
          <p:nvSpPr>
            <p:cNvPr id="409" name="Google Shape;409;g1f1fe8e3e3f_0_1878"/>
            <p:cNvSpPr/>
            <p:nvPr/>
          </p:nvSpPr>
          <p:spPr>
            <a:xfrm>
              <a:off x="2634539" y="452"/>
              <a:ext cx="1266000" cy="1266000"/>
            </a:xfrm>
            <a:prstGeom prst="ellipse">
              <a:avLst/>
            </a:prstGeom>
            <a:solidFill>
              <a:srgbClr val="50C9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10" name="Google Shape;410;g1f1fe8e3e3f_0_1878"/>
            <p:cNvSpPr txBox="1"/>
            <p:nvPr/>
          </p:nvSpPr>
          <p:spPr>
            <a:xfrm>
              <a:off x="2819962" y="185875"/>
              <a:ext cx="895200" cy="895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s-EC" sz="2000">
                  <a:solidFill>
                    <a:schemeClr val="dk1"/>
                  </a:solidFill>
                  <a:latin typeface="Calibri"/>
                  <a:ea typeface="Calibri"/>
                  <a:cs typeface="Calibri"/>
                  <a:sym typeface="Calibri"/>
                </a:rPr>
                <a:t>Feed back</a:t>
              </a:r>
              <a:endParaRPr sz="1800">
                <a:solidFill>
                  <a:schemeClr val="dk1"/>
                </a:solidFill>
                <a:latin typeface="Calibri"/>
                <a:ea typeface="Calibri"/>
                <a:cs typeface="Calibri"/>
                <a:sym typeface="Calibri"/>
              </a:endParaRPr>
            </a:p>
          </p:txBody>
        </p:sp>
        <p:sp>
          <p:nvSpPr>
            <p:cNvPr id="411" name="Google Shape;411;g1f1fe8e3e3f_0_1878"/>
            <p:cNvSpPr/>
            <p:nvPr/>
          </p:nvSpPr>
          <p:spPr>
            <a:xfrm>
              <a:off x="4283643" y="1649556"/>
              <a:ext cx="1266000" cy="1266000"/>
            </a:xfrm>
            <a:prstGeom prst="ellipse">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12" name="Google Shape;412;g1f1fe8e3e3f_0_1878"/>
            <p:cNvSpPr txBox="1"/>
            <p:nvPr/>
          </p:nvSpPr>
          <p:spPr>
            <a:xfrm>
              <a:off x="4469066" y="1834979"/>
              <a:ext cx="895200" cy="895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s-EC" sz="2000">
                  <a:solidFill>
                    <a:schemeClr val="dk1"/>
                  </a:solidFill>
                  <a:latin typeface="Calibri"/>
                  <a:ea typeface="Calibri"/>
                  <a:cs typeface="Calibri"/>
                  <a:sym typeface="Calibri"/>
                </a:rPr>
                <a:t>Acceso</a:t>
              </a:r>
              <a:endParaRPr sz="1800">
                <a:solidFill>
                  <a:schemeClr val="dk1"/>
                </a:solidFill>
                <a:latin typeface="Calibri"/>
                <a:ea typeface="Calibri"/>
                <a:cs typeface="Calibri"/>
                <a:sym typeface="Calibri"/>
              </a:endParaRPr>
            </a:p>
          </p:txBody>
        </p:sp>
        <p:sp>
          <p:nvSpPr>
            <p:cNvPr id="413" name="Google Shape;413;g1f1fe8e3e3f_0_1878"/>
            <p:cNvSpPr/>
            <p:nvPr/>
          </p:nvSpPr>
          <p:spPr>
            <a:xfrm>
              <a:off x="2634539" y="3298660"/>
              <a:ext cx="1266000" cy="1266000"/>
            </a:xfrm>
            <a:prstGeom prst="ellipse">
              <a:avLst/>
            </a:prstGeom>
            <a:solidFill>
              <a:srgbClr val="49C0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14" name="Google Shape;414;g1f1fe8e3e3f_0_1878"/>
            <p:cNvSpPr txBox="1"/>
            <p:nvPr/>
          </p:nvSpPr>
          <p:spPr>
            <a:xfrm>
              <a:off x="2819962" y="3484083"/>
              <a:ext cx="895200" cy="895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s-EC" sz="2000">
                  <a:solidFill>
                    <a:schemeClr val="dk1"/>
                  </a:solidFill>
                  <a:latin typeface="Calibri"/>
                  <a:ea typeface="Calibri"/>
                  <a:cs typeface="Calibri"/>
                  <a:sym typeface="Calibri"/>
                </a:rPr>
                <a:t>Cooperación</a:t>
              </a:r>
              <a:endParaRPr sz="1800">
                <a:solidFill>
                  <a:schemeClr val="dk1"/>
                </a:solidFill>
                <a:latin typeface="Calibri"/>
                <a:ea typeface="Calibri"/>
                <a:cs typeface="Calibri"/>
                <a:sym typeface="Calibri"/>
              </a:endParaRPr>
            </a:p>
          </p:txBody>
        </p:sp>
        <p:sp>
          <p:nvSpPr>
            <p:cNvPr id="415" name="Google Shape;415;g1f1fe8e3e3f_0_1878"/>
            <p:cNvSpPr/>
            <p:nvPr/>
          </p:nvSpPr>
          <p:spPr>
            <a:xfrm>
              <a:off x="985435" y="1649556"/>
              <a:ext cx="1266000" cy="1266000"/>
            </a:xfrm>
            <a:prstGeom prst="ellipse">
              <a:avLst/>
            </a:prstGeom>
            <a:solidFill>
              <a:srgbClr val="B6D7A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16" name="Google Shape;416;g1f1fe8e3e3f_0_1878"/>
            <p:cNvSpPr txBox="1"/>
            <p:nvPr/>
          </p:nvSpPr>
          <p:spPr>
            <a:xfrm>
              <a:off x="1170858" y="1834979"/>
              <a:ext cx="895200" cy="895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s-EC" sz="2000">
                  <a:solidFill>
                    <a:schemeClr val="dk1"/>
                  </a:solidFill>
                  <a:latin typeface="Calibri"/>
                  <a:ea typeface="Calibri"/>
                  <a:cs typeface="Calibri"/>
                  <a:sym typeface="Calibri"/>
                </a:rPr>
                <a:t>Comunicación</a:t>
              </a:r>
              <a:endParaRPr sz="1800">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B25F5083-2C04-AF07-B5CA-2F5DB2B919F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0"/>
        <p:cNvGrpSpPr/>
        <p:nvPr/>
      </p:nvGrpSpPr>
      <p:grpSpPr>
        <a:xfrm>
          <a:off x="0" y="0"/>
          <a:ext cx="0" cy="0"/>
          <a:chOff x="0" y="0"/>
          <a:chExt cx="0" cy="0"/>
        </a:xfrm>
      </p:grpSpPr>
      <p:sp>
        <p:nvSpPr>
          <p:cNvPr id="421" name="Google Shape;421;g1f1fe8e3e3f_0_1969"/>
          <p:cNvSpPr txBox="1">
            <a:spLocks noGrp="1"/>
          </p:cNvSpPr>
          <p:nvPr>
            <p:ph type="title"/>
          </p:nvPr>
        </p:nvSpPr>
        <p:spPr>
          <a:xfrm>
            <a:off x="500575" y="434064"/>
            <a:ext cx="1961400" cy="1001700"/>
          </a:xfrm>
          <a:prstGeom prst="rect">
            <a:avLst/>
          </a:prstGeom>
          <a:solidFill>
            <a:srgbClr val="C55A1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Quejas</a:t>
            </a:r>
            <a:endParaRPr>
              <a:solidFill>
                <a:schemeClr val="lt1"/>
              </a:solidFill>
              <a:latin typeface="Calibri"/>
              <a:ea typeface="Calibri"/>
              <a:cs typeface="Calibri"/>
              <a:sym typeface="Calibri"/>
            </a:endParaRPr>
          </a:p>
        </p:txBody>
      </p:sp>
      <p:pic>
        <p:nvPicPr>
          <p:cNvPr id="422" name="Google Shape;422;g1f1fe8e3e3f_0_1969" descr="Quejas orales y escritas en inglés: Frases, expresiones y consejos"/>
          <p:cNvPicPr preferRelativeResize="0"/>
          <p:nvPr/>
        </p:nvPicPr>
        <p:blipFill rotWithShape="1">
          <a:blip r:embed="rId4">
            <a:alphaModFix/>
          </a:blip>
          <a:srcRect/>
          <a:stretch/>
        </p:blipFill>
        <p:spPr>
          <a:xfrm>
            <a:off x="4267356" y="863037"/>
            <a:ext cx="6625286" cy="5359884"/>
          </a:xfrm>
          <a:prstGeom prst="rect">
            <a:avLst/>
          </a:prstGeom>
          <a:noFill/>
          <a:ln>
            <a:noFill/>
          </a:ln>
        </p:spPr>
      </p:pic>
      <p:grpSp>
        <p:nvGrpSpPr>
          <p:cNvPr id="423" name="Google Shape;423;g1f1fe8e3e3f_0_1969"/>
          <p:cNvGrpSpPr/>
          <p:nvPr/>
        </p:nvGrpSpPr>
        <p:grpSpPr>
          <a:xfrm>
            <a:off x="500575" y="1812711"/>
            <a:ext cx="4193400" cy="3267001"/>
            <a:chOff x="0" y="377072"/>
            <a:chExt cx="4193400" cy="3267001"/>
          </a:xfrm>
        </p:grpSpPr>
        <p:sp>
          <p:nvSpPr>
            <p:cNvPr id="424" name="Google Shape;424;g1f1fe8e3e3f_0_1969"/>
            <p:cNvSpPr/>
            <p:nvPr/>
          </p:nvSpPr>
          <p:spPr>
            <a:xfrm>
              <a:off x="0" y="746072"/>
              <a:ext cx="4193400" cy="630000"/>
            </a:xfrm>
            <a:prstGeom prst="rect">
              <a:avLst/>
            </a:prstGeom>
            <a:solidFill>
              <a:schemeClr val="lt1">
                <a:alpha val="89410"/>
              </a:schemeClr>
            </a:solidFill>
            <a:ln w="12700"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25" name="Google Shape;425;g1f1fe8e3e3f_0_1969"/>
            <p:cNvSpPr/>
            <p:nvPr/>
          </p:nvSpPr>
          <p:spPr>
            <a:xfrm>
              <a:off x="209666" y="377072"/>
              <a:ext cx="2935200" cy="738000"/>
            </a:xfrm>
            <a:prstGeom prst="roundRect">
              <a:avLst>
                <a:gd name="adj" fmla="val 16667"/>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26" name="Google Shape;426;g1f1fe8e3e3f_0_1969"/>
            <p:cNvSpPr txBox="1"/>
            <p:nvPr/>
          </p:nvSpPr>
          <p:spPr>
            <a:xfrm>
              <a:off x="245692" y="413098"/>
              <a:ext cx="2863200" cy="666000"/>
            </a:xfrm>
            <a:prstGeom prst="rect">
              <a:avLst/>
            </a:prstGeom>
            <a:noFill/>
            <a:ln>
              <a:noFill/>
            </a:ln>
          </p:spPr>
          <p:txBody>
            <a:bodyPr spcFirstLastPara="1" wrap="square" lIns="110925" tIns="0" rIns="110925" bIns="0" anchor="ctr" anchorCtr="0">
              <a:noAutofit/>
            </a:bodyPr>
            <a:lstStyle/>
            <a:p>
              <a:pPr marL="0" marR="0" lvl="0" indent="0" algn="l" rtl="0">
                <a:lnSpc>
                  <a:spcPct val="90000"/>
                </a:lnSpc>
                <a:spcBef>
                  <a:spcPts val="0"/>
                </a:spcBef>
                <a:spcAft>
                  <a:spcPts val="0"/>
                </a:spcAft>
                <a:buClr>
                  <a:schemeClr val="lt1"/>
                </a:buClr>
                <a:buSzPts val="2500"/>
                <a:buFont typeface="Calibri"/>
                <a:buNone/>
              </a:pPr>
              <a:r>
                <a:rPr lang="es-EC" sz="2500">
                  <a:solidFill>
                    <a:schemeClr val="lt1"/>
                  </a:solidFill>
                  <a:latin typeface="Calibri"/>
                  <a:ea typeface="Calibri"/>
                  <a:cs typeface="Calibri"/>
                  <a:sym typeface="Calibri"/>
                </a:rPr>
                <a:t>Pasos - resolución</a:t>
              </a:r>
              <a:endParaRPr sz="1800">
                <a:solidFill>
                  <a:schemeClr val="dk1"/>
                </a:solidFill>
                <a:latin typeface="Calibri"/>
                <a:ea typeface="Calibri"/>
                <a:cs typeface="Calibri"/>
                <a:sym typeface="Calibri"/>
              </a:endParaRPr>
            </a:p>
          </p:txBody>
        </p:sp>
        <p:sp>
          <p:nvSpPr>
            <p:cNvPr id="427" name="Google Shape;427;g1f1fe8e3e3f_0_1969"/>
            <p:cNvSpPr/>
            <p:nvPr/>
          </p:nvSpPr>
          <p:spPr>
            <a:xfrm>
              <a:off x="0" y="1880073"/>
              <a:ext cx="4193400" cy="630000"/>
            </a:xfrm>
            <a:prstGeom prst="rect">
              <a:avLst/>
            </a:prstGeom>
            <a:solidFill>
              <a:schemeClr val="lt1">
                <a:alpha val="89410"/>
              </a:schemeClr>
            </a:solidFill>
            <a:ln w="12700" cap="flat" cmpd="sng">
              <a:solidFill>
                <a:srgbClr val="C85B5B"/>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28" name="Google Shape;428;g1f1fe8e3e3f_0_1969"/>
            <p:cNvSpPr/>
            <p:nvPr/>
          </p:nvSpPr>
          <p:spPr>
            <a:xfrm>
              <a:off x="209666" y="1511073"/>
              <a:ext cx="2935200" cy="738000"/>
            </a:xfrm>
            <a:prstGeom prst="roundRect">
              <a:avLst>
                <a:gd name="adj" fmla="val 16667"/>
              </a:avLst>
            </a:prstGeom>
            <a:solidFill>
              <a:srgbClr val="C85B5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29" name="Google Shape;429;g1f1fe8e3e3f_0_1969"/>
            <p:cNvSpPr txBox="1"/>
            <p:nvPr/>
          </p:nvSpPr>
          <p:spPr>
            <a:xfrm>
              <a:off x="245692" y="1547099"/>
              <a:ext cx="2863200" cy="666000"/>
            </a:xfrm>
            <a:prstGeom prst="rect">
              <a:avLst/>
            </a:prstGeom>
            <a:noFill/>
            <a:ln>
              <a:noFill/>
            </a:ln>
          </p:spPr>
          <p:txBody>
            <a:bodyPr spcFirstLastPara="1" wrap="square" lIns="110925" tIns="0" rIns="110925" bIns="0" anchor="ctr" anchorCtr="0">
              <a:noAutofit/>
            </a:bodyPr>
            <a:lstStyle/>
            <a:p>
              <a:pPr marL="0" marR="0" lvl="0" indent="0" algn="l" rtl="0">
                <a:lnSpc>
                  <a:spcPct val="90000"/>
                </a:lnSpc>
                <a:spcBef>
                  <a:spcPts val="0"/>
                </a:spcBef>
                <a:spcAft>
                  <a:spcPts val="0"/>
                </a:spcAft>
                <a:buClr>
                  <a:schemeClr val="lt1"/>
                </a:buClr>
                <a:buSzPts val="2500"/>
                <a:buFont typeface="Calibri"/>
                <a:buNone/>
              </a:pPr>
              <a:r>
                <a:rPr lang="es-EC" sz="2500">
                  <a:solidFill>
                    <a:schemeClr val="lt1"/>
                  </a:solidFill>
                  <a:latin typeface="Calibri"/>
                  <a:ea typeface="Calibri"/>
                  <a:cs typeface="Calibri"/>
                  <a:sym typeface="Calibri"/>
                </a:rPr>
                <a:t>Registro</a:t>
              </a:r>
              <a:endParaRPr sz="1800">
                <a:solidFill>
                  <a:schemeClr val="dk1"/>
                </a:solidFill>
                <a:latin typeface="Calibri"/>
                <a:ea typeface="Calibri"/>
                <a:cs typeface="Calibri"/>
                <a:sym typeface="Calibri"/>
              </a:endParaRPr>
            </a:p>
          </p:txBody>
        </p:sp>
        <p:sp>
          <p:nvSpPr>
            <p:cNvPr id="430" name="Google Shape;430;g1f1fe8e3e3f_0_1969"/>
            <p:cNvSpPr/>
            <p:nvPr/>
          </p:nvSpPr>
          <p:spPr>
            <a:xfrm>
              <a:off x="0" y="3014073"/>
              <a:ext cx="4193400" cy="630000"/>
            </a:xfrm>
            <a:prstGeom prst="rect">
              <a:avLst/>
            </a:prstGeom>
            <a:solidFill>
              <a:schemeClr val="lt1">
                <a:alpha val="89410"/>
              </a:schemeClr>
            </a:solidFill>
            <a:ln w="12700" cap="flat" cmpd="sng">
              <a:solidFill>
                <a:srgbClr val="FE000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31" name="Google Shape;431;g1f1fe8e3e3f_0_1969"/>
            <p:cNvSpPr/>
            <p:nvPr/>
          </p:nvSpPr>
          <p:spPr>
            <a:xfrm>
              <a:off x="209666" y="2645073"/>
              <a:ext cx="2935200" cy="738000"/>
            </a:xfrm>
            <a:prstGeom prst="roundRect">
              <a:avLst>
                <a:gd name="adj" fmla="val 16667"/>
              </a:avLst>
            </a:prstGeom>
            <a:solidFill>
              <a:srgbClr val="FE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32" name="Google Shape;432;g1f1fe8e3e3f_0_1969"/>
            <p:cNvSpPr txBox="1"/>
            <p:nvPr/>
          </p:nvSpPr>
          <p:spPr>
            <a:xfrm>
              <a:off x="245692" y="2681099"/>
              <a:ext cx="2863200" cy="666000"/>
            </a:xfrm>
            <a:prstGeom prst="rect">
              <a:avLst/>
            </a:prstGeom>
            <a:noFill/>
            <a:ln>
              <a:noFill/>
            </a:ln>
          </p:spPr>
          <p:txBody>
            <a:bodyPr spcFirstLastPara="1" wrap="square" lIns="110925" tIns="0" rIns="110925" bIns="0" anchor="ctr" anchorCtr="0">
              <a:noAutofit/>
            </a:bodyPr>
            <a:lstStyle/>
            <a:p>
              <a:pPr marL="0" marR="0" lvl="0" indent="0" algn="l" rtl="0">
                <a:lnSpc>
                  <a:spcPct val="90000"/>
                </a:lnSpc>
                <a:spcBef>
                  <a:spcPts val="0"/>
                </a:spcBef>
                <a:spcAft>
                  <a:spcPts val="0"/>
                </a:spcAft>
                <a:buClr>
                  <a:schemeClr val="lt1"/>
                </a:buClr>
                <a:buSzPts val="2500"/>
                <a:buFont typeface="Calibri"/>
                <a:buNone/>
              </a:pPr>
              <a:r>
                <a:rPr lang="es-EC" sz="2500">
                  <a:solidFill>
                    <a:schemeClr val="lt1"/>
                  </a:solidFill>
                  <a:latin typeface="Calibri"/>
                  <a:ea typeface="Calibri"/>
                  <a:cs typeface="Calibri"/>
                  <a:sym typeface="Calibri"/>
                </a:rPr>
                <a:t>Acciones correctivas</a:t>
              </a:r>
              <a:endParaRPr sz="1800">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6A808847-4790-A27F-E0E4-F0DCFBFE520E}"/>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6"/>
        <p:cNvGrpSpPr/>
        <p:nvPr/>
      </p:nvGrpSpPr>
      <p:grpSpPr>
        <a:xfrm>
          <a:off x="0" y="0"/>
          <a:ext cx="0" cy="0"/>
          <a:chOff x="0" y="0"/>
          <a:chExt cx="0" cy="0"/>
        </a:xfrm>
      </p:grpSpPr>
      <p:sp>
        <p:nvSpPr>
          <p:cNvPr id="437" name="Google Shape;437;g1f1fe8e3e3f_0_2059"/>
          <p:cNvSpPr txBox="1">
            <a:spLocks noGrp="1"/>
          </p:cNvSpPr>
          <p:nvPr>
            <p:ph type="title"/>
          </p:nvPr>
        </p:nvSpPr>
        <p:spPr>
          <a:xfrm>
            <a:off x="424375" y="205464"/>
            <a:ext cx="7602300" cy="1001700"/>
          </a:xfrm>
          <a:prstGeom prst="rect">
            <a:avLst/>
          </a:prstGeom>
          <a:solidFill>
            <a:srgbClr val="548135"/>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chemeClr val="lt1"/>
                </a:solidFill>
                <a:latin typeface="Calibri"/>
                <a:ea typeface="Calibri"/>
                <a:cs typeface="Calibri"/>
                <a:sym typeface="Calibri"/>
              </a:rPr>
              <a:t>Control de procesos no conformes</a:t>
            </a:r>
            <a:endParaRPr>
              <a:solidFill>
                <a:schemeClr val="lt1"/>
              </a:solidFill>
              <a:latin typeface="Calibri"/>
              <a:ea typeface="Calibri"/>
              <a:cs typeface="Calibri"/>
              <a:sym typeface="Calibri"/>
            </a:endParaRPr>
          </a:p>
        </p:txBody>
      </p:sp>
      <p:grpSp>
        <p:nvGrpSpPr>
          <p:cNvPr id="438" name="Google Shape;438;g1f1fe8e3e3f_0_2059"/>
          <p:cNvGrpSpPr/>
          <p:nvPr/>
        </p:nvGrpSpPr>
        <p:grpSpPr>
          <a:xfrm>
            <a:off x="3016739" y="719666"/>
            <a:ext cx="8127900" cy="5418700"/>
            <a:chOff x="0" y="0"/>
            <a:chExt cx="8127900" cy="5418700"/>
          </a:xfrm>
        </p:grpSpPr>
        <p:sp>
          <p:nvSpPr>
            <p:cNvPr id="439" name="Google Shape;439;g1f1fe8e3e3f_0_2059"/>
            <p:cNvSpPr/>
            <p:nvPr/>
          </p:nvSpPr>
          <p:spPr>
            <a:xfrm>
              <a:off x="0" y="1625600"/>
              <a:ext cx="8127900" cy="2167500"/>
            </a:xfrm>
            <a:prstGeom prst="notchedRightArrow">
              <a:avLst>
                <a:gd name="adj1" fmla="val 50000"/>
                <a:gd name="adj2" fmla="val 50000"/>
              </a:avLst>
            </a:prstGeom>
            <a:solidFill>
              <a:srgbClr val="CFDEE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0" name="Google Shape;440;g1f1fe8e3e3f_0_2059"/>
            <p:cNvSpPr/>
            <p:nvPr/>
          </p:nvSpPr>
          <p:spPr>
            <a:xfrm>
              <a:off x="3661" y="0"/>
              <a:ext cx="1761000" cy="2167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1" name="Google Shape;441;g1f1fe8e3e3f_0_2059"/>
            <p:cNvSpPr txBox="1"/>
            <p:nvPr/>
          </p:nvSpPr>
          <p:spPr>
            <a:xfrm>
              <a:off x="3661" y="0"/>
              <a:ext cx="1761000" cy="2167500"/>
            </a:xfrm>
            <a:prstGeom prst="rect">
              <a:avLst/>
            </a:prstGeom>
            <a:noFill/>
            <a:ln>
              <a:noFill/>
            </a:ln>
          </p:spPr>
          <p:txBody>
            <a:bodyPr spcFirstLastPara="1" wrap="square" lIns="184900" tIns="184900" rIns="184900" bIns="184900" anchor="b" anchorCtr="0">
              <a:noAutofit/>
            </a:bodyPr>
            <a:lstStyle/>
            <a:p>
              <a:pPr marL="0" marR="0" lvl="0" indent="0" algn="ctr" rtl="0">
                <a:lnSpc>
                  <a:spcPct val="90000"/>
                </a:lnSpc>
                <a:spcBef>
                  <a:spcPts val="0"/>
                </a:spcBef>
                <a:spcAft>
                  <a:spcPts val="0"/>
                </a:spcAft>
                <a:buClr>
                  <a:schemeClr val="dk1"/>
                </a:buClr>
                <a:buSzPts val="2600"/>
                <a:buFont typeface="Calibri"/>
                <a:buNone/>
              </a:pPr>
              <a:r>
                <a:rPr lang="es-EC" sz="2600">
                  <a:solidFill>
                    <a:schemeClr val="dk1"/>
                  </a:solidFill>
                  <a:latin typeface="Calibri"/>
                  <a:ea typeface="Calibri"/>
                  <a:cs typeface="Calibri"/>
                  <a:sym typeface="Calibri"/>
                </a:rPr>
                <a:t>Identificar</a:t>
              </a:r>
              <a:endParaRPr sz="1800">
                <a:solidFill>
                  <a:schemeClr val="dk1"/>
                </a:solidFill>
                <a:latin typeface="Calibri"/>
                <a:ea typeface="Calibri"/>
                <a:cs typeface="Calibri"/>
                <a:sym typeface="Calibri"/>
              </a:endParaRPr>
            </a:p>
          </p:txBody>
        </p:sp>
        <p:sp>
          <p:nvSpPr>
            <p:cNvPr id="442" name="Google Shape;442;g1f1fe8e3e3f_0_2059"/>
            <p:cNvSpPr/>
            <p:nvPr/>
          </p:nvSpPr>
          <p:spPr>
            <a:xfrm>
              <a:off x="613195" y="2438400"/>
              <a:ext cx="541800" cy="541800"/>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3" name="Google Shape;443;g1f1fe8e3e3f_0_2059"/>
            <p:cNvSpPr/>
            <p:nvPr/>
          </p:nvSpPr>
          <p:spPr>
            <a:xfrm>
              <a:off x="1852642" y="3251200"/>
              <a:ext cx="1761000" cy="2167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4" name="Google Shape;444;g1f1fe8e3e3f_0_2059"/>
            <p:cNvSpPr txBox="1"/>
            <p:nvPr/>
          </p:nvSpPr>
          <p:spPr>
            <a:xfrm>
              <a:off x="1852642" y="3251200"/>
              <a:ext cx="1761000" cy="2167500"/>
            </a:xfrm>
            <a:prstGeom prst="rect">
              <a:avLst/>
            </a:prstGeom>
            <a:noFill/>
            <a:ln>
              <a:noFill/>
            </a:ln>
          </p:spPr>
          <p:txBody>
            <a:bodyPr spcFirstLastPara="1" wrap="square" lIns="184900" tIns="184900" rIns="184900" bIns="184900" anchor="t" anchorCtr="0">
              <a:noAutofit/>
            </a:bodyPr>
            <a:lstStyle/>
            <a:p>
              <a:pPr marL="0" marR="0" lvl="0" indent="0" algn="ctr" rtl="0">
                <a:lnSpc>
                  <a:spcPct val="90000"/>
                </a:lnSpc>
                <a:spcBef>
                  <a:spcPts val="0"/>
                </a:spcBef>
                <a:spcAft>
                  <a:spcPts val="0"/>
                </a:spcAft>
                <a:buClr>
                  <a:schemeClr val="dk1"/>
                </a:buClr>
                <a:buSzPts val="2600"/>
                <a:buFont typeface="Calibri"/>
                <a:buNone/>
              </a:pPr>
              <a:r>
                <a:rPr lang="es-EC" sz="2600">
                  <a:solidFill>
                    <a:schemeClr val="dk1"/>
                  </a:solidFill>
                  <a:latin typeface="Calibri"/>
                  <a:ea typeface="Calibri"/>
                  <a:cs typeface="Calibri"/>
                  <a:sym typeface="Calibri"/>
                </a:rPr>
                <a:t>Evaluar criticidad</a:t>
              </a:r>
              <a:endParaRPr sz="1800">
                <a:solidFill>
                  <a:schemeClr val="dk1"/>
                </a:solidFill>
                <a:latin typeface="Calibri"/>
                <a:ea typeface="Calibri"/>
                <a:cs typeface="Calibri"/>
                <a:sym typeface="Calibri"/>
              </a:endParaRPr>
            </a:p>
          </p:txBody>
        </p:sp>
        <p:sp>
          <p:nvSpPr>
            <p:cNvPr id="445" name="Google Shape;445;g1f1fe8e3e3f_0_2059"/>
            <p:cNvSpPr/>
            <p:nvPr/>
          </p:nvSpPr>
          <p:spPr>
            <a:xfrm>
              <a:off x="2462176" y="2438400"/>
              <a:ext cx="541800" cy="541800"/>
            </a:xfrm>
            <a:prstGeom prst="ellipse">
              <a:avLst/>
            </a:prstGeom>
            <a:solidFill>
              <a:srgbClr val="50C9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6" name="Google Shape;446;g1f1fe8e3e3f_0_2059"/>
            <p:cNvSpPr/>
            <p:nvPr/>
          </p:nvSpPr>
          <p:spPr>
            <a:xfrm>
              <a:off x="3701623" y="0"/>
              <a:ext cx="1761000" cy="2167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7" name="Google Shape;447;g1f1fe8e3e3f_0_2059"/>
            <p:cNvSpPr txBox="1"/>
            <p:nvPr/>
          </p:nvSpPr>
          <p:spPr>
            <a:xfrm>
              <a:off x="3701623" y="0"/>
              <a:ext cx="1761000" cy="2167500"/>
            </a:xfrm>
            <a:prstGeom prst="rect">
              <a:avLst/>
            </a:prstGeom>
            <a:noFill/>
            <a:ln>
              <a:noFill/>
            </a:ln>
          </p:spPr>
          <p:txBody>
            <a:bodyPr spcFirstLastPara="1" wrap="square" lIns="184900" tIns="184900" rIns="184900" bIns="184900" anchor="b" anchorCtr="0">
              <a:noAutofit/>
            </a:bodyPr>
            <a:lstStyle/>
            <a:p>
              <a:pPr marL="0" marR="0" lvl="0" indent="0" algn="ctr" rtl="0">
                <a:lnSpc>
                  <a:spcPct val="90000"/>
                </a:lnSpc>
                <a:spcBef>
                  <a:spcPts val="0"/>
                </a:spcBef>
                <a:spcAft>
                  <a:spcPts val="0"/>
                </a:spcAft>
                <a:buClr>
                  <a:schemeClr val="dk1"/>
                </a:buClr>
                <a:buSzPts val="2600"/>
                <a:buFont typeface="Calibri"/>
                <a:buNone/>
              </a:pPr>
              <a:r>
                <a:rPr lang="es-EC" sz="2600">
                  <a:solidFill>
                    <a:schemeClr val="dk1"/>
                  </a:solidFill>
                  <a:latin typeface="Calibri"/>
                  <a:ea typeface="Calibri"/>
                  <a:cs typeface="Calibri"/>
                  <a:sym typeface="Calibri"/>
                </a:rPr>
                <a:t>Toma de acciones</a:t>
              </a:r>
              <a:endParaRPr sz="1800">
                <a:solidFill>
                  <a:schemeClr val="dk1"/>
                </a:solidFill>
                <a:latin typeface="Calibri"/>
                <a:ea typeface="Calibri"/>
                <a:cs typeface="Calibri"/>
                <a:sym typeface="Calibri"/>
              </a:endParaRPr>
            </a:p>
          </p:txBody>
        </p:sp>
        <p:sp>
          <p:nvSpPr>
            <p:cNvPr id="448" name="Google Shape;448;g1f1fe8e3e3f_0_2059"/>
            <p:cNvSpPr/>
            <p:nvPr/>
          </p:nvSpPr>
          <p:spPr>
            <a:xfrm>
              <a:off x="4311157" y="2438400"/>
              <a:ext cx="541800" cy="541800"/>
            </a:xfrm>
            <a:prstGeom prst="ellipse">
              <a:avLst/>
            </a:prstGeom>
            <a:solidFill>
              <a:srgbClr val="48BD6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9" name="Google Shape;449;g1f1fe8e3e3f_0_2059"/>
            <p:cNvSpPr/>
            <p:nvPr/>
          </p:nvSpPr>
          <p:spPr>
            <a:xfrm>
              <a:off x="5550604" y="3251200"/>
              <a:ext cx="1761000" cy="2167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50" name="Google Shape;450;g1f1fe8e3e3f_0_2059"/>
            <p:cNvSpPr txBox="1"/>
            <p:nvPr/>
          </p:nvSpPr>
          <p:spPr>
            <a:xfrm>
              <a:off x="5550604" y="3251200"/>
              <a:ext cx="1761000" cy="2167500"/>
            </a:xfrm>
            <a:prstGeom prst="rect">
              <a:avLst/>
            </a:prstGeom>
            <a:noFill/>
            <a:ln>
              <a:noFill/>
            </a:ln>
          </p:spPr>
          <p:txBody>
            <a:bodyPr spcFirstLastPara="1" wrap="square" lIns="184900" tIns="184900" rIns="184900" bIns="184900" anchor="t" anchorCtr="0">
              <a:noAutofit/>
            </a:bodyPr>
            <a:lstStyle/>
            <a:p>
              <a:pPr marL="0" marR="0" lvl="0" indent="0" algn="ctr" rtl="0">
                <a:lnSpc>
                  <a:spcPct val="90000"/>
                </a:lnSpc>
                <a:spcBef>
                  <a:spcPts val="0"/>
                </a:spcBef>
                <a:spcAft>
                  <a:spcPts val="0"/>
                </a:spcAft>
                <a:buClr>
                  <a:schemeClr val="dk1"/>
                </a:buClr>
                <a:buSzPts val="2600"/>
                <a:buFont typeface="Calibri"/>
                <a:buNone/>
              </a:pPr>
              <a:r>
                <a:rPr lang="es-EC" sz="2600">
                  <a:solidFill>
                    <a:schemeClr val="dk1"/>
                  </a:solidFill>
                  <a:latin typeface="Calibri"/>
                  <a:ea typeface="Calibri"/>
                  <a:cs typeface="Calibri"/>
                  <a:sym typeface="Calibri"/>
                </a:rPr>
                <a:t>Reanudar el trabajo</a:t>
              </a:r>
              <a:endParaRPr sz="1800">
                <a:solidFill>
                  <a:schemeClr val="dk1"/>
                </a:solidFill>
                <a:latin typeface="Calibri"/>
                <a:ea typeface="Calibri"/>
                <a:cs typeface="Calibri"/>
                <a:sym typeface="Calibri"/>
              </a:endParaRPr>
            </a:p>
          </p:txBody>
        </p:sp>
        <p:sp>
          <p:nvSpPr>
            <p:cNvPr id="451" name="Google Shape;451;g1f1fe8e3e3f_0_2059"/>
            <p:cNvSpPr/>
            <p:nvPr/>
          </p:nvSpPr>
          <p:spPr>
            <a:xfrm>
              <a:off x="6160138" y="2438400"/>
              <a:ext cx="541800" cy="541800"/>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pic>
        <p:nvPicPr>
          <p:cNvPr id="452" name="Google Shape;452;g1f1fe8e3e3f_0_2059" descr="Rechazar - Iconos gratis de negocio"/>
          <p:cNvPicPr preferRelativeResize="0"/>
          <p:nvPr/>
        </p:nvPicPr>
        <p:blipFill rotWithShape="1">
          <a:blip r:embed="rId4">
            <a:alphaModFix/>
          </a:blip>
          <a:srcRect/>
          <a:stretch/>
        </p:blipFill>
        <p:spPr>
          <a:xfrm>
            <a:off x="500574" y="2117571"/>
            <a:ext cx="2777985" cy="2777985"/>
          </a:xfrm>
          <a:prstGeom prst="rect">
            <a:avLst/>
          </a:prstGeom>
          <a:noFill/>
          <a:ln>
            <a:noFill/>
          </a:ln>
        </p:spPr>
      </p:pic>
      <p:sp>
        <p:nvSpPr>
          <p:cNvPr id="2" name="Marcador de pie de página 1">
            <a:extLst>
              <a:ext uri="{FF2B5EF4-FFF2-40B4-BE49-F238E27FC236}">
                <a16:creationId xmlns:a16="http://schemas.microsoft.com/office/drawing/2014/main" id="{2682E632-3910-CDC8-2154-ED52FDCFBF69}"/>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6"/>
        <p:cNvGrpSpPr/>
        <p:nvPr/>
      </p:nvGrpSpPr>
      <p:grpSpPr>
        <a:xfrm>
          <a:off x="0" y="0"/>
          <a:ext cx="0" cy="0"/>
          <a:chOff x="0" y="0"/>
          <a:chExt cx="0" cy="0"/>
        </a:xfrm>
      </p:grpSpPr>
      <p:pic>
        <p:nvPicPr>
          <p:cNvPr id="457" name="Google Shape;457;g1f1fe8e3e3f_0_2153" descr="El ciclo PDCA para la mejora continua de la logística"/>
          <p:cNvPicPr preferRelativeResize="0"/>
          <p:nvPr/>
        </p:nvPicPr>
        <p:blipFill rotWithShape="1">
          <a:blip r:embed="rId4">
            <a:alphaModFix/>
          </a:blip>
          <a:srcRect/>
          <a:stretch/>
        </p:blipFill>
        <p:spPr>
          <a:xfrm>
            <a:off x="1558789" y="1324415"/>
            <a:ext cx="9350646" cy="4893505"/>
          </a:xfrm>
          <a:prstGeom prst="rect">
            <a:avLst/>
          </a:prstGeom>
          <a:noFill/>
          <a:ln>
            <a:noFill/>
          </a:ln>
        </p:spPr>
      </p:pic>
      <p:sp>
        <p:nvSpPr>
          <p:cNvPr id="458" name="Google Shape;458;g1f1fe8e3e3f_0_2153"/>
          <p:cNvSpPr txBox="1">
            <a:spLocks noGrp="1"/>
          </p:cNvSpPr>
          <p:nvPr>
            <p:ph type="title"/>
          </p:nvPr>
        </p:nvSpPr>
        <p:spPr>
          <a:xfrm>
            <a:off x="500575" y="434064"/>
            <a:ext cx="1848600" cy="1001700"/>
          </a:xfrm>
          <a:prstGeom prst="rect">
            <a:avLst/>
          </a:prstGeom>
          <a:solidFill>
            <a:srgbClr val="323F4F"/>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Mejora</a:t>
            </a:r>
            <a:endParaRPr>
              <a:solidFill>
                <a:schemeClr val="lt1"/>
              </a:solidFill>
              <a:latin typeface="Calibri"/>
              <a:ea typeface="Calibri"/>
              <a:cs typeface="Calibri"/>
              <a:sym typeface="Calibri"/>
            </a:endParaRPr>
          </a:p>
        </p:txBody>
      </p:sp>
      <p:sp>
        <p:nvSpPr>
          <p:cNvPr id="2" name="Marcador de pie de página 1">
            <a:extLst>
              <a:ext uri="{FF2B5EF4-FFF2-40B4-BE49-F238E27FC236}">
                <a16:creationId xmlns:a16="http://schemas.microsoft.com/office/drawing/2014/main" id="{C6F71C3E-7480-30CB-126D-D59D746F9B30}"/>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2"/>
        <p:cNvGrpSpPr/>
        <p:nvPr/>
      </p:nvGrpSpPr>
      <p:grpSpPr>
        <a:xfrm>
          <a:off x="0" y="0"/>
          <a:ext cx="0" cy="0"/>
          <a:chOff x="0" y="0"/>
          <a:chExt cx="0" cy="0"/>
        </a:xfrm>
      </p:grpSpPr>
      <p:sp>
        <p:nvSpPr>
          <p:cNvPr id="463" name="Google Shape;463;g1f1fe8e3e3f_0_2233"/>
          <p:cNvSpPr txBox="1">
            <a:spLocks noGrp="1"/>
          </p:cNvSpPr>
          <p:nvPr>
            <p:ph type="title"/>
          </p:nvPr>
        </p:nvSpPr>
        <p:spPr>
          <a:xfrm>
            <a:off x="500574" y="434064"/>
            <a:ext cx="4423200" cy="1001700"/>
          </a:xfrm>
          <a:prstGeom prst="rect">
            <a:avLst/>
          </a:prstGeom>
          <a:solidFill>
            <a:srgbClr val="F14B2F"/>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chemeClr val="lt1"/>
                </a:solidFill>
                <a:latin typeface="Calibri"/>
                <a:ea typeface="Calibri"/>
                <a:cs typeface="Calibri"/>
                <a:sym typeface="Calibri"/>
              </a:rPr>
              <a:t>Acciones correctivas</a:t>
            </a:r>
            <a:endParaRPr>
              <a:solidFill>
                <a:schemeClr val="lt1"/>
              </a:solidFill>
              <a:latin typeface="Calibri"/>
              <a:ea typeface="Calibri"/>
              <a:cs typeface="Calibri"/>
              <a:sym typeface="Calibri"/>
            </a:endParaRPr>
          </a:p>
        </p:txBody>
      </p:sp>
      <p:pic>
        <p:nvPicPr>
          <p:cNvPr id="464" name="Google Shape;464;g1f1fe8e3e3f_0_2233" descr="Resolver causa raíz de un problema | Identificar causa origen de un problema"/>
          <p:cNvPicPr preferRelativeResize="0"/>
          <p:nvPr/>
        </p:nvPicPr>
        <p:blipFill rotWithShape="1">
          <a:blip r:embed="rId4">
            <a:alphaModFix/>
          </a:blip>
          <a:srcRect/>
          <a:stretch/>
        </p:blipFill>
        <p:spPr>
          <a:xfrm>
            <a:off x="1800665" y="1470719"/>
            <a:ext cx="7160455" cy="4632814"/>
          </a:xfrm>
          <a:prstGeom prst="rect">
            <a:avLst/>
          </a:prstGeom>
          <a:noFill/>
          <a:ln>
            <a:noFill/>
          </a:ln>
        </p:spPr>
      </p:pic>
      <p:sp>
        <p:nvSpPr>
          <p:cNvPr id="2" name="Marcador de pie de página 1">
            <a:extLst>
              <a:ext uri="{FF2B5EF4-FFF2-40B4-BE49-F238E27FC236}">
                <a16:creationId xmlns:a16="http://schemas.microsoft.com/office/drawing/2014/main" id="{1ADCCF2B-2EB1-5ED3-EA43-E2D8F3647B3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8"/>
        <p:cNvGrpSpPr/>
        <p:nvPr/>
      </p:nvGrpSpPr>
      <p:grpSpPr>
        <a:xfrm>
          <a:off x="0" y="0"/>
          <a:ext cx="0" cy="0"/>
          <a:chOff x="0" y="0"/>
          <a:chExt cx="0" cy="0"/>
        </a:xfrm>
      </p:grpSpPr>
      <p:sp>
        <p:nvSpPr>
          <p:cNvPr id="469" name="Google Shape;469;g1f1fe8e3e3f_0_2313"/>
          <p:cNvSpPr txBox="1">
            <a:spLocks noGrp="1"/>
          </p:cNvSpPr>
          <p:nvPr>
            <p:ph type="title"/>
          </p:nvPr>
        </p:nvSpPr>
        <p:spPr>
          <a:xfrm>
            <a:off x="500574" y="434064"/>
            <a:ext cx="4423200" cy="1001700"/>
          </a:xfrm>
          <a:prstGeom prst="rect">
            <a:avLst/>
          </a:prstGeom>
          <a:solidFill>
            <a:srgbClr val="F14B2F"/>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chemeClr val="lt1"/>
                </a:solidFill>
                <a:latin typeface="Calibri"/>
                <a:ea typeface="Calibri"/>
                <a:cs typeface="Calibri"/>
                <a:sym typeface="Calibri"/>
              </a:rPr>
              <a:t>Acciones correctivas</a:t>
            </a:r>
            <a:endParaRPr>
              <a:solidFill>
                <a:schemeClr val="lt1"/>
              </a:solidFill>
              <a:latin typeface="Calibri"/>
              <a:ea typeface="Calibri"/>
              <a:cs typeface="Calibri"/>
              <a:sym typeface="Calibri"/>
            </a:endParaRPr>
          </a:p>
        </p:txBody>
      </p:sp>
      <p:pic>
        <p:nvPicPr>
          <p:cNvPr id="470" name="Google Shape;470;g1f1fe8e3e3f_0_2313" descr="Herramientas según la metodología Lean Six Sigma para la toma decisiones -  Izertis"/>
          <p:cNvPicPr preferRelativeResize="0"/>
          <p:nvPr/>
        </p:nvPicPr>
        <p:blipFill rotWithShape="1">
          <a:blip r:embed="rId4">
            <a:alphaModFix/>
          </a:blip>
          <a:srcRect/>
          <a:stretch/>
        </p:blipFill>
        <p:spPr>
          <a:xfrm>
            <a:off x="2238303" y="1601194"/>
            <a:ext cx="8264662" cy="4236898"/>
          </a:xfrm>
          <a:prstGeom prst="rect">
            <a:avLst/>
          </a:prstGeom>
          <a:noFill/>
          <a:ln>
            <a:noFill/>
          </a:ln>
        </p:spPr>
      </p:pic>
      <p:sp>
        <p:nvSpPr>
          <p:cNvPr id="2" name="Marcador de pie de página 1">
            <a:extLst>
              <a:ext uri="{FF2B5EF4-FFF2-40B4-BE49-F238E27FC236}">
                <a16:creationId xmlns:a16="http://schemas.microsoft.com/office/drawing/2014/main" id="{DF0468DB-904A-29B5-1663-CF14250907FF}"/>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4"/>
        <p:cNvGrpSpPr/>
        <p:nvPr/>
      </p:nvGrpSpPr>
      <p:grpSpPr>
        <a:xfrm>
          <a:off x="0" y="0"/>
          <a:ext cx="0" cy="0"/>
          <a:chOff x="0" y="0"/>
          <a:chExt cx="0" cy="0"/>
        </a:xfrm>
      </p:grpSpPr>
      <p:sp>
        <p:nvSpPr>
          <p:cNvPr id="475" name="Google Shape;475;g1f1fe8e3e3f_0_2393"/>
          <p:cNvSpPr txBox="1">
            <a:spLocks noGrp="1"/>
          </p:cNvSpPr>
          <p:nvPr>
            <p:ph type="title"/>
          </p:nvPr>
        </p:nvSpPr>
        <p:spPr>
          <a:xfrm>
            <a:off x="500574" y="434064"/>
            <a:ext cx="4423200" cy="1001700"/>
          </a:xfrm>
          <a:prstGeom prst="rect">
            <a:avLst/>
          </a:prstGeom>
          <a:solidFill>
            <a:srgbClr val="F14B2F"/>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chemeClr val="lt1"/>
                </a:solidFill>
                <a:latin typeface="Calibri"/>
                <a:ea typeface="Calibri"/>
                <a:cs typeface="Calibri"/>
                <a:sym typeface="Calibri"/>
              </a:rPr>
              <a:t>Acciones correctivas</a:t>
            </a:r>
            <a:endParaRPr>
              <a:solidFill>
                <a:schemeClr val="lt1"/>
              </a:solidFill>
              <a:latin typeface="Calibri"/>
              <a:ea typeface="Calibri"/>
              <a:cs typeface="Calibri"/>
              <a:sym typeface="Calibri"/>
            </a:endParaRPr>
          </a:p>
        </p:txBody>
      </p:sp>
      <p:pic>
        <p:nvPicPr>
          <p:cNvPr id="476" name="Google Shape;476;g1f1fe8e3e3f_0_2393"/>
          <p:cNvPicPr preferRelativeResize="0"/>
          <p:nvPr/>
        </p:nvPicPr>
        <p:blipFill rotWithShape="1">
          <a:blip r:embed="rId4">
            <a:alphaModFix/>
          </a:blip>
          <a:srcRect/>
          <a:stretch/>
        </p:blipFill>
        <p:spPr>
          <a:xfrm>
            <a:off x="2271449" y="1869703"/>
            <a:ext cx="7264558" cy="3580960"/>
          </a:xfrm>
          <a:prstGeom prst="rect">
            <a:avLst/>
          </a:prstGeom>
          <a:noFill/>
          <a:ln>
            <a:noFill/>
          </a:ln>
        </p:spPr>
      </p:pic>
      <p:sp>
        <p:nvSpPr>
          <p:cNvPr id="2" name="Marcador de pie de página 1">
            <a:extLst>
              <a:ext uri="{FF2B5EF4-FFF2-40B4-BE49-F238E27FC236}">
                <a16:creationId xmlns:a16="http://schemas.microsoft.com/office/drawing/2014/main" id="{DEABABD6-797C-9479-AD81-6404D94CC56B}"/>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0"/>
        <p:cNvGrpSpPr/>
        <p:nvPr/>
      </p:nvGrpSpPr>
      <p:grpSpPr>
        <a:xfrm>
          <a:off x="0" y="0"/>
          <a:ext cx="0" cy="0"/>
          <a:chOff x="0" y="0"/>
          <a:chExt cx="0" cy="0"/>
        </a:xfrm>
      </p:grpSpPr>
      <p:sp>
        <p:nvSpPr>
          <p:cNvPr id="481" name="Google Shape;481;g1f1fe8e3e3f_0_2473"/>
          <p:cNvSpPr txBox="1">
            <a:spLocks noGrp="1"/>
          </p:cNvSpPr>
          <p:nvPr>
            <p:ph type="title"/>
          </p:nvPr>
        </p:nvSpPr>
        <p:spPr>
          <a:xfrm>
            <a:off x="500574" y="434064"/>
            <a:ext cx="4423200" cy="1001700"/>
          </a:xfrm>
          <a:prstGeom prst="rect">
            <a:avLst/>
          </a:prstGeom>
          <a:solidFill>
            <a:srgbClr val="F14B2F"/>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0"/>
              <a:buFont typeface="Calibri"/>
              <a:buNone/>
            </a:pPr>
            <a:r>
              <a:rPr lang="es-EC">
                <a:solidFill>
                  <a:schemeClr val="lt1"/>
                </a:solidFill>
                <a:latin typeface="Calibri"/>
                <a:ea typeface="Calibri"/>
                <a:cs typeface="Calibri"/>
                <a:sym typeface="Calibri"/>
              </a:rPr>
              <a:t>Acciones correctivas</a:t>
            </a:r>
            <a:endParaRPr>
              <a:solidFill>
                <a:schemeClr val="lt1"/>
              </a:solidFill>
              <a:latin typeface="Calibri"/>
              <a:ea typeface="Calibri"/>
              <a:cs typeface="Calibri"/>
              <a:sym typeface="Calibri"/>
            </a:endParaRPr>
          </a:p>
        </p:txBody>
      </p:sp>
      <p:pic>
        <p:nvPicPr>
          <p:cNvPr id="482" name="Google Shape;482;g1f1fe8e3e3f_0_2473" descr="Seguimiento de un proyecto - Qué es, definición y concepto | 2023 |  Economipedia"/>
          <p:cNvPicPr preferRelativeResize="0"/>
          <p:nvPr/>
        </p:nvPicPr>
        <p:blipFill rotWithShape="1">
          <a:blip r:embed="rId4">
            <a:alphaModFix/>
          </a:blip>
          <a:srcRect/>
          <a:stretch/>
        </p:blipFill>
        <p:spPr>
          <a:xfrm>
            <a:off x="500574" y="1626577"/>
            <a:ext cx="5874140" cy="3916094"/>
          </a:xfrm>
          <a:prstGeom prst="rect">
            <a:avLst/>
          </a:prstGeom>
          <a:noFill/>
          <a:ln>
            <a:noFill/>
          </a:ln>
        </p:spPr>
      </p:pic>
      <p:grpSp>
        <p:nvGrpSpPr>
          <p:cNvPr id="483" name="Google Shape;483;g1f1fe8e3e3f_0_2473"/>
          <p:cNvGrpSpPr/>
          <p:nvPr/>
        </p:nvGrpSpPr>
        <p:grpSpPr>
          <a:xfrm>
            <a:off x="6735558" y="2881661"/>
            <a:ext cx="4212000" cy="1051824"/>
            <a:chOff x="236285" y="1946810"/>
            <a:chExt cx="4212000" cy="1051824"/>
          </a:xfrm>
        </p:grpSpPr>
        <p:sp>
          <p:nvSpPr>
            <p:cNvPr id="484" name="Google Shape;484;g1f1fe8e3e3f_0_2473"/>
            <p:cNvSpPr/>
            <p:nvPr/>
          </p:nvSpPr>
          <p:spPr>
            <a:xfrm>
              <a:off x="236285" y="1946810"/>
              <a:ext cx="4212000" cy="382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85" name="Google Shape;485;g1f1fe8e3e3f_0_2473"/>
            <p:cNvSpPr txBox="1"/>
            <p:nvPr/>
          </p:nvSpPr>
          <p:spPr>
            <a:xfrm>
              <a:off x="236285" y="1946810"/>
              <a:ext cx="4212000" cy="382800"/>
            </a:xfrm>
            <a:prstGeom prst="rect">
              <a:avLst/>
            </a:prstGeom>
            <a:noFill/>
            <a:ln>
              <a:noFill/>
            </a:ln>
          </p:spPr>
          <p:txBody>
            <a:bodyPr spcFirstLastPara="1" wrap="square" lIns="106675" tIns="106675" rIns="106675" bIns="106675" anchor="b" anchorCtr="0">
              <a:noAutofit/>
            </a:bodyPr>
            <a:lstStyle/>
            <a:p>
              <a:pPr marL="0" marR="0" lvl="0" indent="0" algn="l" rtl="0">
                <a:lnSpc>
                  <a:spcPct val="90000"/>
                </a:lnSpc>
                <a:spcBef>
                  <a:spcPts val="0"/>
                </a:spcBef>
                <a:spcAft>
                  <a:spcPts val="0"/>
                </a:spcAft>
                <a:buClr>
                  <a:schemeClr val="dk1"/>
                </a:buClr>
                <a:buSzPts val="2800"/>
                <a:buFont typeface="Calibri"/>
                <a:buNone/>
              </a:pPr>
              <a:r>
                <a:rPr lang="es-EC" sz="2800">
                  <a:solidFill>
                    <a:schemeClr val="dk1"/>
                  </a:solidFill>
                  <a:latin typeface="Calibri"/>
                  <a:ea typeface="Calibri"/>
                  <a:cs typeface="Calibri"/>
                  <a:sym typeface="Calibri"/>
                </a:rPr>
                <a:t>Seguimiento</a:t>
              </a:r>
              <a:endParaRPr sz="1800">
                <a:solidFill>
                  <a:schemeClr val="dk1"/>
                </a:solidFill>
                <a:latin typeface="Calibri"/>
                <a:ea typeface="Calibri"/>
                <a:cs typeface="Calibri"/>
                <a:sym typeface="Calibri"/>
              </a:endParaRPr>
            </a:p>
          </p:txBody>
        </p:sp>
        <p:sp>
          <p:nvSpPr>
            <p:cNvPr id="486" name="Google Shape;486;g1f1fe8e3e3f_0_2473"/>
            <p:cNvSpPr/>
            <p:nvPr/>
          </p:nvSpPr>
          <p:spPr>
            <a:xfrm>
              <a:off x="236285" y="2329716"/>
              <a:ext cx="561600" cy="93600"/>
            </a:xfrm>
            <a:prstGeom prst="parallelogram">
              <a:avLst>
                <a:gd name="adj" fmla="val 140840"/>
              </a:avLst>
            </a:prstGeom>
            <a:solidFill>
              <a:schemeClr val="accent2"/>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87" name="Google Shape;487;g1f1fe8e3e3f_0_2473"/>
            <p:cNvSpPr/>
            <p:nvPr/>
          </p:nvSpPr>
          <p:spPr>
            <a:xfrm>
              <a:off x="830641" y="2329716"/>
              <a:ext cx="561600" cy="93600"/>
            </a:xfrm>
            <a:prstGeom prst="parallelogram">
              <a:avLst>
                <a:gd name="adj" fmla="val 140840"/>
              </a:avLst>
            </a:prstGeom>
            <a:solidFill>
              <a:srgbClr val="E57A3A"/>
            </a:solidFill>
            <a:ln w="12700" cap="flat" cmpd="sng">
              <a:solidFill>
                <a:srgbClr val="E57A3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88" name="Google Shape;488;g1f1fe8e3e3f_0_2473"/>
            <p:cNvSpPr/>
            <p:nvPr/>
          </p:nvSpPr>
          <p:spPr>
            <a:xfrm>
              <a:off x="1424997" y="2329716"/>
              <a:ext cx="561600" cy="93600"/>
            </a:xfrm>
            <a:prstGeom prst="parallelogram">
              <a:avLst>
                <a:gd name="adj" fmla="val 140840"/>
              </a:avLst>
            </a:prstGeom>
            <a:solidFill>
              <a:srgbClr val="DE7944"/>
            </a:solidFill>
            <a:ln w="12700" cap="flat" cmpd="sng">
              <a:solidFill>
                <a:srgbClr val="DE794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89" name="Google Shape;489;g1f1fe8e3e3f_0_2473"/>
            <p:cNvSpPr/>
            <p:nvPr/>
          </p:nvSpPr>
          <p:spPr>
            <a:xfrm>
              <a:off x="2019353" y="2329716"/>
              <a:ext cx="561600" cy="93600"/>
            </a:xfrm>
            <a:prstGeom prst="parallelogram">
              <a:avLst>
                <a:gd name="adj" fmla="val 140840"/>
              </a:avLst>
            </a:prstGeom>
            <a:solidFill>
              <a:srgbClr val="D8794E"/>
            </a:solidFill>
            <a:ln w="12700" cap="flat" cmpd="sng">
              <a:solidFill>
                <a:srgbClr val="D8794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0" name="Google Shape;490;g1f1fe8e3e3f_0_2473"/>
            <p:cNvSpPr/>
            <p:nvPr/>
          </p:nvSpPr>
          <p:spPr>
            <a:xfrm>
              <a:off x="2613709" y="2329716"/>
              <a:ext cx="561600" cy="93600"/>
            </a:xfrm>
            <a:prstGeom prst="parallelogram">
              <a:avLst>
                <a:gd name="adj" fmla="val 140840"/>
              </a:avLst>
            </a:prstGeom>
            <a:solidFill>
              <a:srgbClr val="D27957"/>
            </a:solidFill>
            <a:ln w="12700" cap="flat" cmpd="sng">
              <a:solidFill>
                <a:srgbClr val="D27957"/>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1" name="Google Shape;491;g1f1fe8e3e3f_0_2473"/>
            <p:cNvSpPr/>
            <p:nvPr/>
          </p:nvSpPr>
          <p:spPr>
            <a:xfrm>
              <a:off x="3208064" y="2329716"/>
              <a:ext cx="561600" cy="93600"/>
            </a:xfrm>
            <a:prstGeom prst="parallelogram">
              <a:avLst>
                <a:gd name="adj" fmla="val 140840"/>
              </a:avLst>
            </a:prstGeom>
            <a:solidFill>
              <a:srgbClr val="CC7B61"/>
            </a:solidFill>
            <a:ln w="12700" cap="flat" cmpd="sng">
              <a:solidFill>
                <a:srgbClr val="CC7B6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2" name="Google Shape;492;g1f1fe8e3e3f_0_2473"/>
            <p:cNvSpPr/>
            <p:nvPr/>
          </p:nvSpPr>
          <p:spPr>
            <a:xfrm>
              <a:off x="3802420" y="2329716"/>
              <a:ext cx="561600" cy="93600"/>
            </a:xfrm>
            <a:prstGeom prst="parallelogram">
              <a:avLst>
                <a:gd name="adj" fmla="val 140840"/>
              </a:avLst>
            </a:prstGeom>
            <a:solidFill>
              <a:srgbClr val="C67D6A"/>
            </a:solidFill>
            <a:ln w="12700" cap="flat" cmpd="sng">
              <a:solidFill>
                <a:srgbClr val="C67D6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3" name="Google Shape;493;g1f1fe8e3e3f_0_2473"/>
            <p:cNvSpPr/>
            <p:nvPr/>
          </p:nvSpPr>
          <p:spPr>
            <a:xfrm>
              <a:off x="236285" y="2522128"/>
              <a:ext cx="4212000" cy="382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4" name="Google Shape;494;g1f1fe8e3e3f_0_2473"/>
            <p:cNvSpPr txBox="1"/>
            <p:nvPr/>
          </p:nvSpPr>
          <p:spPr>
            <a:xfrm>
              <a:off x="236285" y="2522128"/>
              <a:ext cx="4212000" cy="382800"/>
            </a:xfrm>
            <a:prstGeom prst="rect">
              <a:avLst/>
            </a:prstGeom>
            <a:noFill/>
            <a:ln>
              <a:noFill/>
            </a:ln>
          </p:spPr>
          <p:txBody>
            <a:bodyPr spcFirstLastPara="1" wrap="square" lIns="106675" tIns="106675" rIns="106675" bIns="106675" anchor="b" anchorCtr="0">
              <a:noAutofit/>
            </a:bodyPr>
            <a:lstStyle/>
            <a:p>
              <a:pPr marL="0" marR="0" lvl="0" indent="0" algn="l" rtl="0">
                <a:lnSpc>
                  <a:spcPct val="90000"/>
                </a:lnSpc>
                <a:spcBef>
                  <a:spcPts val="0"/>
                </a:spcBef>
                <a:spcAft>
                  <a:spcPts val="0"/>
                </a:spcAft>
                <a:buClr>
                  <a:schemeClr val="dk1"/>
                </a:buClr>
                <a:buSzPts val="2800"/>
                <a:buFont typeface="Calibri"/>
                <a:buNone/>
              </a:pPr>
              <a:r>
                <a:rPr lang="es-EC" sz="2800">
                  <a:solidFill>
                    <a:schemeClr val="dk1"/>
                  </a:solidFill>
                  <a:latin typeface="Calibri"/>
                  <a:ea typeface="Calibri"/>
                  <a:cs typeface="Calibri"/>
                  <a:sym typeface="Calibri"/>
                </a:rPr>
                <a:t>Auditorías</a:t>
              </a:r>
              <a:endParaRPr sz="1800">
                <a:solidFill>
                  <a:schemeClr val="dk1"/>
                </a:solidFill>
                <a:latin typeface="Calibri"/>
                <a:ea typeface="Calibri"/>
                <a:cs typeface="Calibri"/>
                <a:sym typeface="Calibri"/>
              </a:endParaRPr>
            </a:p>
          </p:txBody>
        </p:sp>
        <p:sp>
          <p:nvSpPr>
            <p:cNvPr id="495" name="Google Shape;495;g1f1fe8e3e3f_0_2473"/>
            <p:cNvSpPr/>
            <p:nvPr/>
          </p:nvSpPr>
          <p:spPr>
            <a:xfrm>
              <a:off x="236285" y="2905034"/>
              <a:ext cx="561600" cy="93600"/>
            </a:xfrm>
            <a:prstGeom prst="parallelogram">
              <a:avLst>
                <a:gd name="adj" fmla="val 140840"/>
              </a:avLst>
            </a:prstGeom>
            <a:solidFill>
              <a:srgbClr val="C18173"/>
            </a:solidFill>
            <a:ln w="12700" cap="flat" cmpd="sng">
              <a:solidFill>
                <a:srgbClr val="C1817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6" name="Google Shape;496;g1f1fe8e3e3f_0_2473"/>
            <p:cNvSpPr/>
            <p:nvPr/>
          </p:nvSpPr>
          <p:spPr>
            <a:xfrm>
              <a:off x="830641" y="2905034"/>
              <a:ext cx="561600" cy="93600"/>
            </a:xfrm>
            <a:prstGeom prst="parallelogram">
              <a:avLst>
                <a:gd name="adj" fmla="val 140840"/>
              </a:avLst>
            </a:prstGeom>
            <a:solidFill>
              <a:srgbClr val="BC857B"/>
            </a:solidFill>
            <a:ln w="12700" cap="flat" cmpd="sng">
              <a:solidFill>
                <a:srgbClr val="BC857B"/>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7" name="Google Shape;497;g1f1fe8e3e3f_0_2473"/>
            <p:cNvSpPr/>
            <p:nvPr/>
          </p:nvSpPr>
          <p:spPr>
            <a:xfrm>
              <a:off x="1424997" y="2905034"/>
              <a:ext cx="561600" cy="93600"/>
            </a:xfrm>
            <a:prstGeom prst="parallelogram">
              <a:avLst>
                <a:gd name="adj" fmla="val 140840"/>
              </a:avLst>
            </a:prstGeom>
            <a:solidFill>
              <a:srgbClr val="B68B85"/>
            </a:solidFill>
            <a:ln w="12700" cap="flat" cmpd="sng">
              <a:solidFill>
                <a:srgbClr val="B68B8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8" name="Google Shape;498;g1f1fe8e3e3f_0_2473"/>
            <p:cNvSpPr/>
            <p:nvPr/>
          </p:nvSpPr>
          <p:spPr>
            <a:xfrm>
              <a:off x="2019353" y="2905034"/>
              <a:ext cx="561600" cy="93600"/>
            </a:xfrm>
            <a:prstGeom prst="parallelogram">
              <a:avLst>
                <a:gd name="adj" fmla="val 140840"/>
              </a:avLst>
            </a:prstGeom>
            <a:solidFill>
              <a:srgbClr val="B1908D"/>
            </a:solidFill>
            <a:ln w="12700" cap="flat" cmpd="sng">
              <a:solidFill>
                <a:srgbClr val="B1908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99" name="Google Shape;499;g1f1fe8e3e3f_0_2473"/>
            <p:cNvSpPr/>
            <p:nvPr/>
          </p:nvSpPr>
          <p:spPr>
            <a:xfrm>
              <a:off x="2613709" y="2905034"/>
              <a:ext cx="561600" cy="93600"/>
            </a:xfrm>
            <a:prstGeom prst="parallelogram">
              <a:avLst>
                <a:gd name="adj" fmla="val 140840"/>
              </a:avLst>
            </a:prstGeom>
            <a:solidFill>
              <a:srgbClr val="AD9695"/>
            </a:solidFill>
            <a:ln w="12700" cap="flat" cmpd="sng">
              <a:solidFill>
                <a:srgbClr val="AD969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500" name="Google Shape;500;g1f1fe8e3e3f_0_2473"/>
            <p:cNvSpPr/>
            <p:nvPr/>
          </p:nvSpPr>
          <p:spPr>
            <a:xfrm>
              <a:off x="3208064" y="2905034"/>
              <a:ext cx="561600" cy="93600"/>
            </a:xfrm>
            <a:prstGeom prst="parallelogram">
              <a:avLst>
                <a:gd name="adj" fmla="val 140840"/>
              </a:avLst>
            </a:prstGeom>
            <a:solidFill>
              <a:srgbClr val="A89D9C"/>
            </a:solidFill>
            <a:ln w="12700" cap="flat" cmpd="sng">
              <a:solidFill>
                <a:srgbClr val="A89D9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501" name="Google Shape;501;g1f1fe8e3e3f_0_2473"/>
            <p:cNvSpPr/>
            <p:nvPr/>
          </p:nvSpPr>
          <p:spPr>
            <a:xfrm>
              <a:off x="3802420" y="2905034"/>
              <a:ext cx="561600" cy="93600"/>
            </a:xfrm>
            <a:prstGeom prst="parallelogram">
              <a:avLst>
                <a:gd name="adj" fmla="val 140840"/>
              </a:avLst>
            </a:prstGeom>
            <a:solidFill>
              <a:srgbClr val="A4A4A4"/>
            </a:solidFill>
            <a:ln w="12700" cap="flat" cmpd="sng">
              <a:solidFill>
                <a:srgbClr val="A4A4A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sp>
        <p:nvSpPr>
          <p:cNvPr id="2" name="Marcador de pie de página 1">
            <a:extLst>
              <a:ext uri="{FF2B5EF4-FFF2-40B4-BE49-F238E27FC236}">
                <a16:creationId xmlns:a16="http://schemas.microsoft.com/office/drawing/2014/main" id="{D9820A4F-6990-E44C-F140-6BDB0E11E88E}"/>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p29"/>
          <p:cNvPicPr preferRelativeResize="0"/>
          <p:nvPr/>
        </p:nvPicPr>
        <p:blipFill rotWithShape="1">
          <a:blip r:embed="rId3">
            <a:alphaModFix/>
          </a:blip>
          <a:srcRect/>
          <a:stretch/>
        </p:blipFill>
        <p:spPr>
          <a:xfrm>
            <a:off x="0" y="-38"/>
            <a:ext cx="12192000" cy="6858038"/>
          </a:xfrm>
          <a:prstGeom prst="rect">
            <a:avLst/>
          </a:prstGeom>
          <a:noFill/>
          <a:ln>
            <a:noFill/>
          </a:ln>
        </p:spPr>
      </p:pic>
      <p:sp>
        <p:nvSpPr>
          <p:cNvPr id="507" name="Google Shape;507;p29"/>
          <p:cNvSpPr txBox="1">
            <a:spLocks noGrp="1"/>
          </p:cNvSpPr>
          <p:nvPr>
            <p:ph type="title"/>
          </p:nvPr>
        </p:nvSpPr>
        <p:spPr>
          <a:xfrm>
            <a:off x="500574" y="434064"/>
            <a:ext cx="5351586" cy="1001575"/>
          </a:xfrm>
          <a:prstGeom prst="rect">
            <a:avLst/>
          </a:prstGeom>
          <a:solidFill>
            <a:srgbClr val="00B05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Acciones preventivas</a:t>
            </a:r>
            <a:endParaRPr>
              <a:solidFill>
                <a:schemeClr val="lt1"/>
              </a:solidFill>
              <a:latin typeface="Calibri"/>
              <a:ea typeface="Calibri"/>
              <a:cs typeface="Calibri"/>
              <a:sym typeface="Calibri"/>
            </a:endParaRPr>
          </a:p>
        </p:txBody>
      </p:sp>
      <p:grpSp>
        <p:nvGrpSpPr>
          <p:cNvPr id="508" name="Google Shape;508;p29"/>
          <p:cNvGrpSpPr/>
          <p:nvPr/>
        </p:nvGrpSpPr>
        <p:grpSpPr>
          <a:xfrm>
            <a:off x="646816" y="1492673"/>
            <a:ext cx="4713321" cy="4448682"/>
            <a:chOff x="1114933" y="57034"/>
            <a:chExt cx="4713321" cy="4448682"/>
          </a:xfrm>
        </p:grpSpPr>
        <p:sp>
          <p:nvSpPr>
            <p:cNvPr id="509" name="Google Shape;509;p29"/>
            <p:cNvSpPr/>
            <p:nvPr/>
          </p:nvSpPr>
          <p:spPr>
            <a:xfrm>
              <a:off x="2102768" y="57034"/>
              <a:ext cx="2737650" cy="2737650"/>
            </a:xfrm>
            <a:prstGeom prst="ellipse">
              <a:avLst/>
            </a:prstGeom>
            <a:solidFill>
              <a:srgbClr val="599BD5">
                <a:alpha val="49411"/>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510" name="Google Shape;510;p29"/>
            <p:cNvSpPr txBox="1"/>
            <p:nvPr/>
          </p:nvSpPr>
          <p:spPr>
            <a:xfrm>
              <a:off x="2467788" y="536123"/>
              <a:ext cx="2007610" cy="12319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2300"/>
                <a:buFont typeface="Calibri"/>
                <a:buNone/>
              </a:pPr>
              <a:r>
                <a:rPr lang="es-EC" sz="2300">
                  <a:solidFill>
                    <a:schemeClr val="dk1"/>
                  </a:solidFill>
                  <a:latin typeface="Calibri"/>
                  <a:ea typeface="Calibri"/>
                  <a:cs typeface="Calibri"/>
                  <a:sym typeface="Calibri"/>
                </a:rPr>
                <a:t>Proactiva</a:t>
              </a:r>
              <a:endParaRPr sz="1800">
                <a:solidFill>
                  <a:schemeClr val="dk1"/>
                </a:solidFill>
                <a:latin typeface="Calibri"/>
                <a:ea typeface="Calibri"/>
                <a:cs typeface="Calibri"/>
                <a:sym typeface="Calibri"/>
              </a:endParaRPr>
            </a:p>
          </p:txBody>
        </p:sp>
        <p:sp>
          <p:nvSpPr>
            <p:cNvPr id="511" name="Google Shape;511;p29"/>
            <p:cNvSpPr/>
            <p:nvPr/>
          </p:nvSpPr>
          <p:spPr>
            <a:xfrm>
              <a:off x="3090604" y="1768066"/>
              <a:ext cx="2737650" cy="2737650"/>
            </a:xfrm>
            <a:prstGeom prst="ellipse">
              <a:avLst/>
            </a:prstGeom>
            <a:solidFill>
              <a:srgbClr val="4CC38C">
                <a:alpha val="49411"/>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512" name="Google Shape;512;p29"/>
            <p:cNvSpPr txBox="1"/>
            <p:nvPr/>
          </p:nvSpPr>
          <p:spPr>
            <a:xfrm>
              <a:off x="3927869" y="2475292"/>
              <a:ext cx="1642590" cy="150570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2300"/>
                <a:buFont typeface="Calibri"/>
                <a:buNone/>
              </a:pPr>
              <a:r>
                <a:rPr lang="es-EC" sz="2300">
                  <a:solidFill>
                    <a:schemeClr val="dk1"/>
                  </a:solidFill>
                  <a:latin typeface="Calibri"/>
                  <a:ea typeface="Calibri"/>
                  <a:cs typeface="Calibri"/>
                  <a:sym typeface="Calibri"/>
                </a:rPr>
                <a:t>Identificación</a:t>
              </a:r>
              <a:endParaRPr sz="1800">
                <a:solidFill>
                  <a:schemeClr val="dk1"/>
                </a:solidFill>
                <a:latin typeface="Calibri"/>
                <a:ea typeface="Calibri"/>
                <a:cs typeface="Calibri"/>
                <a:sym typeface="Calibri"/>
              </a:endParaRPr>
            </a:p>
          </p:txBody>
        </p:sp>
        <p:sp>
          <p:nvSpPr>
            <p:cNvPr id="513" name="Google Shape;513;p29"/>
            <p:cNvSpPr/>
            <p:nvPr/>
          </p:nvSpPr>
          <p:spPr>
            <a:xfrm>
              <a:off x="1114933" y="1768066"/>
              <a:ext cx="2737650" cy="2737650"/>
            </a:xfrm>
            <a:prstGeom prst="ellipse">
              <a:avLst/>
            </a:prstGeom>
            <a:solidFill>
              <a:srgbClr val="6FAB46">
                <a:alpha val="49411"/>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514" name="Google Shape;514;p29"/>
            <p:cNvSpPr txBox="1"/>
            <p:nvPr/>
          </p:nvSpPr>
          <p:spPr>
            <a:xfrm>
              <a:off x="1372728" y="2475292"/>
              <a:ext cx="1642590" cy="150570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2300"/>
                <a:buFont typeface="Calibri"/>
                <a:buNone/>
              </a:pPr>
              <a:r>
                <a:rPr lang="es-EC" sz="2300">
                  <a:solidFill>
                    <a:schemeClr val="dk1"/>
                  </a:solidFill>
                  <a:latin typeface="Calibri"/>
                  <a:ea typeface="Calibri"/>
                  <a:cs typeface="Calibri"/>
                  <a:sym typeface="Calibri"/>
                </a:rPr>
                <a:t>Tendencias</a:t>
              </a:r>
              <a:endParaRPr sz="1800">
                <a:solidFill>
                  <a:schemeClr val="dk1"/>
                </a:solidFill>
                <a:latin typeface="Calibri"/>
                <a:ea typeface="Calibri"/>
                <a:cs typeface="Calibri"/>
                <a:sym typeface="Calibri"/>
              </a:endParaRPr>
            </a:p>
          </p:txBody>
        </p:sp>
      </p:grpSp>
      <p:pic>
        <p:nvPicPr>
          <p:cNvPr id="515" name="Google Shape;515;p29" descr="Curso - taller de acciones correctivas -acciones preventivas | Curso -  taller de capacitacion para eliminar las no conformidades en estándares de  produccion - manufactura - calidad"/>
          <p:cNvPicPr preferRelativeResize="0"/>
          <p:nvPr/>
        </p:nvPicPr>
        <p:blipFill rotWithShape="1">
          <a:blip r:embed="rId4">
            <a:alphaModFix/>
          </a:blip>
          <a:srcRect/>
          <a:stretch/>
        </p:blipFill>
        <p:spPr>
          <a:xfrm>
            <a:off x="6409360" y="1628511"/>
            <a:ext cx="4037512" cy="4090118"/>
          </a:xfrm>
          <a:prstGeom prst="rect">
            <a:avLst/>
          </a:prstGeom>
          <a:noFill/>
          <a:ln>
            <a:noFill/>
          </a:ln>
        </p:spPr>
      </p:pic>
      <p:pic>
        <p:nvPicPr>
          <p:cNvPr id="516" name="Google Shape;516;p29" descr="Qué es Kahoot y para qué sirve?"/>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 name="Marcador de pie de página 1">
            <a:extLst>
              <a:ext uri="{FF2B5EF4-FFF2-40B4-BE49-F238E27FC236}">
                <a16:creationId xmlns:a16="http://schemas.microsoft.com/office/drawing/2014/main" id="{B718FB3A-8ECD-6554-B897-FC2398139E65}"/>
              </a:ext>
            </a:extLst>
          </p:cNvPr>
          <p:cNvSpPr>
            <a:spLocks noGrp="1"/>
          </p:cNvSpPr>
          <p:nvPr>
            <p:ph type="ftr" idx="11"/>
          </p:nvPr>
        </p:nvSpPr>
        <p:spPr/>
        <p:txBody>
          <a:bodyPr/>
          <a:lstStyle/>
          <a:p>
            <a:r>
              <a:rPr lang="es-MX"/>
              <a:t>Todos los derechos reservados. Prohibida la reproducción total o parcial del documento y su distribución por cualquier medio impreso o electrónico sin la autorización escrita de Spartan International Academy</a:t>
            </a: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1468</Words>
  <Application>Microsoft Office PowerPoint</Application>
  <PresentationFormat>Panorámica</PresentationFormat>
  <Paragraphs>173</Paragraphs>
  <Slides>29</Slides>
  <Notes>29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29</vt:i4>
      </vt:variant>
    </vt:vector>
  </HeadingPairs>
  <TitlesOfParts>
    <vt:vector size="34" baseType="lpstr">
      <vt:lpstr>Open Sans</vt:lpstr>
      <vt:lpstr>Roboto</vt:lpstr>
      <vt:lpstr>Calibri</vt:lpstr>
      <vt:lpstr>Arial</vt:lpstr>
      <vt:lpstr>Tema de Office</vt:lpstr>
      <vt:lpstr> ISO 17025:2018</vt:lpstr>
      <vt:lpstr>CONSIDERACIONES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Manual</vt:lpstr>
      <vt:lpstr>Control de documentos, como proceder</vt:lpstr>
      <vt:lpstr>Control de documentos, aprobación</vt:lpstr>
      <vt:lpstr>Presentación de PowerPoint</vt:lpstr>
      <vt:lpstr>Control de documentos, cambios</vt:lpstr>
      <vt:lpstr>Revisión de pedidos, ofertas y contratos</vt:lpstr>
      <vt:lpstr>Revisión de pedidos, ofertas y contratos</vt:lpstr>
      <vt:lpstr>Revisión de pedidos, ofertas y contratos</vt:lpstr>
      <vt:lpstr>Subcontratación de ensayos  y calibraciones</vt:lpstr>
      <vt:lpstr>Compras de servicios y suministros</vt:lpstr>
      <vt:lpstr>Compras de servicios y suministros</vt:lpstr>
      <vt:lpstr>Servicio al cliente</vt:lpstr>
      <vt:lpstr>Quejas</vt:lpstr>
      <vt:lpstr>Control de procesos no conformes</vt:lpstr>
      <vt:lpstr>Mejora</vt:lpstr>
      <vt:lpstr>Acciones correctivas</vt:lpstr>
      <vt:lpstr>Acciones correctivas</vt:lpstr>
      <vt:lpstr>Acciones correctivas</vt:lpstr>
      <vt:lpstr>Acciones correctivas</vt:lpstr>
      <vt:lpstr>Acciones preventivas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ISO 17025:2018</dc:title>
  <dc:creator>Paulina Arias</dc:creator>
  <cp:lastModifiedBy>ACADEMICO</cp:lastModifiedBy>
  <cp:revision>2</cp:revision>
  <dcterms:created xsi:type="dcterms:W3CDTF">2023-05-06T22:26:12Z</dcterms:created>
  <dcterms:modified xsi:type="dcterms:W3CDTF">2024-06-25T17:17:38Z</dcterms:modified>
</cp:coreProperties>
</file>