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embeddedFontLs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mOT1it/MxNFjWGuLmrM/GUpad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8" name="Google Shape;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6e751028c8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g16e751028c8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73058e5bba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173058e5bba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6e751028c8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g16e751028c8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41283b6a4e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41283b6a4e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73058e5bba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g173058e5bba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1fe99a5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1f1fe99a5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1fe99a524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g1f1fe99a524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f1fe99a524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1f1fe99a524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f1fe99a524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1f1fe99a524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73058e5bba_0_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173058e5bba_0_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73058e5bba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173058e5bba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73058e5bba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g173058e5bba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73058e5bba_0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g173058e5bba_0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f1fe99a524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6" name="Google Shape;276;g1f1fe99a524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f1fe99a524_0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5" name="Google Shape;285;g1f1fe99a524_0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f1fe99a524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3" name="Google Shape;293;g1f1fe99a524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f1fe99a524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0" name="Google Shape;300;g1f1fe99a524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f1fe99a524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1" name="Google Shape;311;g1f1fe99a524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f1fe99a524_0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2" name="Google Shape;322;g1f1fe99a524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f1fe99a524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g1f1fe99a524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f1fe99a524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1f1fe99a524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f1fe99a524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1f1fe99a524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f1fe99a524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3" name="Google Shape;363;g1f1fe99a524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f1fe99a524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3" name="Google Shape;373;g1f1fe99a524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f1fe99a524_0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2" name="Google Shape;382;g1f1fe99a524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f1fe99a524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9" name="Google Shape;399;g1f1fe99a524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f1fe99a524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8" name="Google Shape;408;g1f1fe99a524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f1fe99a524_0_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6" name="Google Shape;416;g1f1fe99a524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f1fe99a524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g1f1fe99a524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f1fe99a524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1" name="Google Shape;431;g1f1fe99a524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f1fe99a524_0_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8" name="Google Shape;438;g1f1fe99a524_0_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73058e5bba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7" name="Google Shape;447;g173058e5bba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2638697" y="6443440"/>
            <a:ext cx="6827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ftr" idx="11"/>
          </p:nvPr>
        </p:nvSpPr>
        <p:spPr>
          <a:xfrm>
            <a:off x="2490655" y="6443440"/>
            <a:ext cx="69320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2638697" y="6434731"/>
            <a:ext cx="69929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17025:2018</a:t>
            </a:r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82" name="Google Shape;8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325" y="1839213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004BF9-576D-B877-F49D-D19ADF3711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3529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4224434-678A-FE16-D526-F6506B8643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0da157ca7_0_29"/>
          <p:cNvSpPr txBox="1"/>
          <p:nvPr/>
        </p:nvSpPr>
        <p:spPr>
          <a:xfrm>
            <a:off x="1490675" y="820700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96" name="Google Shape;96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TRABAJO FINAL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97" name="Google Shape;97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98" name="Google Shape;98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99" name="Google Shape;99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0" name="Google Shape;100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1" name="Google Shape;101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102" name="Google Shape;102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3" name="Google Shape;103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4" name="Google Shape;104;g140da157ca7_0_29"/>
          <p:cNvGrpSpPr/>
          <p:nvPr/>
        </p:nvGrpSpPr>
        <p:grpSpPr>
          <a:xfrm>
            <a:off x="3549537" y="971271"/>
            <a:ext cx="5086319" cy="5054003"/>
            <a:chOff x="2662212" y="676343"/>
            <a:chExt cx="3814835" cy="3790597"/>
          </a:xfrm>
        </p:grpSpPr>
        <p:sp>
          <p:nvSpPr>
            <p:cNvPr id="105" name="Google Shape;105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8" name="Google Shape;108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09" name="Google Shape;109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" name="Google Shape;111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12" name="Google Shape;112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Google Shape;114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15" name="Google Shape;115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" name="Google Shape;117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" name="Google Shape;119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0" name="Google Shape;120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1" name="Google Shape;121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2" name="Google Shape;122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23" name="Google Shape;123;g140da157ca7_0_29"/>
          <p:cNvGrpSpPr/>
          <p:nvPr/>
        </p:nvGrpSpPr>
        <p:grpSpPr>
          <a:xfrm>
            <a:off x="3549537" y="971271"/>
            <a:ext cx="5086319" cy="5054003"/>
            <a:chOff x="2662212" y="676343"/>
            <a:chExt cx="3814835" cy="3790597"/>
          </a:xfrm>
        </p:grpSpPr>
        <p:sp>
          <p:nvSpPr>
            <p:cNvPr id="124" name="Google Shape;124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7" name="Google Shape;127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28" name="Google Shape;128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0" name="Google Shape;130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31" name="Google Shape;131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" name="Google Shape;133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34" name="Google Shape;134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6" name="Google Shape;136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" name="Google Shape;137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8" name="Google Shape;138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5DCFACE-ACA0-55AB-69A0-9ED731A7D71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16e751028c8_0_6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5350" y="1152475"/>
            <a:ext cx="6101850" cy="53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1C7D4A2-7C60-E7E3-19B3-702A2E1C306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73058e5bba_0_91"/>
          <p:cNvSpPr txBox="1">
            <a:spLocks noGrp="1"/>
          </p:cNvSpPr>
          <p:nvPr>
            <p:ph type="title"/>
          </p:nvPr>
        </p:nvSpPr>
        <p:spPr>
          <a:xfrm>
            <a:off x="1461650" y="969650"/>
            <a:ext cx="96456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 b="1">
                <a:solidFill>
                  <a:srgbClr val="0070C0"/>
                </a:solidFill>
              </a:rPr>
              <a:t>ESTRUCTURA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149" name="Google Shape;149;g173058e5bba_0_91"/>
          <p:cNvSpPr txBox="1"/>
          <p:nvPr/>
        </p:nvSpPr>
        <p:spPr>
          <a:xfrm>
            <a:off x="7156322" y="4536557"/>
            <a:ext cx="10167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1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Ubicación </a:t>
            </a:r>
            <a:endParaRPr sz="11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0" name="Google Shape;150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7300" y="4780325"/>
            <a:ext cx="827699" cy="827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g173058e5bba_0_91"/>
          <p:cNvGrpSpPr/>
          <p:nvPr/>
        </p:nvGrpSpPr>
        <p:grpSpPr>
          <a:xfrm>
            <a:off x="3677476" y="1524057"/>
            <a:ext cx="4836927" cy="4388055"/>
            <a:chOff x="1645476" y="226101"/>
            <a:chExt cx="4836927" cy="4388055"/>
          </a:xfrm>
        </p:grpSpPr>
        <p:sp>
          <p:nvSpPr>
            <p:cNvPr id="152" name="Google Shape;152;g173058e5bba_0_91"/>
            <p:cNvSpPr/>
            <p:nvPr/>
          </p:nvSpPr>
          <p:spPr>
            <a:xfrm>
              <a:off x="2577380" y="1417161"/>
              <a:ext cx="2973300" cy="2973300"/>
            </a:xfrm>
            <a:prstGeom prst="ellipse">
              <a:avLst/>
            </a:prstGeom>
            <a:solidFill>
              <a:srgbClr val="4372C3">
                <a:alpha val="48627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173058e5bba_0_91"/>
            <p:cNvSpPr txBox="1"/>
            <p:nvPr/>
          </p:nvSpPr>
          <p:spPr>
            <a:xfrm>
              <a:off x="3012801" y="1852582"/>
              <a:ext cx="2102400" cy="210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Calibri"/>
                <a:buNone/>
              </a:pPr>
              <a:r>
                <a:rPr lang="es-EC" sz="6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ISO 17025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g173058e5bba_0_91"/>
            <p:cNvSpPr/>
            <p:nvPr/>
          </p:nvSpPr>
          <p:spPr>
            <a:xfrm>
              <a:off x="3320690" y="226101"/>
              <a:ext cx="1486500" cy="1486500"/>
            </a:xfrm>
            <a:prstGeom prst="ellipse">
              <a:avLst/>
            </a:prstGeom>
            <a:solidFill>
              <a:srgbClr val="43BCB8">
                <a:alpha val="48627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g173058e5bba_0_91"/>
            <p:cNvSpPr txBox="1"/>
            <p:nvPr/>
          </p:nvSpPr>
          <p:spPr>
            <a:xfrm>
              <a:off x="3538400" y="443811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INTRODUCTORIOS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g173058e5bba_0_91"/>
            <p:cNvSpPr/>
            <p:nvPr/>
          </p:nvSpPr>
          <p:spPr>
            <a:xfrm>
              <a:off x="4995903" y="3127656"/>
              <a:ext cx="1486500" cy="1486500"/>
            </a:xfrm>
            <a:prstGeom prst="ellipse">
              <a:avLst/>
            </a:prstGeom>
            <a:solidFill>
              <a:srgbClr val="45B363">
                <a:alpha val="48627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g173058e5bba_0_91"/>
            <p:cNvSpPr txBox="1"/>
            <p:nvPr/>
          </p:nvSpPr>
          <p:spPr>
            <a:xfrm>
              <a:off x="5213613" y="3345366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g173058e5bba_0_91"/>
            <p:cNvSpPr/>
            <p:nvPr/>
          </p:nvSpPr>
          <p:spPr>
            <a:xfrm>
              <a:off x="1645476" y="3127656"/>
              <a:ext cx="1486500" cy="1486500"/>
            </a:xfrm>
            <a:prstGeom prst="ellipse">
              <a:avLst/>
            </a:prstGeom>
            <a:solidFill>
              <a:srgbClr val="6FAA47">
                <a:alpha val="48627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g173058e5bba_0_91"/>
            <p:cNvSpPr txBox="1"/>
            <p:nvPr/>
          </p:nvSpPr>
          <p:spPr>
            <a:xfrm>
              <a:off x="1863186" y="3345366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TÉCNICOS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0" name="Google Shape;160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6325" y="1919375"/>
            <a:ext cx="827699" cy="82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875" y="4847600"/>
            <a:ext cx="827699" cy="82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2366CD1-9C44-E821-E423-5D692CF822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16e751028c8_0_723" descr="Capacitación de Auditor Interno ISO 17025 en Colombia - I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9800" y="1095550"/>
            <a:ext cx="5002950" cy="557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8196DD4-AF15-A167-FF41-2C264405433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g141283b6a4e_0_2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2000" y="1079850"/>
            <a:ext cx="8944025" cy="496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141283b6a4e_0_293"/>
          <p:cNvSpPr/>
          <p:nvPr/>
        </p:nvSpPr>
        <p:spPr>
          <a:xfrm>
            <a:off x="5530046" y="3673320"/>
            <a:ext cx="2685600" cy="425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C" sz="2800" b="0" i="0" u="none" strike="noStrike" cap="none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Características</a:t>
            </a:r>
            <a:endParaRPr sz="2800" b="0" i="0" u="none" strike="noStrike" cap="none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73" name="Google Shape;173;g141283b6a4e_0_293"/>
          <p:cNvGrpSpPr/>
          <p:nvPr/>
        </p:nvGrpSpPr>
        <p:grpSpPr>
          <a:xfrm>
            <a:off x="4706810" y="2868394"/>
            <a:ext cx="3169868" cy="1133710"/>
            <a:chOff x="2785025" y="1808445"/>
            <a:chExt cx="2716021" cy="850305"/>
          </a:xfrm>
        </p:grpSpPr>
        <p:sp>
          <p:nvSpPr>
            <p:cNvPr id="174" name="Google Shape;174;g141283b6a4e_0_293"/>
            <p:cNvSpPr/>
            <p:nvPr/>
          </p:nvSpPr>
          <p:spPr>
            <a:xfrm>
              <a:off x="3780846" y="1808445"/>
              <a:ext cx="1720200" cy="319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C" sz="2800" b="0" i="0" u="none" strike="noStrike" cap="none">
                  <a:solidFill>
                    <a:srgbClr val="3D3D3D"/>
                  </a:solidFill>
                  <a:latin typeface="Roboto"/>
                  <a:ea typeface="Roboto"/>
                  <a:cs typeface="Roboto"/>
                  <a:sym typeface="Roboto"/>
                </a:rPr>
                <a:t>AUDITOR</a:t>
              </a:r>
              <a:endParaRPr sz="2800" b="0" i="0" u="none" strike="noStrike" cap="none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g141283b6a4e_0_293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7B57BF5-89E9-84B5-4264-8C151265D9F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73058e5bba_0_740"/>
          <p:cNvSpPr/>
          <p:nvPr/>
        </p:nvSpPr>
        <p:spPr>
          <a:xfrm>
            <a:off x="5729451" y="2522141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173058e5bba_0_740"/>
          <p:cNvSpPr/>
          <p:nvPr/>
        </p:nvSpPr>
        <p:spPr>
          <a:xfrm>
            <a:off x="4706809" y="3770110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173058e5bba_0_740"/>
          <p:cNvSpPr/>
          <p:nvPr/>
        </p:nvSpPr>
        <p:spPr>
          <a:xfrm>
            <a:off x="5729451" y="5018079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173058e5bba_0_7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2075" y="870850"/>
            <a:ext cx="8447699" cy="535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173058e5bba_0_7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900" y="870850"/>
            <a:ext cx="7180175" cy="51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173058e5bba_0_740"/>
          <p:cNvSpPr txBox="1"/>
          <p:nvPr/>
        </p:nvSpPr>
        <p:spPr>
          <a:xfrm>
            <a:off x="320900" y="2793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07CF8B1-13D4-2A64-0366-0C126D806C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f1fe99a524_0_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1f1fe99a524_0_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1f1fe99a524_0_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1f1fe99a524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305" y="1053651"/>
            <a:ext cx="10495396" cy="434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1f1fe99a524_0_0"/>
          <p:cNvSpPr txBox="1"/>
          <p:nvPr/>
        </p:nvSpPr>
        <p:spPr>
          <a:xfrm>
            <a:off x="6624575" y="570522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s-EC" sz="51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PRIORIZAR</a:t>
            </a:r>
            <a:endParaRPr sz="51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1f1fe99a524_0_0"/>
          <p:cNvSpPr txBox="1"/>
          <p:nvPr/>
        </p:nvSpPr>
        <p:spPr>
          <a:xfrm>
            <a:off x="1879300" y="567950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0AEF94E-AFC9-2DFA-E9D0-29BF8FD9ED1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f1fe99a524_0_81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1f1fe99a524_0_81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1f1fe99a524_0_81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1f1fe99a524_0_81"/>
          <p:cNvSpPr txBox="1"/>
          <p:nvPr/>
        </p:nvSpPr>
        <p:spPr>
          <a:xfrm>
            <a:off x="1490325" y="52937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g1f1fe99a524_0_81"/>
          <p:cNvPicPr preferRelativeResize="0"/>
          <p:nvPr/>
        </p:nvPicPr>
        <p:blipFill rotWithShape="1">
          <a:blip r:embed="rId4">
            <a:alphaModFix/>
          </a:blip>
          <a:srcRect t="2966" r="5962" b="5180"/>
          <a:stretch/>
        </p:blipFill>
        <p:spPr>
          <a:xfrm>
            <a:off x="3360975" y="1127450"/>
            <a:ext cx="5803675" cy="479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1f1fe99a524_0_81"/>
          <p:cNvSpPr txBox="1"/>
          <p:nvPr/>
        </p:nvSpPr>
        <p:spPr>
          <a:xfrm>
            <a:off x="4284550" y="592367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s-EC"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ORAL Y ESCRITA</a:t>
            </a:r>
            <a:endParaRPr sz="5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6876A11-3860-3033-DDC1-7F8B7533DA3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f1fe99a524_0_162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f1fe99a524_0_162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1f1fe99a524_0_162"/>
          <p:cNvSpPr txBox="1"/>
          <p:nvPr/>
        </p:nvSpPr>
        <p:spPr>
          <a:xfrm>
            <a:off x="4772625" y="569237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s-EC"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ORAL Y ESCRITA</a:t>
            </a:r>
            <a:endParaRPr sz="5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1f1fe99a524_0_1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9419" y="1443950"/>
            <a:ext cx="9937380" cy="41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1f1fe99a524_0_1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8038" y="1342613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F00DB3D-DB6C-CAB7-A7AC-7119338632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f1fe99a524_0_244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1f1fe99a524_0_244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1f1fe99a524_0_244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1f1fe99a524_0_244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g1f1fe99a524_0_2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019" y="1257637"/>
            <a:ext cx="10497968" cy="4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1f1fe99a524_0_2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3400" y="3770100"/>
            <a:ext cx="2356850" cy="23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1f1fe99a524_0_2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87075" y="4379363"/>
            <a:ext cx="1585136" cy="15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1f1fe99a524_0_2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70054" y="4379375"/>
            <a:ext cx="1961475" cy="196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1f1fe99a524_0_2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95563" y="4747326"/>
            <a:ext cx="1225576" cy="12255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6638EB9-B6C9-2221-675A-251396BD963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73058e5bba_0_812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173058e5bba_0_812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173058e5bba_0_812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173058e5bba_0_812"/>
          <p:cNvSpPr txBox="1"/>
          <p:nvPr/>
        </p:nvSpPr>
        <p:spPr>
          <a:xfrm>
            <a:off x="15073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PARTICIPANTES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g173058e5bba_0_8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32725" y="1233856"/>
            <a:ext cx="4544475" cy="39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173058e5bba_0_812"/>
          <p:cNvSpPr txBox="1"/>
          <p:nvPr/>
        </p:nvSpPr>
        <p:spPr>
          <a:xfrm>
            <a:off x="1955325" y="2063763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LÍDER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173058e5bba_0_812"/>
          <p:cNvSpPr txBox="1"/>
          <p:nvPr/>
        </p:nvSpPr>
        <p:spPr>
          <a:xfrm>
            <a:off x="8232050" y="3136500"/>
            <a:ext cx="3438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AUDITADOS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g173058e5bba_0_8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200" y="3770100"/>
            <a:ext cx="2122550" cy="212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173058e5bba_0_812"/>
          <p:cNvSpPr txBox="1"/>
          <p:nvPr/>
        </p:nvSpPr>
        <p:spPr>
          <a:xfrm>
            <a:off x="3110050" y="4907438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JUNIOR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173058e5bba_0_812"/>
          <p:cNvSpPr txBox="1"/>
          <p:nvPr/>
        </p:nvSpPr>
        <p:spPr>
          <a:xfrm>
            <a:off x="7323425" y="5593150"/>
            <a:ext cx="4986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EXPERTO TÉCNICO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OBSERVADOR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DF049F5-18B0-4307-DC41-17EC69D312A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73058e5bba_0_834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173058e5bba_0_834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173058e5bba_0_834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73058e5bba_0_834"/>
          <p:cNvSpPr txBox="1"/>
          <p:nvPr/>
        </p:nvSpPr>
        <p:spPr>
          <a:xfrm>
            <a:off x="15073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173058e5bba_0_834"/>
          <p:cNvSpPr txBox="1"/>
          <p:nvPr/>
        </p:nvSpPr>
        <p:spPr>
          <a:xfrm>
            <a:off x="525800" y="2936388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C" sz="26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LÍDER</a:t>
            </a:r>
            <a:endParaRPr sz="26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173058e5bba_0_8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3050" y="1644975"/>
            <a:ext cx="396240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173058e5bba_0_8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5303" y="1644975"/>
            <a:ext cx="6309699" cy="425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9E3D5A4-948C-DBCC-E099-6EA0635368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73058e5bba_0_850"/>
          <p:cNvSpPr/>
          <p:nvPr/>
        </p:nvSpPr>
        <p:spPr>
          <a:xfrm>
            <a:off x="5729451" y="26745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173058e5bba_0_850"/>
          <p:cNvSpPr/>
          <p:nvPr/>
        </p:nvSpPr>
        <p:spPr>
          <a:xfrm>
            <a:off x="4706809" y="39225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173058e5bba_0_850"/>
          <p:cNvSpPr/>
          <p:nvPr/>
        </p:nvSpPr>
        <p:spPr>
          <a:xfrm>
            <a:off x="5729451" y="51704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173058e5bba_0_850"/>
          <p:cNvSpPr txBox="1"/>
          <p:nvPr/>
        </p:nvSpPr>
        <p:spPr>
          <a:xfrm>
            <a:off x="1583575" y="6946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g173058e5bba_0_8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6800" y="1084675"/>
            <a:ext cx="5291450" cy="514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73058e5bba_0_8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1000" y="2227369"/>
            <a:ext cx="3255803" cy="27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73058e5bba_0_850"/>
          <p:cNvSpPr/>
          <p:nvPr/>
        </p:nvSpPr>
        <p:spPr>
          <a:xfrm>
            <a:off x="5729451" y="1495025"/>
            <a:ext cx="1951500" cy="49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3D0CCBC-D0D9-4EC2-BDD6-121CD14532A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73058e5bba_0_863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173058e5bba_0_863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173058e5bba_0_863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173058e5bba_0_863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g173058e5bba_0_8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775" y="1340275"/>
            <a:ext cx="6165650" cy="417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173058e5bba_0_8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18428" y="1670700"/>
            <a:ext cx="4775925" cy="38470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0E54338-BD2A-57A9-B2C1-3D64FEC7C8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f1fe99a524_0_328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1f1fe99a524_0_328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1f1fe99a524_0_328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1f1fe99a524_0_328"/>
          <p:cNvSpPr txBox="1"/>
          <p:nvPr/>
        </p:nvSpPr>
        <p:spPr>
          <a:xfrm>
            <a:off x="4108025" y="847025"/>
            <a:ext cx="70161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es-EC" sz="5900" b="1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AUDITORÍA</a:t>
            </a:r>
            <a:endParaRPr sz="5900" b="1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g1f1fe99a524_0_3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4425" y="1748075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D9BEFB4-7F78-C4BF-D5F2-15903291377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f1fe99a524_0_408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1f1fe99a524_0_408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1f1fe99a524_0_408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DEFINICIÓN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1f1fe99a524_0_408"/>
          <p:cNvSpPr txBox="1"/>
          <p:nvPr/>
        </p:nvSpPr>
        <p:spPr>
          <a:xfrm>
            <a:off x="706550" y="1823875"/>
            <a:ext cx="103680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C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 </a:t>
            </a:r>
            <a:r>
              <a:rPr lang="es-EC" sz="3600" b="0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sistemático, independiente y documentado</a:t>
            </a:r>
            <a:r>
              <a:rPr lang="es-EC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 obtener </a:t>
            </a:r>
            <a:r>
              <a:rPr lang="es-EC" sz="3600" b="0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evidencia objetiva</a:t>
            </a:r>
            <a:r>
              <a:rPr lang="es-EC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 evaluarla objetivamente, con el fin de determinar el grado en que se </a:t>
            </a:r>
            <a:r>
              <a:rPr lang="es-EC" sz="3600" b="0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cumplen los criterios</a:t>
            </a:r>
            <a:r>
              <a:rPr lang="es-EC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auditoría.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AC963FE-D037-08EA-1E3D-55D429AB56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f1fe99a524_0_491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g1f1fe99a524_0_4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77475" y="114300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1f1fe99a524_0_491"/>
          <p:cNvSpPr txBox="1"/>
          <p:nvPr/>
        </p:nvSpPr>
        <p:spPr>
          <a:xfrm>
            <a:off x="843025" y="2320875"/>
            <a:ext cx="9464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s-EC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Efectividad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s-EC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Evaluar concordancia de objetivos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s-EC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Conformidad de requisitos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s-EC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Contribuir a la mejora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8745662-58E9-CBA7-A09A-AF556B0D38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f1fe99a524_0_50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1f1fe99a524_0_50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1f1fe99a524_0_50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1f1fe99a524_0_50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1f1fe99a524_0_500"/>
          <p:cNvSpPr txBox="1"/>
          <p:nvPr/>
        </p:nvSpPr>
        <p:spPr>
          <a:xfrm>
            <a:off x="624400" y="1693400"/>
            <a:ext cx="11008800" cy="4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Evidencia objetiva</a:t>
            </a: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Datos que soportan 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existencia o que verifican algo. 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249C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Criterios de auditoría</a:t>
            </a: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Conjunto de                                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requisitos que se usan como referencia 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contra la que se compara la evidencia  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objetiva.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g1f1fe99a524_0_5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8375" y="1028000"/>
            <a:ext cx="2859000" cy="28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1f1fe99a524_0_5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8475" y="2944100"/>
            <a:ext cx="2859000" cy="28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A367B7A-7571-E7DB-BA4D-53B19EDD8C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f1fe99a524_0_51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1f1fe99a524_0_51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1f1fe99a524_0_51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1f1fe99a524_0_51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1f1fe99a524_0_510"/>
          <p:cNvSpPr txBox="1"/>
          <p:nvPr/>
        </p:nvSpPr>
        <p:spPr>
          <a:xfrm>
            <a:off x="624400" y="1388600"/>
            <a:ext cx="110088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Auditoría combinada </a:t>
            </a: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Auditoría realizada a los 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mismos auditados sobre dos o más sistemas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gestión. 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249C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Auditoría en conjunto </a:t>
            </a:r>
            <a:r>
              <a:rPr lang="es-EC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Auditoría realizada                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a los mismos auditados por dos  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organizaciones auditoras diferentes.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g1f1fe99a524_0_5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15625" y="1248775"/>
            <a:ext cx="2242900" cy="22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1f1fe99a524_0_5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3475" y="3491675"/>
            <a:ext cx="2369749" cy="23697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C993C6F-BC43-271B-9C9D-C1EDD52332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f1fe99a524_0_52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1f1fe99a524_0_52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g1f1fe99a524_0_52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1f1fe99a524_0_52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1f1fe99a524_0_520"/>
          <p:cNvSpPr txBox="1"/>
          <p:nvPr/>
        </p:nvSpPr>
        <p:spPr>
          <a:xfrm>
            <a:off x="624400" y="1170875"/>
            <a:ext cx="64575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Alcance</a:t>
            </a:r>
            <a:endParaRPr sz="2300" b="1" i="0" u="none" strike="noStrike" cap="none">
              <a:solidFill>
                <a:srgbClr val="249C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Extensión y límites de auditoría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Evidencia de la auditoría</a:t>
            </a:r>
            <a:endParaRPr sz="2300" b="1" i="0" u="none" strike="noStrike" cap="none">
              <a:solidFill>
                <a:srgbClr val="249C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registros, declaraciones de hechos o cualquier otra información que es pertinente para los criterios de auditoría (3.7) y que es verificable 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1" i="0" u="none" strike="noStrike" cap="none">
                <a:solidFill>
                  <a:srgbClr val="249C90"/>
                </a:solidFill>
                <a:latin typeface="Arial"/>
                <a:ea typeface="Arial"/>
                <a:cs typeface="Arial"/>
                <a:sym typeface="Arial"/>
              </a:rPr>
              <a:t>Hallazgos</a:t>
            </a:r>
            <a:endParaRPr sz="2300" b="1" i="0" u="none" strike="noStrike" cap="none">
              <a:solidFill>
                <a:srgbClr val="249C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de la evaluación de la evidencia de la auditoría (3.9) recopilada frente a los criterios de auditoría (3.7) 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g1f1fe99a524_0_5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3875" y="990600"/>
            <a:ext cx="1763450" cy="17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1f1fe99a524_0_5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2725" y="2754050"/>
            <a:ext cx="1763450" cy="17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1f1fe99a524_0_5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82313" y="4236600"/>
            <a:ext cx="1640650" cy="16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B522ABE-3EBC-DD0D-BB52-87153836047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f1fe99a524_0_606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1f1fe99a524_0_606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1f1fe99a524_0_606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1f1fe99a524_0_606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TIPOS DE AUDITORÍA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g1f1fe99a524_0_6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019" y="1257637"/>
            <a:ext cx="10497968" cy="434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3E0E522-A77E-5342-9AD5-DA02B51B37B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f1fe99a524_0_689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1f1fe99a524_0_689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1f1fe99a524_0_689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1f1fe99a524_0_689"/>
          <p:cNvSpPr txBox="1"/>
          <p:nvPr/>
        </p:nvSpPr>
        <p:spPr>
          <a:xfrm>
            <a:off x="10225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PASOS DE AUDITORÍA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g1f1fe99a524_0_6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969" y="1245175"/>
            <a:ext cx="10168067" cy="454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4F31F7F-1446-E0AF-3CD4-03E9FF187DE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f1fe99a524_0_697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1f1fe99a524_0_697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1f1fe99a524_0_697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1f1fe99a524_0_697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PLAN DE AUDITORÍA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g1f1fe99a524_0_6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9325" y="556900"/>
            <a:ext cx="4681625" cy="6054899"/>
          </a:xfrm>
          <a:prstGeom prst="rect">
            <a:avLst/>
          </a:prstGeom>
          <a:noFill/>
          <a:ln>
            <a:noFill/>
          </a:ln>
          <a:effectLst>
            <a:reflection endPos="52000" dist="352425" dir="5400000" fadeDir="5400012" sy="-100000" algn="bl" rotWithShape="0"/>
          </a:effectLst>
        </p:spPr>
      </p:pic>
      <p:sp>
        <p:nvSpPr>
          <p:cNvPr id="359" name="Google Shape;359;g1f1fe99a524_0_697"/>
          <p:cNvSpPr txBox="1"/>
          <p:nvPr/>
        </p:nvSpPr>
        <p:spPr>
          <a:xfrm>
            <a:off x="1183050" y="1741725"/>
            <a:ext cx="94644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Calibri"/>
              <a:buChar char="●"/>
            </a:pPr>
            <a:r>
              <a:rPr lang="es-EC" sz="3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3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Calibri"/>
              <a:buChar char="●"/>
            </a:pPr>
            <a:r>
              <a:rPr lang="es-EC" sz="3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Alcance</a:t>
            </a:r>
            <a:endParaRPr sz="3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Calibri"/>
              <a:buChar char="●"/>
            </a:pPr>
            <a:r>
              <a:rPr lang="es-EC" sz="3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Criterios</a:t>
            </a:r>
            <a:endParaRPr sz="3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Calibri"/>
              <a:buChar char="●"/>
            </a:pPr>
            <a:r>
              <a:rPr lang="es-EC" sz="3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Fechas</a:t>
            </a:r>
            <a:endParaRPr sz="3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1f1fe99a524_0_697"/>
          <p:cNvSpPr txBox="1"/>
          <p:nvPr/>
        </p:nvSpPr>
        <p:spPr>
          <a:xfrm>
            <a:off x="941100" y="4473800"/>
            <a:ext cx="43332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s-EC" sz="31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*Notificar con al menos una semana de anticipación</a:t>
            </a:r>
            <a:endParaRPr sz="31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8CF83C9-DBB9-95C1-A215-C3ADC36F41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f1fe99a524_0_707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1f1fe99a524_0_707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1f1fe99a524_0_707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1f1fe99a524_0_707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LISTA DE VERIFICACIÓN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g1f1fe99a524_0_7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7150" y="1460225"/>
            <a:ext cx="4422625" cy="44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g1f1fe99a524_0_707"/>
          <p:cNvSpPr txBox="1"/>
          <p:nvPr/>
        </p:nvSpPr>
        <p:spPr>
          <a:xfrm>
            <a:off x="6243875" y="2070325"/>
            <a:ext cx="50772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Char char="●"/>
            </a:pPr>
            <a:r>
              <a:rPr lang="es-EC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Ayuda memoria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Char char="●"/>
            </a:pPr>
            <a:r>
              <a:rPr lang="es-EC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100% de cobertura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Char char="●"/>
            </a:pPr>
            <a:r>
              <a:rPr lang="es-EC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Administrar el tiempo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Char char="●"/>
            </a:pPr>
            <a:r>
              <a:rPr lang="es-EC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Toma notas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Char char="●"/>
            </a:pPr>
            <a:r>
              <a:rPr lang="es-EC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Preparar el informe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F9E5945-B395-C02A-0950-45508638F7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f1fe99a524_0_716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1f1fe99a524_0_716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1f1fe99a524_0_716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1f1fe99a524_0_716"/>
          <p:cNvSpPr txBox="1"/>
          <p:nvPr/>
        </p:nvSpPr>
        <p:spPr>
          <a:xfrm>
            <a:off x="680671" y="3087890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LISTA DE VERIFICACIÓN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g1f1fe99a524_0_716" descr="LISTA DE VERIFICACIÓN DE REQUISITOS TÉCNICOS SEGÚN LA NORMA ISO/IEC 17025:2005  ADAPTADA A LOS LABORATORIOS DE ANALISIS DE ALIMENTOS ÁREA MICROBIOLOGIA -  PDF Free Downlo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0875" y="0"/>
            <a:ext cx="4901124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FD0930C-66A6-8090-7F0A-AE7C7EA9EA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f1fe99a524_0_724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1f1fe99a524_0_724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1f1fe99a524_0_724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1f1fe99a524_0_724"/>
          <p:cNvSpPr txBox="1"/>
          <p:nvPr/>
        </p:nvSpPr>
        <p:spPr>
          <a:xfrm>
            <a:off x="1100150" y="96782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TIPO DE PREGUNTAS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8" name="Google Shape;388;g1f1fe99a524_0_724"/>
          <p:cNvGrpSpPr/>
          <p:nvPr/>
        </p:nvGrpSpPr>
        <p:grpSpPr>
          <a:xfrm>
            <a:off x="3658621" y="1528419"/>
            <a:ext cx="2437139" cy="3199520"/>
            <a:chOff x="2744034" y="1146343"/>
            <a:chExt cx="1827900" cy="2399700"/>
          </a:xfrm>
        </p:grpSpPr>
        <p:sp>
          <p:nvSpPr>
            <p:cNvPr id="389" name="Google Shape;389;g1f1fe99a524_0_724"/>
            <p:cNvSpPr/>
            <p:nvPr/>
          </p:nvSpPr>
          <p:spPr>
            <a:xfrm rot="-5400000">
              <a:off x="2458134" y="1432243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g1f1fe99a524_0_724"/>
            <p:cNvSpPr/>
            <p:nvPr/>
          </p:nvSpPr>
          <p:spPr>
            <a:xfrm flipH="1">
              <a:off x="2832600" y="1686400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g1f1fe99a524_0_724"/>
            <p:cNvSpPr txBox="1"/>
            <p:nvPr/>
          </p:nvSpPr>
          <p:spPr>
            <a:xfrm>
              <a:off x="2966450" y="1795520"/>
              <a:ext cx="1383000" cy="14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s-EC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ABIERTAS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Respuestas elaboradas</a:t>
              </a:r>
              <a:endParaRPr sz="15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Mayor información</a:t>
              </a:r>
              <a:endParaRPr sz="15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2" name="Google Shape;392;g1f1fe99a524_0_724"/>
          <p:cNvGrpSpPr/>
          <p:nvPr/>
        </p:nvGrpSpPr>
        <p:grpSpPr>
          <a:xfrm>
            <a:off x="6095959" y="2129905"/>
            <a:ext cx="2437139" cy="3199520"/>
            <a:chOff x="4572084" y="1597469"/>
            <a:chExt cx="1827900" cy="2399700"/>
          </a:xfrm>
        </p:grpSpPr>
        <p:sp>
          <p:nvSpPr>
            <p:cNvPr id="393" name="Google Shape;393;g1f1fe99a524_0_724"/>
            <p:cNvSpPr/>
            <p:nvPr/>
          </p:nvSpPr>
          <p:spPr>
            <a:xfrm rot="5400000">
              <a:off x="4286184" y="1883369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g1f1fe99a524_0_724"/>
            <p:cNvSpPr/>
            <p:nvPr/>
          </p:nvSpPr>
          <p:spPr>
            <a:xfrm rot="10800000" flipH="1">
              <a:off x="4662018" y="1687411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1f1fe99a524_0_724"/>
            <p:cNvSpPr txBox="1"/>
            <p:nvPr/>
          </p:nvSpPr>
          <p:spPr>
            <a:xfrm>
              <a:off x="4794425" y="1795520"/>
              <a:ext cx="1383000" cy="14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EC" sz="20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CERRADAS</a:t>
              </a:r>
              <a:endParaRPr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Respuesta corta</a:t>
              </a:r>
              <a:endParaRPr sz="1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Foco</a:t>
              </a:r>
              <a:endParaRPr sz="1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96" name="Google Shape;396;g1f1fe99a524_0_724"/>
          <p:cNvSpPr txBox="1"/>
          <p:nvPr/>
        </p:nvSpPr>
        <p:spPr>
          <a:xfrm>
            <a:off x="5867275" y="5540100"/>
            <a:ext cx="37932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9C90"/>
              </a:buClr>
              <a:buSzPts val="1900"/>
              <a:buFont typeface="Calibri"/>
              <a:buChar char="●"/>
            </a:pPr>
            <a:r>
              <a:rPr lang="es-EC" sz="19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No deben sugerir respuestas.  </a:t>
            </a:r>
            <a:endParaRPr sz="19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9C90"/>
              </a:buClr>
              <a:buSzPts val="1900"/>
              <a:buFont typeface="Calibri"/>
              <a:buChar char="●"/>
            </a:pPr>
            <a:r>
              <a:rPr lang="es-EC" sz="19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No deben contener expresividad o implicaciones emocionales.</a:t>
            </a:r>
            <a:endParaRPr sz="19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9B11FBE-DC48-4A0B-80C7-E533CD9CF13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f1fe99a524_0_74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1f1fe99a524_0_74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1f1fe99a524_0_740"/>
          <p:cNvSpPr txBox="1"/>
          <p:nvPr/>
        </p:nvSpPr>
        <p:spPr>
          <a:xfrm>
            <a:off x="1713675" y="510950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QUE REVISAR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g1f1fe99a524_0_740"/>
          <p:cNvSpPr txBox="1"/>
          <p:nvPr/>
        </p:nvSpPr>
        <p:spPr>
          <a:xfrm>
            <a:off x="657250" y="1725275"/>
            <a:ext cx="5175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 cada paso de la actividad se efectúa como se describe en el procedimiento.  Que en los registros cada espacio es llenado.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utilización de versiones actualizadas.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existen correcciones hechas a mano.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g1f1fe99a524_0_7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7375" y="1240075"/>
            <a:ext cx="3795552" cy="37955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C506073-A8CB-6787-00F6-233C5A0CDE6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f1fe99a524_0_749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1f1fe99a524_0_749"/>
          <p:cNvSpPr txBox="1"/>
          <p:nvPr/>
        </p:nvSpPr>
        <p:spPr>
          <a:xfrm>
            <a:off x="1778950" y="524000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QUÉ HACER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g1f1fe99a524_0_749"/>
          <p:cNvSpPr txBox="1"/>
          <p:nvPr/>
        </p:nvSpPr>
        <p:spPr>
          <a:xfrm>
            <a:off x="6063150" y="1725275"/>
            <a:ext cx="5175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Señalar las desviaciones en el momento que se detectan. 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 tomar fotografías, pedir permiso con antelación y considerar las cuestiones de confidencialidad. 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Evitar cualquier interrupción innecesaria de los procesos. 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Respetar medidas de seguridad.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3" name="Google Shape;413;g1f1fe99a524_0_7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0900" y="1685600"/>
            <a:ext cx="4371375" cy="346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93929DE-62E8-D4EF-A7CC-A168B21090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f1fe99a524_0_758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1f1fe99a524_0_758"/>
          <p:cNvSpPr txBox="1"/>
          <p:nvPr/>
        </p:nvSpPr>
        <p:spPr>
          <a:xfrm>
            <a:off x="1387325" y="876450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MALAS PRÁCTICAS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g1f1fe99a524_0_758"/>
          <p:cNvSpPr txBox="1"/>
          <p:nvPr/>
        </p:nvSpPr>
        <p:spPr>
          <a:xfrm>
            <a:off x="6063150" y="2349675"/>
            <a:ext cx="51759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Pérdida de atención.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Preocupación.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Interrumpir al auditado.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Escuchar sin mirar.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Escuchar </a:t>
            </a: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solo</a:t>
            </a: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 que deseamos oír.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g1f1fe99a524_0_7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800" y="2014775"/>
            <a:ext cx="5073051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6F3991F-B793-BC5D-7FA6-1D786F2ABB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f1fe99a524_0_767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REUNIONES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1f1fe99a524_0_767"/>
          <p:cNvSpPr txBox="1"/>
          <p:nvPr/>
        </p:nvSpPr>
        <p:spPr>
          <a:xfrm>
            <a:off x="5932550" y="1240075"/>
            <a:ext cx="51759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Reunión de apertura Con la alta Dirección y todos los involucrados Informe de planificación gerencial.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Reunión de cierre con la alta Dirección y todos los involucrados Informe estratégico de resultados.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Reunión de retroalimentación con el Representante del Sistema.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 final de cada día  Reunión de enlace con el equipo auditor en privado Avance de la auditoría.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Preparación del informe (enlace final)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8" name="Google Shape;428;g1f1fe99a524_0_7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400" y="1447800"/>
            <a:ext cx="39624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20BD087-A9AD-9293-D9FA-6A840769BAB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f1fe99a524_0_776"/>
          <p:cNvSpPr txBox="1"/>
          <p:nvPr/>
        </p:nvSpPr>
        <p:spPr>
          <a:xfrm>
            <a:off x="525800" y="698275"/>
            <a:ext cx="100395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REDACCIÓN DE NO CONFORMIDADES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1f1fe99a524_0_776"/>
          <p:cNvSpPr txBox="1"/>
          <p:nvPr/>
        </p:nvSpPr>
        <p:spPr>
          <a:xfrm>
            <a:off x="5958050" y="1871400"/>
            <a:ext cx="51759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1) Identificar el requisito de la norma o criterio de auditoría que no se está cumpliendo.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 Identificar la evidencia a partir de documentos, productos, materiales, instrumentos, equipos, registros, etc.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C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Identificar el hallazgo: comparación del criterio contra la evidencia y la naturaleza de la no conformidad (mayor, menor o crítica) 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g1f1fe99a524_0_7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1898" y="1691575"/>
            <a:ext cx="3339126" cy="363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6591EFE-2205-587F-A5EA-ADAFFD4C3B1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f1fe99a524_0_785"/>
          <p:cNvSpPr/>
          <p:nvPr/>
        </p:nvSpPr>
        <p:spPr>
          <a:xfrm>
            <a:off x="5729451" y="2903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1f1fe99a524_0_785"/>
          <p:cNvSpPr/>
          <p:nvPr/>
        </p:nvSpPr>
        <p:spPr>
          <a:xfrm>
            <a:off x="4706809" y="4151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1f1fe99a524_0_785"/>
          <p:cNvSpPr/>
          <p:nvPr/>
        </p:nvSpPr>
        <p:spPr>
          <a:xfrm>
            <a:off x="5729451" y="5399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1f1fe99a524_0_785"/>
          <p:cNvSpPr txBox="1"/>
          <p:nvPr/>
        </p:nvSpPr>
        <p:spPr>
          <a:xfrm>
            <a:off x="525800" y="774475"/>
            <a:ext cx="100395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EC" sz="4300" b="0" i="0" u="none" strike="noStrike" cap="none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REDACCIÓN DE NO CONFORMIDADES</a:t>
            </a:r>
            <a:endParaRPr sz="4300" b="0" i="0" u="none" strike="noStrike" cap="none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Google Shape;444;g1f1fe99a524_0_785" descr="Redacción de no conformidad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3028" y="1580271"/>
            <a:ext cx="640080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CE140F-EFDB-6090-E311-5B25761099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g173058e5bba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7725" y="1000525"/>
            <a:ext cx="8441399" cy="56275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41DE9C-29F6-FCA4-91C3-18E5AE3518F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1626</Words>
  <Application>Microsoft Office PowerPoint</Application>
  <PresentationFormat>Panorámica</PresentationFormat>
  <Paragraphs>178</Paragraphs>
  <Slides>35</Slides>
  <Notes>35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Roboto</vt:lpstr>
      <vt:lpstr>Calibri</vt:lpstr>
      <vt:lpstr>Arial</vt:lpstr>
      <vt:lpstr>Tema de Office</vt:lpstr>
      <vt:lpstr> ISO 17025:2018</vt:lpstr>
      <vt:lpstr>CONSIDERACIONES</vt:lpstr>
      <vt:lpstr>Presentación de PowerPoint</vt:lpstr>
      <vt:lpstr>Presentación de PowerPoint</vt:lpstr>
      <vt:lpstr>ESTRUCTURA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Invitado</dc:creator>
  <cp:lastModifiedBy>ACADEMICO</cp:lastModifiedBy>
  <cp:revision>1</cp:revision>
  <dcterms:created xsi:type="dcterms:W3CDTF">2022-08-08T04:00:06Z</dcterms:created>
  <dcterms:modified xsi:type="dcterms:W3CDTF">2024-06-25T18:07:48Z</dcterms:modified>
</cp:coreProperties>
</file>