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10"/>
  </p:notesMasterIdLst>
  <p:handoutMasterIdLst>
    <p:handoutMasterId r:id="rId111"/>
  </p:handoutMasterIdLst>
  <p:sldIdLst>
    <p:sldId id="256" r:id="rId3"/>
    <p:sldId id="257" r:id="rId4"/>
    <p:sldId id="359" r:id="rId5"/>
    <p:sldId id="360" r:id="rId6"/>
    <p:sldId id="361" r:id="rId7"/>
    <p:sldId id="362" r:id="rId8"/>
    <p:sldId id="363" r:id="rId9"/>
    <p:sldId id="277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0" r:id="rId30"/>
    <p:sldId id="271" r:id="rId31"/>
    <p:sldId id="272" r:id="rId32"/>
    <p:sldId id="273" r:id="rId33"/>
    <p:sldId id="274" r:id="rId34"/>
    <p:sldId id="275" r:id="rId35"/>
    <p:sldId id="276" r:id="rId36"/>
    <p:sldId id="279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</p:sldIdLst>
  <p:sldSz cx="12192000" cy="6858000"/>
  <p:notesSz cx="6858000" cy="9144000"/>
  <p:embeddedFontLst>
    <p:embeddedFont>
      <p:font typeface="Lato" panose="020F0502020204030203" pitchFamily="34" charset="0"/>
      <p:regular r:id="rId112"/>
      <p:bold r:id="rId113"/>
      <p:italic r:id="rId114"/>
      <p:boldItalic r:id="rId115"/>
    </p:embeddedFont>
    <p:embeddedFont>
      <p:font typeface="Open Sans" panose="020B0606030504020204" pitchFamily="34" charset="0"/>
      <p:regular r:id="rId116"/>
      <p:bold r:id="rId117"/>
      <p:italic r:id="rId118"/>
      <p:boldItalic r:id="rId1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0" roundtripDataSignature="AMtx7mgcTpwXLpyY+BFXvYZuJDpyp0j6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B6491C7-EC8D-4A46-8385-0488EAA6A8D0}">
  <a:tblStyle styleId="{DB6491C7-EC8D-4A46-8385-0488EAA6A8D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CC6A740-2F37-4F12-A1F9-FB185C6C5659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3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font" Target="fonts/font6.fntdata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font" Target="fonts/font1.fntdata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theme" Target="theme/theme1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font" Target="fonts/font2.fntdata"/><Relationship Id="rId118" Type="http://schemas.openxmlformats.org/officeDocument/2006/relationships/font" Target="fonts/font7.fntdata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tableStyles" Target="tableStyles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font" Target="fonts/font3.fntdata"/><Relationship Id="rId119" Type="http://schemas.openxmlformats.org/officeDocument/2006/relationships/font" Target="fonts/font8.fntdata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customschemas.google.com/relationships/presentationmetadata" Target="meta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notesMaster" Target="notesMasters/notesMaster1.xml"/><Relationship Id="rId115" Type="http://schemas.openxmlformats.org/officeDocument/2006/relationships/font" Target="fonts/font4.fntdata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presProps" Target="presProps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font" Target="fonts/font5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handoutMaster" Target="handoutMasters/handoutMaster1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EA294A7F-F773-C022-A52E-6E40310F48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35E14CB-84E9-4BF5-E490-5668DD9A1D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BFAF5-28A6-40DF-B78E-14E0FDAEB9E0}" type="datetimeFigureOut">
              <a:rPr lang="es-EC" smtClean="0"/>
              <a:t>25/6/2024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44430A0-A44F-13DB-4AD6-31541EA603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0695A14-B09C-518E-0DDC-4D36361D12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0169D-8ED3-48D7-B498-B04C714ED17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31777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6062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2233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0915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7416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7816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47753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4527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5" name="Google Shape;335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99823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22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34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6" name="Google Shape;426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45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3" name="Google Shape;503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b="0" i="0">
                <a:solidFill>
                  <a:srgbClr val="6D6D6D"/>
                </a:solidFill>
                <a:latin typeface="Open Sans"/>
                <a:ea typeface="Open Sans"/>
                <a:cs typeface="Open Sans"/>
                <a:sym typeface="Open Sans"/>
              </a:rPr>
              <a:t>Es el factor clave para la implementación y mantenimiento del Sistema HACCP</a:t>
            </a:r>
            <a:r>
              <a:rPr lang="es-MX" sz="1200">
                <a:solidFill>
                  <a:srgbClr val="6D6D6D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200" b="0" i="0">
              <a:solidFill>
                <a:srgbClr val="6D6D6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>
                <a:solidFill>
                  <a:srgbClr val="6D6D6D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r>
              <a:rPr lang="es-MX" sz="1200" b="0" i="0">
                <a:solidFill>
                  <a:srgbClr val="6D6D6D"/>
                </a:solidFill>
                <a:latin typeface="Open Sans"/>
                <a:ea typeface="Open Sans"/>
                <a:cs typeface="Open Sans"/>
                <a:sym typeface="Open Sans"/>
              </a:rPr>
              <a:t>eberá estar MULTIDISCIPLINARIO (</a:t>
            </a:r>
            <a:r>
              <a:rPr lang="es-MX" sz="1200">
                <a:solidFill>
                  <a:srgbClr val="6D6D6D"/>
                </a:solidFill>
                <a:latin typeface="Open Sans"/>
                <a:ea typeface="Open Sans"/>
                <a:cs typeface="Open Sans"/>
                <a:sym typeface="Open Sans"/>
              </a:rPr>
              <a:t>distintas áreas)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b="0" i="0">
                <a:solidFill>
                  <a:srgbClr val="6D6D6D"/>
                </a:solidFill>
                <a:latin typeface="Open Sans"/>
                <a:ea typeface="Open Sans"/>
                <a:cs typeface="Open Sans"/>
                <a:sym typeface="Open Sans"/>
              </a:rPr>
              <a:t>Integrado por personas con competencias, capacitación y conocimientos en los procesos, inocuidad de alimentos y legislación aplicable</a:t>
            </a:r>
            <a:endParaRPr sz="1200"/>
          </a:p>
        </p:txBody>
      </p:sp>
      <p:sp>
        <p:nvSpPr>
          <p:cNvPr id="504" name="Google Shape;504;p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55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1" name="Google Shape;711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1" name="Google Shape;721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8" name="Google Shape;728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3" name="Google Shape;743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1" name="Google Shape;751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8" name="Google Shape;758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9" name="Google Shape;779;p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5" name="Google Shape;785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1" name="Google Shape;791;p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7" name="Google Shape;797;p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6" name="Google Shape;806;p8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7" name="Google Shape;807;p8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90</a:t>
            </a:fld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7" name="Google Shape;817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4" name="Google Shape;824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2" name="Google Shape;832;p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2" name="Google Shape;842;p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1" name="Google Shape;851;p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9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2" name="Google Shape;862;p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7" name="Google Shape;877;p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7" name="Google Shape;887;p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1" name="Google Shape;901;p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5" name="Google Shape;915;p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9" name="Google Shape;929;p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1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7" name="Google Shape;937;p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10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5" name="Google Shape;945;p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1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9" name="Google Shape;959;p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1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7" name="Google Shape;967;p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0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106"/>
          <p:cNvSpPr txBox="1">
            <a:spLocks noGrp="1"/>
          </p:cNvSpPr>
          <p:nvPr>
            <p:ph type="ftr" idx="11"/>
          </p:nvPr>
        </p:nvSpPr>
        <p:spPr>
          <a:xfrm>
            <a:off x="2455817" y="6434731"/>
            <a:ext cx="71671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07"/>
          <p:cNvSpPr txBox="1">
            <a:spLocks noGrp="1"/>
          </p:cNvSpPr>
          <p:nvPr>
            <p:ph type="ftr" idx="11"/>
          </p:nvPr>
        </p:nvSpPr>
        <p:spPr>
          <a:xfrm>
            <a:off x="2743204" y="6460858"/>
            <a:ext cx="674043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9" name="Google Shape;29;p110"/>
          <p:cNvSpPr txBox="1">
            <a:spLocks noGrp="1"/>
          </p:cNvSpPr>
          <p:nvPr>
            <p:ph type="ftr" idx="11"/>
          </p:nvPr>
        </p:nvSpPr>
        <p:spPr>
          <a:xfrm>
            <a:off x="2647405" y="6426022"/>
            <a:ext cx="66707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36" name="Google Shape;36;p1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43" name="Google Shape;43;p1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52" name="Google Shape;52;p1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57" name="Google Shape;57;p1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64" name="Google Shape;64;p1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71" name="Google Shape;71;p1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77" name="Google Shape;77;p1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83" name="Google Shape;83;p1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09"/>
          <p:cNvSpPr txBox="1">
            <a:spLocks noGrp="1"/>
          </p:cNvSpPr>
          <p:nvPr>
            <p:ph type="ftr" idx="11"/>
          </p:nvPr>
        </p:nvSpPr>
        <p:spPr>
          <a:xfrm>
            <a:off x="2455817" y="6434731"/>
            <a:ext cx="68013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5"/>
          <p:cNvSpPr txBox="1">
            <a:spLocks noGrp="1"/>
          </p:cNvSpPr>
          <p:nvPr>
            <p:ph type="ftr" idx="11"/>
          </p:nvPr>
        </p:nvSpPr>
        <p:spPr>
          <a:xfrm>
            <a:off x="2360023" y="6443440"/>
            <a:ext cx="72455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0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0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0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89" name="Google Shape;89;p10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g"/><Relationship Id="rId4" Type="http://schemas.openxmlformats.org/officeDocument/2006/relationships/image" Target="../media/image4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7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jp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g"/><Relationship Id="rId4" Type="http://schemas.openxmlformats.org/officeDocument/2006/relationships/image" Target="../media/image71.jp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g"/><Relationship Id="rId5" Type="http://schemas.openxmlformats.org/officeDocument/2006/relationships/image" Target="../media/image75.jpg"/><Relationship Id="rId4" Type="http://schemas.openxmlformats.org/officeDocument/2006/relationships/image" Target="../media/image74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gi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gif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jp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jp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gif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"/>
          <p:cNvSpPr txBox="1">
            <a:spLocks noGrp="1"/>
          </p:cNvSpPr>
          <p:nvPr>
            <p:ph type="ctrTitle"/>
          </p:nvPr>
        </p:nvSpPr>
        <p:spPr>
          <a:xfrm>
            <a:off x="6194716" y="1093939"/>
            <a:ext cx="5334930" cy="2263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s-MX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AUDITORIA INTERNA BPM HACCP</a:t>
            </a:r>
            <a:endParaRPr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>
            <a:spLocks noGrp="1"/>
          </p:cNvSpPr>
          <p:nvPr>
            <p:ph type="subTitle" idx="1"/>
          </p:nvPr>
        </p:nvSpPr>
        <p:spPr>
          <a:xfrm>
            <a:off x="6194715" y="3836197"/>
            <a:ext cx="5334931" cy="2189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MX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ANÁLISIS DE PELIGROS Y PUNTOS CRÍTICOS DE CONTROL </a:t>
            </a:r>
            <a:endParaRPr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7025" y="936125"/>
            <a:ext cx="4419600" cy="541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D37D74F-9E4B-A7B5-606F-7AE57FE86BC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"/>
          <p:cNvSpPr txBox="1"/>
          <p:nvPr/>
        </p:nvSpPr>
        <p:spPr>
          <a:xfrm>
            <a:off x="1533525" y="1469950"/>
            <a:ext cx="28923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OBJETIVOS</a:t>
            </a:r>
            <a:endParaRPr sz="45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1533525" y="3851015"/>
            <a:ext cx="9248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Repasar los fundamentos de BPM y POES como programas de prerrequisitos HACCP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1533525" y="4739938"/>
            <a:ext cx="834395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Conocer los 12 pasos secuenciales para implementación de HACCP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incluyendo los 7 principios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"/>
          <p:cNvSpPr txBox="1"/>
          <p:nvPr/>
        </p:nvSpPr>
        <p:spPr>
          <a:xfrm>
            <a:off x="1571624" y="2912937"/>
            <a:ext cx="8267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 b="0" i="0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- </a:t>
            </a:r>
            <a:r>
              <a:rPr lang="es-MX" sz="2000" b="0" i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Proporcionar conocimientos y estrategias para </a:t>
            </a: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realizar auditorías internas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EAA829BC-BC64-852A-BA43-05E533AD33F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6;p3">
            <a:extLst>
              <a:ext uri="{FF2B5EF4-FFF2-40B4-BE49-F238E27FC236}">
                <a16:creationId xmlns:a16="http://schemas.microsoft.com/office/drawing/2014/main" id="{B9EB2499-462F-19E9-1921-E7A0990A340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5193C62E-8474-D653-DB4D-ADE17B5FFA13}"/>
              </a:ext>
            </a:extLst>
          </p:cNvPr>
          <p:cNvSpPr txBox="1">
            <a:spLocks/>
          </p:cNvSpPr>
          <p:nvPr/>
        </p:nvSpPr>
        <p:spPr>
          <a:xfrm>
            <a:off x="1142290" y="1345489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C" sz="3600" dirty="0">
                <a:solidFill>
                  <a:schemeClr val="bg1"/>
                </a:solidFill>
              </a:rPr>
              <a:t>Ley Orgánica de Salud en su Artículo 16 </a:t>
            </a:r>
            <a:br>
              <a:rPr lang="es-EC" sz="3600" dirty="0">
                <a:solidFill>
                  <a:schemeClr val="bg1"/>
                </a:solidFill>
              </a:rPr>
            </a:br>
            <a:r>
              <a:rPr lang="es-EC" sz="3600" dirty="0">
                <a:solidFill>
                  <a:schemeClr val="bg1"/>
                </a:solidFill>
              </a:rPr>
              <a:t>dispone que: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3208F4B3-5B4E-F52E-0BBE-B3A48A419628}"/>
              </a:ext>
            </a:extLst>
          </p:cNvPr>
          <p:cNvSpPr txBox="1">
            <a:spLocks/>
          </p:cNvSpPr>
          <p:nvPr/>
        </p:nvSpPr>
        <p:spPr>
          <a:xfrm>
            <a:off x="838199" y="2945576"/>
            <a:ext cx="10515600" cy="435133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es-EC" sz="2400" dirty="0">
                <a:solidFill>
                  <a:schemeClr val="bg1"/>
                </a:solidFill>
              </a:rPr>
              <a:t>“El Estado establecerá una política intersectorial de seguridad alimentaria y nutricional, que propenda a eliminar los malos hábitos alimenticios, respete y fomente los conocimientos y prácticas alimentarias tradicionales, así como el uso y consumo de productos y alimentos propios de cada región y garantizará a las personas, el acceso permanente a alimentos sanos, variados, nutritivos, inocuos y suficientes.”</a:t>
            </a:r>
          </a:p>
          <a:p>
            <a:pPr algn="just"/>
            <a:endParaRPr lang="es-EC" dirty="0">
              <a:solidFill>
                <a:schemeClr val="bg1"/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0D2CC3-2781-9189-1740-4771B43DA28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  <p:extLst>
      <p:ext uri="{BB962C8B-B14F-4D97-AF65-F5344CB8AC3E}">
        <p14:creationId xmlns:p14="http://schemas.microsoft.com/office/powerpoint/2010/main" val="1845384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7;p2">
            <a:extLst>
              <a:ext uri="{FF2B5EF4-FFF2-40B4-BE49-F238E27FC236}">
                <a16:creationId xmlns:a16="http://schemas.microsoft.com/office/drawing/2014/main" id="{DE1F3947-92CA-3617-CC54-C6F1E491AD0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032ADD05-1E87-E7D0-CF28-8B221D38E700}"/>
              </a:ext>
            </a:extLst>
          </p:cNvPr>
          <p:cNvSpPr txBox="1">
            <a:spLocks/>
          </p:cNvSpPr>
          <p:nvPr/>
        </p:nvSpPr>
        <p:spPr>
          <a:xfrm>
            <a:off x="1211570" y="1206801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C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Buenas Prácticas de Manufactura </a:t>
            </a:r>
            <a:br>
              <a:rPr lang="es-EC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C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(BPM)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D0C75F5B-CE25-472D-587E-F75C31CC34CD}"/>
              </a:ext>
            </a:extLst>
          </p:cNvPr>
          <p:cNvSpPr txBox="1">
            <a:spLocks/>
          </p:cNvSpPr>
          <p:nvPr/>
        </p:nvSpPr>
        <p:spPr>
          <a:xfrm>
            <a:off x="684602" y="3202077"/>
            <a:ext cx="10515600" cy="435133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es-EC" sz="2400" dirty="0">
                <a:solidFill>
                  <a:schemeClr val="tx1"/>
                </a:solidFill>
              </a:rPr>
              <a:t>Conjunto de medidas preventivas y prácticas generales de higiene en la manipulación, preparación, elaboración, envasado y almacenamiento de alimentos para consumo humano, con el objeto de garantizar que los alimentos se fabriquen en condiciones sanitarias adecuadas y se disminuyan así los riesgos potenciales o peligros para su inocuidad</a:t>
            </a:r>
            <a:r>
              <a:rPr lang="es-EC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3D956E-4D32-BCE1-3E8C-5E8C88CD293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  <p:extLst>
      <p:ext uri="{BB962C8B-B14F-4D97-AF65-F5344CB8AC3E}">
        <p14:creationId xmlns:p14="http://schemas.microsoft.com/office/powerpoint/2010/main" val="1315424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6;p3">
            <a:extLst>
              <a:ext uri="{FF2B5EF4-FFF2-40B4-BE49-F238E27FC236}">
                <a16:creationId xmlns:a16="http://schemas.microsoft.com/office/drawing/2014/main" id="{B9EB2499-462F-19E9-1921-E7A0990A340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0A2A0C01-AA20-89F4-1C13-73F7DF772688}"/>
              </a:ext>
            </a:extLst>
          </p:cNvPr>
          <p:cNvSpPr txBox="1">
            <a:spLocks/>
          </p:cNvSpPr>
          <p:nvPr/>
        </p:nvSpPr>
        <p:spPr>
          <a:xfrm>
            <a:off x="1394600" y="1137072"/>
            <a:ext cx="9837178" cy="132080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C" sz="3600" dirty="0">
                <a:solidFill>
                  <a:schemeClr val="bg1"/>
                </a:solidFill>
              </a:rPr>
              <a:t>POE(Procedimientos Operativos Estándares)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6D4130BD-AE6F-F319-3801-9D4565E24607}"/>
              </a:ext>
            </a:extLst>
          </p:cNvPr>
          <p:cNvSpPr txBox="1">
            <a:spLocks/>
          </p:cNvSpPr>
          <p:nvPr/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2400" dirty="0">
                <a:solidFill>
                  <a:schemeClr val="bg1"/>
                </a:solidFill>
              </a:rPr>
              <a:t>Los procedimientos operativos estándares (POE):  Herramientas que permiten que todos los procesos de manufactura y limpieza de una planta se realicen siempre de manera correcta y efectiva. </a:t>
            </a:r>
          </a:p>
          <a:p>
            <a:endParaRPr lang="es-ES" sz="2400" dirty="0">
              <a:solidFill>
                <a:schemeClr val="bg1"/>
              </a:solidFill>
            </a:endParaRPr>
          </a:p>
          <a:p>
            <a:r>
              <a:rPr lang="es-ES" sz="2400" dirty="0">
                <a:solidFill>
                  <a:schemeClr val="bg1"/>
                </a:solidFill>
              </a:rPr>
              <a:t>Existen dos tipos de POES: los que detallan los procesos y los que detallan los procedimientos de limpieza (procedimientos operativos estándares de saneamiento, POES). </a:t>
            </a:r>
            <a:endParaRPr lang="es-EC" sz="2400" dirty="0">
              <a:solidFill>
                <a:schemeClr val="bg1"/>
              </a:solidFill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23C9954-250C-4314-AACB-01BB5A0D861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  <p:extLst>
      <p:ext uri="{BB962C8B-B14F-4D97-AF65-F5344CB8AC3E}">
        <p14:creationId xmlns:p14="http://schemas.microsoft.com/office/powerpoint/2010/main" val="4211999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7;p2">
            <a:extLst>
              <a:ext uri="{FF2B5EF4-FFF2-40B4-BE49-F238E27FC236}">
                <a16:creationId xmlns:a16="http://schemas.microsoft.com/office/drawing/2014/main" id="{DE1F3947-92CA-3617-CC54-C6F1E491AD0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https://imgv2-2-f.scribdassets.com/img/document/247924227/original/fef24ed9f2/1551214587?v=1">
            <a:extLst>
              <a:ext uri="{FF2B5EF4-FFF2-40B4-BE49-F238E27FC236}">
                <a16:creationId xmlns:a16="http://schemas.microsoft.com/office/drawing/2014/main" id="{9BF0D7A7-CA89-3D47-526E-7B1ABBB76F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6" t="8601" r="6080" b="11148"/>
          <a:stretch/>
        </p:blipFill>
        <p:spPr bwMode="auto">
          <a:xfrm>
            <a:off x="2029921" y="947583"/>
            <a:ext cx="7046534" cy="551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4D36062-2F1C-A6F3-1D02-29488717FB5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  <p:extLst>
      <p:ext uri="{BB962C8B-B14F-4D97-AF65-F5344CB8AC3E}">
        <p14:creationId xmlns:p14="http://schemas.microsoft.com/office/powerpoint/2010/main" val="550934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6;p3">
            <a:extLst>
              <a:ext uri="{FF2B5EF4-FFF2-40B4-BE49-F238E27FC236}">
                <a16:creationId xmlns:a16="http://schemas.microsoft.com/office/drawing/2014/main" id="{B9EB2499-462F-19E9-1921-E7A0990A340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43F577F-7497-D672-85DF-2F23CDD92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4295" y="831890"/>
            <a:ext cx="5195264" cy="5788188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4F918A4-7AEC-7B49-A24D-EC862A4D2A9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  <p:extLst>
      <p:ext uri="{BB962C8B-B14F-4D97-AF65-F5344CB8AC3E}">
        <p14:creationId xmlns:p14="http://schemas.microsoft.com/office/powerpoint/2010/main" val="4274847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2"/>
          <p:cNvSpPr txBox="1"/>
          <p:nvPr/>
        </p:nvSpPr>
        <p:spPr>
          <a:xfrm>
            <a:off x="1185106" y="781223"/>
            <a:ext cx="9051600" cy="21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AUDITORÍA DE BPM</a:t>
            </a:r>
            <a:endParaRPr sz="4500"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84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84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03450" y="70411975"/>
            <a:ext cx="322263" cy="236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03450" y="70602475"/>
            <a:ext cx="322263" cy="23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03450" y="70769163"/>
            <a:ext cx="322263" cy="23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03450" y="70935850"/>
            <a:ext cx="322263" cy="23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03450" y="71102538"/>
            <a:ext cx="322263" cy="23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03450" y="71269225"/>
            <a:ext cx="322263" cy="23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03450" y="71435913"/>
            <a:ext cx="322263" cy="23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03450" y="71602600"/>
            <a:ext cx="322263" cy="23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03450" y="71762938"/>
            <a:ext cx="322263" cy="22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03450" y="71916925"/>
            <a:ext cx="322263" cy="23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07;p2">
            <a:extLst>
              <a:ext uri="{FF2B5EF4-FFF2-40B4-BE49-F238E27FC236}">
                <a16:creationId xmlns:a16="http://schemas.microsoft.com/office/drawing/2014/main" id="{0AC6782C-8100-A684-6EBF-09443FAB0A47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table">
            <a:extLst>
              <a:ext uri="{FF2B5EF4-FFF2-40B4-BE49-F238E27FC236}">
                <a16:creationId xmlns:a16="http://schemas.microsoft.com/office/drawing/2014/main" id="{24A49906-95C5-138A-1680-C16C59982F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926" y="2023500"/>
            <a:ext cx="7009011" cy="3794153"/>
          </a:xfrm>
          <a:prstGeom prst="rect">
            <a:avLst/>
          </a:prstGeom>
        </p:spPr>
      </p:pic>
      <p:graphicFrame>
        <p:nvGraphicFramePr>
          <p:cNvPr id="5" name="Google Shape;280;p23">
            <a:extLst>
              <a:ext uri="{FF2B5EF4-FFF2-40B4-BE49-F238E27FC236}">
                <a16:creationId xmlns:a16="http://schemas.microsoft.com/office/drawing/2014/main" id="{E3426556-E3E6-7201-2D0C-9F27D67D98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4465204"/>
              </p:ext>
            </p:extLst>
          </p:nvPr>
        </p:nvGraphicFramePr>
        <p:xfrm>
          <a:off x="7363942" y="2102903"/>
          <a:ext cx="4057870" cy="3714750"/>
        </p:xfrm>
        <a:graphic>
          <a:graphicData uri="http://schemas.openxmlformats.org/drawingml/2006/table">
            <a:tbl>
              <a:tblPr>
                <a:noFill/>
                <a:tableStyleId>{DB6491C7-EC8D-4A46-8385-0488EAA6A8D0}</a:tableStyleId>
              </a:tblPr>
              <a:tblGrid>
                <a:gridCol w="4057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929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De las materias primas e insumos</a:t>
                      </a:r>
                      <a:endParaRPr sz="20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29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Del  agua</a:t>
                      </a:r>
                      <a:endParaRPr sz="200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29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Operaciones de producción</a:t>
                      </a:r>
                      <a:endParaRPr sz="20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69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Condiciones ambientales</a:t>
                      </a:r>
                      <a:endParaRPr sz="200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29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Verificación de condiciones</a:t>
                      </a:r>
                      <a:endParaRPr sz="20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66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Envasado, Etiquetado y Empaquetado</a:t>
                      </a:r>
                      <a:endParaRPr sz="20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4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Almacenamiento, Distribución, Transporte y Comercialización</a:t>
                      </a:r>
                      <a:endParaRPr sz="20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797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Del Aseguramiento y control de calidad</a:t>
                      </a:r>
                      <a:endParaRPr sz="20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24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Del Transporte</a:t>
                      </a:r>
                      <a:endParaRPr sz="20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9F1D023-E640-DC9C-B863-4536116E810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  <p:extLst>
      <p:ext uri="{BB962C8B-B14F-4D97-AF65-F5344CB8AC3E}">
        <p14:creationId xmlns:p14="http://schemas.microsoft.com/office/powerpoint/2010/main" val="3707629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6"/>
          <p:cNvSpPr txBox="1"/>
          <p:nvPr/>
        </p:nvSpPr>
        <p:spPr>
          <a:xfrm>
            <a:off x="1468994" y="777925"/>
            <a:ext cx="91146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¿QUE ES LA INOCUIDAD ALIMENTARIA?</a:t>
            </a:r>
            <a:endParaRPr sz="4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6"/>
          <p:cNvSpPr txBox="1"/>
          <p:nvPr/>
        </p:nvSpPr>
        <p:spPr>
          <a:xfrm>
            <a:off x="1318846" y="2407826"/>
            <a:ext cx="9414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 la protección del alimento contra todo lo que perjudica a la salud</a:t>
            </a:r>
            <a:endParaRPr sz="2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del que lo consume</a:t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26"/>
          <p:cNvSpPr txBox="1"/>
          <p:nvPr/>
        </p:nvSpPr>
        <p:spPr>
          <a:xfrm>
            <a:off x="1318846" y="3257511"/>
            <a:ext cx="96537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Esto incluye todas las medidas necesarias para mantener el alimento</a:t>
            </a:r>
            <a:endParaRPr sz="2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sano y seguro durante todas las etapas de la producción hasta llegar</a:t>
            </a:r>
            <a:endParaRPr sz="2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 punto de venta o de consumo</a:t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p26" descr="Seguridad Alimentaria"/>
          <p:cNvPicPr preferRelativeResize="0"/>
          <p:nvPr/>
        </p:nvPicPr>
        <p:blipFill rotWithShape="1">
          <a:blip r:embed="rId4">
            <a:alphaModFix/>
          </a:blip>
          <a:srcRect l="7175" r="3747"/>
          <a:stretch/>
        </p:blipFill>
        <p:spPr>
          <a:xfrm>
            <a:off x="4007498" y="4495064"/>
            <a:ext cx="3438331" cy="194516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F916361-B3D3-183D-7CDE-DA982310195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  <p:extLst>
      <p:ext uri="{BB962C8B-B14F-4D97-AF65-F5344CB8AC3E}">
        <p14:creationId xmlns:p14="http://schemas.microsoft.com/office/powerpoint/2010/main" val="1646222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7" descr="Inocuidad Alimentaria: BPA, BPM y HACCP, sus pilares por Raúl Sejzer –  QUALITY ROAD"/>
          <p:cNvPicPr preferRelativeResize="0"/>
          <p:nvPr/>
        </p:nvPicPr>
        <p:blipFill rotWithShape="1">
          <a:blip r:embed="rId4">
            <a:alphaModFix/>
          </a:blip>
          <a:srcRect l="7875" t="8766" r="6983" b="2263"/>
          <a:stretch/>
        </p:blipFill>
        <p:spPr>
          <a:xfrm>
            <a:off x="10347107" y="5055266"/>
            <a:ext cx="1613634" cy="1548864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7"/>
          <p:cNvSpPr txBox="1"/>
          <p:nvPr/>
        </p:nvSpPr>
        <p:spPr>
          <a:xfrm>
            <a:off x="2297079" y="927575"/>
            <a:ext cx="82791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BENEFICIOS QUE DA LA INOCUIDAD ALIMENTARIA</a:t>
            </a:r>
            <a:endParaRPr sz="4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27"/>
          <p:cNvSpPr txBox="1"/>
          <p:nvPr/>
        </p:nvSpPr>
        <p:spPr>
          <a:xfrm>
            <a:off x="4263718" y="2725258"/>
            <a:ext cx="7471800" cy="37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34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>
                <a:solidFill>
                  <a:schemeClr val="dk1"/>
                </a:solidFill>
              </a:rPr>
              <a:t>Clientes satisfechos</a:t>
            </a:r>
            <a:endParaRPr sz="2000"/>
          </a:p>
          <a:p>
            <a:pPr marL="285750" marR="0" lvl="0" indent="-107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000">
              <a:solidFill>
                <a:schemeClr val="dk1"/>
              </a:solidFill>
            </a:endParaRPr>
          </a:p>
          <a:p>
            <a:pPr marL="285750" marR="0" lvl="0" indent="-234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>
                <a:solidFill>
                  <a:schemeClr val="dk1"/>
                </a:solidFill>
              </a:rPr>
              <a:t>Clientes fieles</a:t>
            </a:r>
            <a:endParaRPr sz="2000"/>
          </a:p>
          <a:p>
            <a:pPr marL="285750" marR="0" lvl="0" indent="-107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000">
              <a:solidFill>
                <a:schemeClr val="dk1"/>
              </a:solidFill>
            </a:endParaRPr>
          </a:p>
          <a:p>
            <a:pPr marL="285750" marR="0" lvl="0" indent="-234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>
                <a:solidFill>
                  <a:schemeClr val="dk1"/>
                </a:solidFill>
              </a:rPr>
              <a:t>Una buena reputación del establecimiento</a:t>
            </a:r>
            <a:endParaRPr sz="2000"/>
          </a:p>
          <a:p>
            <a:pPr marL="285750" marR="0" lvl="0" indent="-107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000">
              <a:solidFill>
                <a:schemeClr val="dk1"/>
              </a:solidFill>
            </a:endParaRPr>
          </a:p>
          <a:p>
            <a:pPr marL="285750" marR="0" lvl="0" indent="-234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>
                <a:solidFill>
                  <a:schemeClr val="dk1"/>
                </a:solidFill>
              </a:rPr>
              <a:t>Menos desperdicios de alimentos</a:t>
            </a:r>
            <a:endParaRPr sz="2000"/>
          </a:p>
          <a:p>
            <a:pPr marL="285750" marR="0" lvl="0" indent="-107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000">
              <a:solidFill>
                <a:schemeClr val="dk1"/>
              </a:solidFill>
            </a:endParaRPr>
          </a:p>
          <a:p>
            <a:pPr marL="285750" marR="0" lvl="0" indent="-2349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Lato"/>
              <a:buChar char="-"/>
            </a:pPr>
            <a:r>
              <a:rPr lang="es-MX" sz="2000" i="0">
                <a:solidFill>
                  <a:srgbClr val="333333"/>
                </a:solidFill>
              </a:rPr>
              <a:t>Genera </a:t>
            </a:r>
            <a:r>
              <a:rPr lang="es-MX" sz="2000" b="1" i="0">
                <a:solidFill>
                  <a:srgbClr val="333333"/>
                </a:solidFill>
              </a:rPr>
              <a:t>oportunidades y experiencia </a:t>
            </a:r>
            <a:r>
              <a:rPr lang="es-MX" sz="2000" i="0">
                <a:solidFill>
                  <a:srgbClr val="333333"/>
                </a:solidFill>
              </a:rPr>
              <a:t>dentro </a:t>
            </a:r>
            <a:endParaRPr sz="2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rgbClr val="333333"/>
                </a:solidFill>
              </a:rPr>
              <a:t>    </a:t>
            </a:r>
            <a:r>
              <a:rPr lang="es-MX" sz="2000" i="0">
                <a:solidFill>
                  <a:srgbClr val="333333"/>
                </a:solidFill>
              </a:rPr>
              <a:t>de la propia compañía</a:t>
            </a:r>
            <a:endParaRPr sz="2000">
              <a:solidFill>
                <a:schemeClr val="dk1"/>
              </a:solidFill>
            </a:endParaRPr>
          </a:p>
          <a:p>
            <a:pPr marL="285750" marR="0" lvl="0" indent="-234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>
                <a:solidFill>
                  <a:schemeClr val="dk1"/>
                </a:solidFill>
              </a:rPr>
              <a:t>Respuesta mejorada ante </a:t>
            </a:r>
            <a:endParaRPr sz="2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   posibles riesgos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304" name="Google Shape;304;p27" descr="Qué es la Seguridad Alimentaria? - Kalstein Costa Rica"/>
          <p:cNvPicPr preferRelativeResize="0"/>
          <p:nvPr/>
        </p:nvPicPr>
        <p:blipFill rotWithShape="1">
          <a:blip r:embed="rId5">
            <a:alphaModFix/>
          </a:blip>
          <a:srcRect r="2205"/>
          <a:stretch/>
        </p:blipFill>
        <p:spPr>
          <a:xfrm>
            <a:off x="361950" y="3167063"/>
            <a:ext cx="3800475" cy="26003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A9C5819-C4C4-7AA7-EE83-9B19318F744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  <p:extLst>
      <p:ext uri="{BB962C8B-B14F-4D97-AF65-F5344CB8AC3E}">
        <p14:creationId xmlns:p14="http://schemas.microsoft.com/office/powerpoint/2010/main" val="1039101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8" descr="alimentos-y-enfermedades - Info Rural"/>
          <p:cNvPicPr preferRelativeResize="0"/>
          <p:nvPr/>
        </p:nvPicPr>
        <p:blipFill rotWithShape="1">
          <a:blip r:embed="rId4">
            <a:alphaModFix/>
          </a:blip>
          <a:srcRect t="21478" r="-2" b="18729"/>
          <a:stretch/>
        </p:blipFill>
        <p:spPr>
          <a:xfrm>
            <a:off x="7067324" y="0"/>
            <a:ext cx="5116283" cy="3407054"/>
          </a:xfrm>
          <a:custGeom>
            <a:avLst/>
            <a:gdLst/>
            <a:ahLst/>
            <a:cxnLst/>
            <a:rect l="l" t="t" r="r" b="b"/>
            <a:pathLst>
              <a:path w="7308975" h="3364992" extrusionOk="0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311" name="Google Shape;311;p28" descr="Inocuidad Alimentaria: BPA, BPM y HACCP, sus pilares por Raúl Sejzer –  QUALITY ROAD"/>
          <p:cNvPicPr preferRelativeResize="0"/>
          <p:nvPr/>
        </p:nvPicPr>
        <p:blipFill rotWithShape="1">
          <a:blip r:embed="rId5">
            <a:alphaModFix/>
          </a:blip>
          <a:srcRect t="28161" r="-2" b="21658"/>
          <a:stretch/>
        </p:blipFill>
        <p:spPr>
          <a:xfrm>
            <a:off x="7077225" y="3562425"/>
            <a:ext cx="5116283" cy="3264042"/>
          </a:xfrm>
          <a:custGeom>
            <a:avLst/>
            <a:gdLst/>
            <a:ahLst/>
            <a:cxnLst/>
            <a:rect l="l" t="t" r="r" b="b"/>
            <a:pathLst>
              <a:path w="7308975" h="3364992" extrusionOk="0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312" name="Google Shape;312;p28"/>
          <p:cNvSpPr txBox="1"/>
          <p:nvPr/>
        </p:nvSpPr>
        <p:spPr>
          <a:xfrm>
            <a:off x="696571" y="1347225"/>
            <a:ext cx="7516500" cy="12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DESVENTAJAS POR LA FALTA DE INOCUIDAD ALIMENTARIA</a:t>
            </a:r>
            <a:endParaRPr sz="4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8"/>
          <p:cNvSpPr txBox="1"/>
          <p:nvPr/>
        </p:nvSpPr>
        <p:spPr>
          <a:xfrm>
            <a:off x="1445750" y="2776447"/>
            <a:ext cx="5193900" cy="3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s-MX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Enfermedades por transmisión de alimentos descompuestos </a:t>
            </a:r>
            <a:endParaRPr sz="2000" dirty="0"/>
          </a:p>
          <a:p>
            <a:pPr marL="0" marR="0" lvl="0" indent="127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s-MX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Hospitalización de los consumidores</a:t>
            </a:r>
            <a:endParaRPr sz="20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101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s-MX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Una mala reputación</a:t>
            </a:r>
            <a:endParaRPr sz="20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101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s-MX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Quejas de los clientes y posible </a:t>
            </a:r>
            <a:r>
              <a:rPr lang="es-MX" sz="2000" dirty="0">
                <a:solidFill>
                  <a:schemeClr val="lt1"/>
                </a:solidFill>
              </a:rPr>
              <a:t>pérdidas</a:t>
            </a:r>
            <a:r>
              <a:rPr lang="es-MX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de ingresos</a:t>
            </a:r>
            <a:endParaRPr sz="20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01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s-MX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Acciones y sanciones legales</a:t>
            </a:r>
            <a:endParaRPr sz="20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4CC6FB4-6B55-6549-1620-6B41B3C85E7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  <p:extLst>
      <p:ext uri="{BB962C8B-B14F-4D97-AF65-F5344CB8AC3E}">
        <p14:creationId xmlns:p14="http://schemas.microsoft.com/office/powerpoint/2010/main" val="1755184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8991" y="865867"/>
            <a:ext cx="9358379" cy="55636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558AF95-82F2-ED05-1FDC-6EEE7F5DFEE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  <p:extLst>
      <p:ext uri="{BB962C8B-B14F-4D97-AF65-F5344CB8AC3E}">
        <p14:creationId xmlns:p14="http://schemas.microsoft.com/office/powerpoint/2010/main" val="1338575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0" descr="Mapa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2369" y="432310"/>
            <a:ext cx="9581784" cy="60315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5D5C4C2-2C5A-C903-7A00-06A67AB2B69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  <p:extLst>
      <p:ext uri="{BB962C8B-B14F-4D97-AF65-F5344CB8AC3E}">
        <p14:creationId xmlns:p14="http://schemas.microsoft.com/office/powerpoint/2010/main" val="691462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1418573" y="5711347"/>
            <a:ext cx="797594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https://www.salud.gob.ec/wp-content/uploads/2021/03/Etas-SE-09.pdf</a:t>
            </a:r>
            <a:endParaRPr/>
          </a:p>
        </p:txBody>
      </p:sp>
      <p:pic>
        <p:nvPicPr>
          <p:cNvPr id="332" name="Google Shape;332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3726" y="1631386"/>
            <a:ext cx="9765236" cy="351548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EE39557-C33B-E9E4-85F1-1364A9649C9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  <p:extLst>
      <p:ext uri="{BB962C8B-B14F-4D97-AF65-F5344CB8AC3E}">
        <p14:creationId xmlns:p14="http://schemas.microsoft.com/office/powerpoint/2010/main" val="2155865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2"/>
          <p:cNvPicPr preferRelativeResize="0"/>
          <p:nvPr/>
        </p:nvPicPr>
        <p:blipFill rotWithShape="1">
          <a:blip r:embed="rId4">
            <a:alphaModFix/>
          </a:blip>
          <a:srcRect t="3883"/>
          <a:stretch/>
        </p:blipFill>
        <p:spPr>
          <a:xfrm>
            <a:off x="643475" y="1977225"/>
            <a:ext cx="10905049" cy="29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782E797-D5FC-9C05-BA14-99902C890B7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  <p:extLst>
      <p:ext uri="{BB962C8B-B14F-4D97-AF65-F5344CB8AC3E}">
        <p14:creationId xmlns:p14="http://schemas.microsoft.com/office/powerpoint/2010/main" val="1316517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/>
          <p:cNvSpPr txBox="1"/>
          <p:nvPr/>
        </p:nvSpPr>
        <p:spPr>
          <a:xfrm>
            <a:off x="1550800" y="1516425"/>
            <a:ext cx="9021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AUDITORIA INTERNA</a:t>
            </a:r>
            <a:r>
              <a:rPr lang="es-MX" sz="45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MX" sz="4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“AUDITORIA”</a:t>
            </a:r>
            <a:endParaRPr sz="4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2716400" y="3427650"/>
            <a:ext cx="6329700" cy="17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Auditoría es un proceso sistemático, independiente y documentado para obtener </a:t>
            </a:r>
            <a:r>
              <a:rPr lang="es-MX" sz="2000" b="1">
                <a:solidFill>
                  <a:schemeClr val="lt1"/>
                </a:solidFill>
              </a:rPr>
              <a:t>evidencias objetivas</a:t>
            </a:r>
            <a:r>
              <a:rPr lang="es-MX" sz="2000">
                <a:solidFill>
                  <a:schemeClr val="lt1"/>
                </a:solidFill>
              </a:rPr>
              <a:t> y evaluarlas de manera objetiva con el fin de determinar el grado en que se cumplen los criterios de auditoría“ </a:t>
            </a:r>
            <a:endParaRPr sz="2000"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ISO 19011:2018</a:t>
            </a:r>
            <a:endParaRPr sz="200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F395586D-D4A3-D7D6-2D84-7C5528A8A8F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"/>
          <p:cNvSpPr txBox="1"/>
          <p:nvPr/>
        </p:nvSpPr>
        <p:spPr>
          <a:xfrm>
            <a:off x="1533525" y="1134650"/>
            <a:ext cx="52863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¿QUÉ SE AUDITA?</a:t>
            </a:r>
            <a:endParaRPr sz="4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1533525" y="3683523"/>
            <a:ext cx="924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 Cumplimiento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1533525" y="4739938"/>
            <a:ext cx="953498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Evidencia Objetiva: Información cuya veracidad puede demostrarse basándose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en hechos y registros, obtenidos por observación, medición o monitoreo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1533525" y="2626991"/>
            <a:ext cx="8267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 b="0" i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-  </a:t>
            </a:r>
            <a:r>
              <a:rPr lang="es-MX"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Suficiencia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2568" y="1355650"/>
            <a:ext cx="4061400" cy="31427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1BCD129-741E-4BE2-2FA8-D2A67FADAC1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5"/>
          <p:cNvSpPr txBox="1"/>
          <p:nvPr/>
        </p:nvSpPr>
        <p:spPr>
          <a:xfrm>
            <a:off x="1571625" y="1310450"/>
            <a:ext cx="71304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ACTORES DE LA AUDITORÍA</a:t>
            </a:r>
            <a:endParaRPr sz="4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5"/>
          <p:cNvSpPr txBox="1"/>
          <p:nvPr/>
        </p:nvSpPr>
        <p:spPr>
          <a:xfrm>
            <a:off x="1571624" y="1838387"/>
            <a:ext cx="826775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39639" y="2946828"/>
            <a:ext cx="7669147" cy="28437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707A010-F71B-B542-C2F0-E09D8B50C82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6"/>
          <p:cNvSpPr txBox="1"/>
          <p:nvPr/>
        </p:nvSpPr>
        <p:spPr>
          <a:xfrm>
            <a:off x="1513575" y="1649375"/>
            <a:ext cx="50754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Tipos de Auditorías</a:t>
            </a:r>
            <a:endParaRPr sz="4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6"/>
          <p:cNvSpPr txBox="1"/>
          <p:nvPr/>
        </p:nvSpPr>
        <p:spPr>
          <a:xfrm>
            <a:off x="1513574" y="2705612"/>
            <a:ext cx="82677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Auditorías de primera parte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Auditorías de segunda parte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Auditorías de tercera parte</a:t>
            </a:r>
            <a:endParaRPr/>
          </a:p>
        </p:txBody>
      </p:sp>
      <p:pic>
        <p:nvPicPr>
          <p:cNvPr id="144" name="Google Shape;144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3848" y="1479088"/>
            <a:ext cx="3727950" cy="47003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000A237-7395-7610-8B37-2973804AE21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7"/>
          <p:cNvSpPr txBox="1"/>
          <p:nvPr/>
        </p:nvSpPr>
        <p:spPr>
          <a:xfrm>
            <a:off x="614737" y="1403220"/>
            <a:ext cx="10962600" cy="46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Características:</a:t>
            </a:r>
            <a:endParaRPr sz="4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6035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s-MX" sz="2000">
                <a:solidFill>
                  <a:schemeClr val="lt1"/>
                </a:solidFill>
              </a:rPr>
              <a:t>Las auditorías internas pueden ser realizadas  por personal de la empresa o por terceros según la definición del procedimiento interno. </a:t>
            </a:r>
            <a:endParaRPr sz="2000"/>
          </a:p>
          <a:p>
            <a:pPr marL="285750" marR="0" lvl="0" indent="-1333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000">
              <a:solidFill>
                <a:schemeClr val="lt1"/>
              </a:solidFill>
            </a:endParaRPr>
          </a:p>
          <a:p>
            <a:pPr marL="285750" marR="0" lvl="0" indent="-26035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s-MX" sz="2000">
                <a:solidFill>
                  <a:schemeClr val="lt1"/>
                </a:solidFill>
              </a:rPr>
              <a:t>Un auditor interno tiene a su cargo la evaluación permanente del control de las transacciones y operaciones y se preocupa en sugerir el mejoramiento de los métodos y procedimientos de control interno que redunden en una operación más eficiente y eficaz.</a:t>
            </a:r>
            <a:endParaRPr sz="2000"/>
          </a:p>
          <a:p>
            <a:pPr marL="285750" marR="0" lvl="0" indent="-1333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D677042C-464F-AB8D-7866-15289A7FCC0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8"/>
          <p:cNvSpPr txBox="1"/>
          <p:nvPr/>
        </p:nvSpPr>
        <p:spPr>
          <a:xfrm>
            <a:off x="1533525" y="1657350"/>
            <a:ext cx="37794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Características</a:t>
            </a:r>
            <a:endParaRPr sz="4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8"/>
          <p:cNvSpPr/>
          <p:nvPr/>
        </p:nvSpPr>
        <p:spPr>
          <a:xfrm>
            <a:off x="1533525" y="3237637"/>
            <a:ext cx="8897400" cy="19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603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MX" sz="2000">
                <a:solidFill>
                  <a:schemeClr val="dk1"/>
                </a:solidFill>
              </a:rPr>
              <a:t>La imparcialidad e independencia absolutas no son posibles en el caso del auditor interno, puesto que no puede separarse completamente de la influencia de la alta administración, y aunque mantenga una actitud independiente como debe ser, esta puede ser cuestionada ante los ojos de los terceros. </a:t>
            </a:r>
            <a:endParaRPr sz="200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E0FA0296-BF48-CBBC-1478-2DB056B5B44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9"/>
          <p:cNvSpPr txBox="1">
            <a:spLocks noGrp="1"/>
          </p:cNvSpPr>
          <p:nvPr>
            <p:ph type="title"/>
          </p:nvPr>
        </p:nvSpPr>
        <p:spPr>
          <a:xfrm>
            <a:off x="1160587" y="1038599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s-MX" sz="4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 EL AUDITOR?</a:t>
            </a:r>
            <a:endParaRPr sz="4500"/>
          </a:p>
        </p:txBody>
      </p:sp>
      <p:sp>
        <p:nvSpPr>
          <p:cNvPr id="165" name="Google Shape;165;p9"/>
          <p:cNvSpPr txBox="1">
            <a:spLocks noGrp="1"/>
          </p:cNvSpPr>
          <p:nvPr>
            <p:ph type="body" idx="1"/>
          </p:nvPr>
        </p:nvSpPr>
        <p:spPr>
          <a:xfrm>
            <a:off x="1247919" y="1551576"/>
            <a:ext cx="87645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s-MX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auditor debe demostrar: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Char char="-"/>
            </a:pPr>
            <a:r>
              <a:rPr lang="es-MX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Integridad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Char char="-"/>
            </a:pPr>
            <a:r>
              <a:rPr lang="es-MX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Profesionalidad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Char char="-"/>
            </a:pPr>
            <a:r>
              <a:rPr lang="es-MX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Confidencialidad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Char char="-"/>
            </a:pPr>
            <a:r>
              <a:rPr lang="es-MX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Enfoque en la evidencia</a:t>
            </a:r>
            <a:endParaRPr/>
          </a:p>
        </p:txBody>
      </p:sp>
      <p:pic>
        <p:nvPicPr>
          <p:cNvPr id="166" name="Google Shape;166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74058" y="1038599"/>
            <a:ext cx="3938379" cy="49715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BEB72091-30DE-38B2-D757-B2A16A85845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0"/>
          <p:cNvPicPr preferRelativeResize="0"/>
          <p:nvPr/>
        </p:nvPicPr>
        <p:blipFill rotWithShape="1">
          <a:blip r:embed="rId4">
            <a:alphaModFix/>
          </a:blip>
          <a:srcRect l="22754" t="53783" r="22977" b="32584"/>
          <a:stretch/>
        </p:blipFill>
        <p:spPr>
          <a:xfrm>
            <a:off x="922700" y="2701719"/>
            <a:ext cx="10438406" cy="2334787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0"/>
          <p:cNvSpPr/>
          <p:nvPr/>
        </p:nvSpPr>
        <p:spPr>
          <a:xfrm>
            <a:off x="2825606" y="1386813"/>
            <a:ext cx="6632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ETAPAS DE AUDITORIA</a:t>
            </a:r>
            <a:endParaRPr sz="4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ACE194E-C560-4AA6-43E6-217D0A4000E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1"/>
          <p:cNvSpPr txBox="1"/>
          <p:nvPr/>
        </p:nvSpPr>
        <p:spPr>
          <a:xfrm>
            <a:off x="1017977" y="1759581"/>
            <a:ext cx="60978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</a:pPr>
            <a:r>
              <a:rPr lang="es-MX" sz="2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DESIGNACIÓN DEL LÍDER</a:t>
            </a:r>
            <a:endParaRPr sz="2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1"/>
          <p:cNvSpPr txBox="1"/>
          <p:nvPr/>
        </p:nvSpPr>
        <p:spPr>
          <a:xfrm>
            <a:off x="1027308" y="6102217"/>
            <a:ext cx="7863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</a:pPr>
            <a:r>
              <a:rPr lang="es-MX" sz="2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PREPARACIÓN DE LOS DOCUMENTOS DE TRABAJO</a:t>
            </a:r>
            <a:endParaRPr sz="20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1"/>
          <p:cNvSpPr/>
          <p:nvPr/>
        </p:nvSpPr>
        <p:spPr>
          <a:xfrm>
            <a:off x="3763509" y="898154"/>
            <a:ext cx="4665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PLANIFICACIÓN</a:t>
            </a:r>
            <a:endParaRPr sz="4500"/>
          </a:p>
        </p:txBody>
      </p:sp>
      <p:sp>
        <p:nvSpPr>
          <p:cNvPr id="182" name="Google Shape;182;p11"/>
          <p:cNvSpPr txBox="1"/>
          <p:nvPr/>
        </p:nvSpPr>
        <p:spPr>
          <a:xfrm>
            <a:off x="1017977" y="3495171"/>
            <a:ext cx="92802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</a:pPr>
            <a:r>
              <a:rPr lang="es-MX" sz="2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CRITERIOS DE AUDITORÍA:</a:t>
            </a:r>
            <a:endParaRPr sz="2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 utilizan como referencia frente a la cual se determina la conformidad, y puede incluir políticas, procedimientos, normas, leyes y reglamentos.</a:t>
            </a:r>
            <a:endParaRPr sz="2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</a:pPr>
            <a:r>
              <a:rPr lang="es-MX" sz="2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PREPARACIÓN DEL PLAN DE AUDITORÍA</a:t>
            </a:r>
            <a:endParaRPr sz="2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Debe facilitar el establecimiento de los horarios y la coordinación de las actividades de la auditoría.</a:t>
            </a:r>
            <a:endParaRPr sz="2000" dirty="0"/>
          </a:p>
        </p:txBody>
      </p:sp>
      <p:sp>
        <p:nvSpPr>
          <p:cNvPr id="183" name="Google Shape;183;p11"/>
          <p:cNvSpPr txBox="1"/>
          <p:nvPr/>
        </p:nvSpPr>
        <p:spPr>
          <a:xfrm>
            <a:off x="1017977" y="2308913"/>
            <a:ext cx="89712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</a:pPr>
            <a:r>
              <a:rPr lang="es-MX" sz="2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ALCANCE DE LA AUDITORÍA</a:t>
            </a:r>
            <a:endParaRPr sz="2000" dirty="0"/>
          </a:p>
          <a:p>
            <a:pPr marL="285750" marR="0" lvl="0" indent="-158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Describe la extensión y los límites de la auditoría</a:t>
            </a:r>
            <a:endParaRPr sz="20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6729924-022D-178B-95AA-18DFA0BC525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79480" y="986636"/>
            <a:ext cx="8694296" cy="547387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DAF69271-AA54-3B7D-F7B6-BCDBE7E82AD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13334" y="1076729"/>
            <a:ext cx="9264234" cy="505742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E2C43A8C-53F4-0CF0-2845-48C783BE2A1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4"/>
          <p:cNvSpPr txBox="1"/>
          <p:nvPr/>
        </p:nvSpPr>
        <p:spPr>
          <a:xfrm>
            <a:off x="1513249" y="1390153"/>
            <a:ext cx="60978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Reunión de apertura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4"/>
          <p:cNvSpPr/>
          <p:nvPr/>
        </p:nvSpPr>
        <p:spPr>
          <a:xfrm>
            <a:off x="4087493" y="680348"/>
            <a:ext cx="4017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REALIZACIÓN</a:t>
            </a:r>
            <a:endParaRPr sz="4500" b="1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4"/>
          <p:cNvSpPr txBox="1"/>
          <p:nvPr/>
        </p:nvSpPr>
        <p:spPr>
          <a:xfrm>
            <a:off x="2489771" y="1636981"/>
            <a:ext cx="7030200" cy="3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Presentación</a:t>
            </a:r>
            <a:endParaRPr sz="2000" dirty="0"/>
          </a:p>
          <a:p>
            <a:pPr marL="285750" marR="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Confirmar el plan de auditoría</a:t>
            </a:r>
            <a:endParaRPr sz="2000" dirty="0"/>
          </a:p>
          <a:p>
            <a:pPr marL="285750" marR="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Proporcionar un breve resumen de cómo se llevarán a cabo las actividades de auditoría</a:t>
            </a:r>
            <a:endParaRPr sz="2000" dirty="0"/>
          </a:p>
          <a:p>
            <a:pPr marL="285750" marR="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Confirmar los canales de comunicación</a:t>
            </a:r>
            <a:endParaRPr sz="2000" dirty="0"/>
          </a:p>
          <a:p>
            <a:pPr marL="285750" marR="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Proporcionar al auditado la oportunidad de realizar preguntas.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4"/>
          <p:cNvSpPr txBox="1"/>
          <p:nvPr/>
        </p:nvSpPr>
        <p:spPr>
          <a:xfrm>
            <a:off x="1513249" y="4860494"/>
            <a:ext cx="609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Recopilación y verificación de la información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4"/>
          <p:cNvSpPr txBox="1"/>
          <p:nvPr/>
        </p:nvSpPr>
        <p:spPr>
          <a:xfrm>
            <a:off x="2598022" y="5133578"/>
            <a:ext cx="60978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Entrevistas</a:t>
            </a:r>
            <a:endParaRPr sz="2000" dirty="0"/>
          </a:p>
          <a:p>
            <a:pPr marL="285750" marR="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Observación de actividades</a:t>
            </a:r>
            <a:endParaRPr sz="2000" dirty="0"/>
          </a:p>
          <a:p>
            <a:pPr marL="285750" marR="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Revisión de documentos.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6" name="Google Shape;206;p14" descr="Cambios de la Auditoria Interna en la situación actual |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95824" y="3524863"/>
            <a:ext cx="2789327" cy="186057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E1B0FA88-F066-48F4-97E0-099D85C4116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6536" y="1609559"/>
            <a:ext cx="8726118" cy="1438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3220" y="3324061"/>
            <a:ext cx="8592750" cy="1171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23220" y="4999841"/>
            <a:ext cx="8364118" cy="11431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923BAF9-EE06-2CD4-7DC0-4D7E1660B65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6"/>
          <p:cNvSpPr txBox="1"/>
          <p:nvPr/>
        </p:nvSpPr>
        <p:spPr>
          <a:xfrm>
            <a:off x="404250" y="1245100"/>
            <a:ext cx="11383500" cy="46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501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Char char="▪"/>
            </a:pPr>
            <a:r>
              <a:rPr lang="es-MX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REGISTRO DE HALLAZGOS DE LA AUDITORÍA</a:t>
            </a:r>
            <a:endParaRPr sz="45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lang="es-MX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evidencia de la auditoría debe ser evaluada frente a los criterios de auditoría para registrar los hallazgos de la auditoría. 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lang="es-MX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hallazgos pueden indicar tanto conformidad como no conformidad con los criterios. Cuando los objetivos de la auditoría así lo especifiquen, los hallazgos pueden identificar oportunidades de mejora. 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lang="es-MX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 no conformidades y sus evidencias de soporte deben registrarse. Éstas deben revisarse con el auditado, para obtener el reconocimiento de que la evidencia de la auditoría es exacta y que las no conformidades se han comprendido.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B1AD1C7-8446-ABED-DD9F-F3FB60FE993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7"/>
          <p:cNvSpPr/>
          <p:nvPr/>
        </p:nvSpPr>
        <p:spPr>
          <a:xfrm>
            <a:off x="575733" y="3251200"/>
            <a:ext cx="10854300" cy="2641500"/>
          </a:xfrm>
          <a:prstGeom prst="roundRect">
            <a:avLst>
              <a:gd name="adj" fmla="val 16667"/>
            </a:avLst>
          </a:prstGeom>
          <a:solidFill>
            <a:srgbClr val="31538F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7"/>
          <p:cNvSpPr/>
          <p:nvPr/>
        </p:nvSpPr>
        <p:spPr>
          <a:xfrm>
            <a:off x="3839868" y="700970"/>
            <a:ext cx="4204137" cy="134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1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7"/>
          <p:cNvSpPr txBox="1"/>
          <p:nvPr/>
        </p:nvSpPr>
        <p:spPr>
          <a:xfrm>
            <a:off x="836525" y="700976"/>
            <a:ext cx="10210800" cy="30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143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REDACCIÓN DE LAS NO CONFORMIDADES</a:t>
            </a:r>
            <a:endParaRPr sz="4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Deben incluir la evidencia y la no conformidad</a:t>
            </a:r>
            <a:endParaRPr sz="2000"/>
          </a:p>
          <a:p>
            <a:pPr marL="11430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7"/>
          <p:cNvSpPr/>
          <p:nvPr/>
        </p:nvSpPr>
        <p:spPr>
          <a:xfrm>
            <a:off x="1141336" y="3251200"/>
            <a:ext cx="9601200" cy="2302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143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Evidencia:</a:t>
            </a: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Se observa que se mantienen las ventanas abiertas en el proceso de amasado de galletas, y que no se ha colocado protección (mallas por ej).</a:t>
            </a:r>
            <a:endParaRPr sz="2000"/>
          </a:p>
          <a:p>
            <a:pPr marL="11430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s-MX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 Conformidad</a:t>
            </a: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La evidencia indica que se incumple con el Art. 76, literal C , numeral 4de Ventanas, puertas y otras aberturas de la Res. 067, el cual establece que en caso de comunicación al exterior deben existir sistemas de protección.</a:t>
            </a:r>
            <a:endParaRPr sz="200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75DA9DC-2A28-D36C-73DE-906BFD4F308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8"/>
          <p:cNvSpPr txBox="1"/>
          <p:nvPr/>
        </p:nvSpPr>
        <p:spPr>
          <a:xfrm>
            <a:off x="1262250" y="1905571"/>
            <a:ext cx="8661000" cy="30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Reunión de cierre: </a:t>
            </a:r>
            <a:endParaRPr sz="45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24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Agradecer</a:t>
            </a:r>
            <a:endParaRPr sz="2000"/>
          </a:p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Asegurar confidencialidad</a:t>
            </a:r>
            <a:endParaRPr sz="2000"/>
          </a:p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Presentar hallazgos y conclusiones</a:t>
            </a:r>
            <a:endParaRPr sz="2000"/>
          </a:p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6875" y="1703638"/>
            <a:ext cx="5808200" cy="363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9273F3D-D56C-0210-DBEE-D0DD87E118F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9"/>
          <p:cNvSpPr txBox="1"/>
          <p:nvPr/>
        </p:nvSpPr>
        <p:spPr>
          <a:xfrm>
            <a:off x="1040475" y="1216711"/>
            <a:ext cx="10390800" cy="5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Preparación del informe de la </a:t>
            </a:r>
            <a:r>
              <a:rPr lang="es-MX" sz="2000" dirty="0">
                <a:solidFill>
                  <a:schemeClr val="dk1"/>
                </a:solidFill>
              </a:rPr>
              <a:t>auditoría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líder del equipo auditor debe ser responsable de la preparación y del contenido del informe de la auditoría.</a:t>
            </a:r>
            <a:endParaRPr sz="2000" dirty="0"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informe de la auditoría debe proporcionar un registro completo de la </a:t>
            </a:r>
            <a:r>
              <a:rPr lang="es-MX" sz="2000" dirty="0">
                <a:solidFill>
                  <a:schemeClr val="dk1"/>
                </a:solidFill>
              </a:rPr>
              <a:t>auditoría</a:t>
            </a: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preciso, conciso y claro, y debe incluir, o hacer referencia a lo siguiente:</a:t>
            </a:r>
            <a:endParaRPr sz="2000" dirty="0"/>
          </a:p>
          <a:p>
            <a:pPr marL="285750" marR="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objetivos de la auditoría</a:t>
            </a:r>
            <a:endParaRPr sz="2000" dirty="0"/>
          </a:p>
          <a:p>
            <a:pPr marL="285750" marR="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alcance de la auditoría </a:t>
            </a:r>
            <a:endParaRPr sz="2000" dirty="0"/>
          </a:p>
          <a:p>
            <a:pPr marL="285750" marR="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identificación del líder del equipo auditor y de los miembros del equipo auditor</a:t>
            </a:r>
            <a:endParaRPr sz="2000" dirty="0"/>
          </a:p>
          <a:p>
            <a:pPr marL="285750" marR="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 fechas y los lugares donde se realizaron las actividades de auditoría</a:t>
            </a:r>
            <a:endParaRPr sz="2000" dirty="0"/>
          </a:p>
          <a:p>
            <a:pPr marL="285750" marR="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criterios de auditoría</a:t>
            </a:r>
            <a:endParaRPr sz="2000" dirty="0"/>
          </a:p>
          <a:p>
            <a:pPr marL="285750" marR="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hallazgos de la auditoría</a:t>
            </a:r>
            <a:endParaRPr sz="2000" dirty="0"/>
          </a:p>
          <a:p>
            <a:pPr marL="285750" marR="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 conclusiones de la auditoría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9"/>
          <p:cNvSpPr/>
          <p:nvPr/>
        </p:nvSpPr>
        <p:spPr>
          <a:xfrm>
            <a:off x="659463" y="558832"/>
            <a:ext cx="11076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PREPARACIÓN</a:t>
            </a:r>
            <a:r>
              <a:rPr lang="es-MX" sz="4500" b="1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MX" sz="45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REPORTES</a:t>
            </a:r>
            <a:endParaRPr sz="4500" b="1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0F01B64-CC0C-7A31-5D8C-C7ABDF7520C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0"/>
          <p:cNvSpPr/>
          <p:nvPr/>
        </p:nvSpPr>
        <p:spPr>
          <a:xfrm>
            <a:off x="2590800" y="1275470"/>
            <a:ext cx="7010400" cy="13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800" b="1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ACTIVIDADES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s-MX" sz="4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COMPLEMENTARIAS</a:t>
            </a:r>
            <a:endParaRPr sz="4800" b="1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0"/>
          <p:cNvSpPr txBox="1"/>
          <p:nvPr/>
        </p:nvSpPr>
        <p:spPr>
          <a:xfrm>
            <a:off x="677850" y="2618275"/>
            <a:ext cx="10127400" cy="32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143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REALIZACIÓN DE LAS ACTIVIDADES DE SEGUIMIENTO DE UNA AUDITORÍA</a:t>
            </a:r>
            <a:endParaRPr sz="2000"/>
          </a:p>
          <a:p>
            <a:pPr marL="0" marR="0" lvl="0" indent="114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2000">
              <a:solidFill>
                <a:schemeClr val="lt1"/>
              </a:solidFill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Las conclusiones de la auditoría pueden indicar la necesidad de acciones correctivas, preventivas, o de mejora, según sea aplicable. Debe verificarse si se implementó la acción correctiva y su eficacia. Esta verificación puede ser parte de una auditoría posterior.</a:t>
            </a:r>
            <a:endParaRPr sz="200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0E32C6B-452F-8330-0C65-59A1172F11D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1"/>
          <p:cNvSpPr txBox="1"/>
          <p:nvPr/>
        </p:nvSpPr>
        <p:spPr>
          <a:xfrm>
            <a:off x="1314656" y="1441879"/>
            <a:ext cx="9051600" cy="45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Algunas recomendaciones</a:t>
            </a:r>
            <a:endParaRPr sz="4500"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Sé cordial, riguroso, educado y puntual</a:t>
            </a:r>
            <a:endParaRPr sz="2000"/>
          </a:p>
          <a:p>
            <a:pPr marL="285750" marR="0" lvl="0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Respeta el programa de auditoría</a:t>
            </a:r>
            <a:endParaRPr sz="2000"/>
          </a:p>
          <a:p>
            <a:pPr marL="285750" marR="0" lvl="0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Toma en cuenta que mientras realizas una auditoría lo más probable es que el establecimiento está realizando sus actividades habituales.</a:t>
            </a:r>
            <a:endParaRPr sz="2000"/>
          </a:p>
          <a:p>
            <a:pPr marL="285750" marR="0" lvl="0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 enviar el informe de auditoría, cumple los plazos acordados, y presenta un informe claro y preciso.</a:t>
            </a:r>
            <a:endParaRPr sz="2000"/>
          </a:p>
          <a:p>
            <a:pPr marL="285750" marR="0" lvl="0" indent="-184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673E5F6-C573-7AC8-861D-67E42605A5A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4"/>
          <p:cNvSpPr txBox="1"/>
          <p:nvPr/>
        </p:nvSpPr>
        <p:spPr>
          <a:xfrm>
            <a:off x="856617" y="1200742"/>
            <a:ext cx="10210800" cy="44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143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SEGUIMIENTO DE LAS ACCIONES CORRECTIVAS</a:t>
            </a:r>
            <a:endParaRPr sz="4500">
              <a:latin typeface="Calibri"/>
              <a:ea typeface="Calibri"/>
              <a:cs typeface="Calibri"/>
              <a:sym typeface="Calibri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¿Se han cerrado las acciones correctivas?</a:t>
            </a:r>
            <a:endParaRPr sz="2000"/>
          </a:p>
          <a:p>
            <a:pPr marL="11430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¿No? Es necesario establecer nuevas fechas de cumplimiento.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1F36339-4BC3-223C-005A-ACA5FE077AD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3"/>
          <p:cNvSpPr txBox="1"/>
          <p:nvPr/>
        </p:nvSpPr>
        <p:spPr>
          <a:xfrm>
            <a:off x="2251449" y="913900"/>
            <a:ext cx="69714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CAMINO HACIA EL HACCP</a:t>
            </a:r>
            <a:endParaRPr sz="4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6" name="Google Shape;346;p33" descr="Buenas Prácticas de Manufactura para Industrias de Alimentos"/>
          <p:cNvPicPr preferRelativeResize="0"/>
          <p:nvPr/>
        </p:nvPicPr>
        <p:blipFill rotWithShape="1">
          <a:blip r:embed="rId4">
            <a:alphaModFix/>
          </a:blip>
          <a:srcRect l="6533" t="18766" r="6183" b="9632"/>
          <a:stretch/>
        </p:blipFill>
        <p:spPr>
          <a:xfrm>
            <a:off x="1361119" y="1817653"/>
            <a:ext cx="8359279" cy="484757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0558EEA-9429-F6E1-AC2C-9002782C261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36426" y="1106451"/>
            <a:ext cx="5509774" cy="54251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1A93344-6BBD-1090-3180-05D1E4D982E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5"/>
          <p:cNvSpPr txBox="1"/>
          <p:nvPr/>
        </p:nvSpPr>
        <p:spPr>
          <a:xfrm>
            <a:off x="4540713" y="1203926"/>
            <a:ext cx="23736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PELIGRO</a:t>
            </a:r>
            <a:endParaRPr sz="4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35"/>
          <p:cNvSpPr txBox="1"/>
          <p:nvPr/>
        </p:nvSpPr>
        <p:spPr>
          <a:xfrm>
            <a:off x="2038696" y="2546872"/>
            <a:ext cx="80298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Agente biológico, químico o físico presente en el alimento, o bien la condición en que este se halla, que pueda </a:t>
            </a:r>
            <a:r>
              <a:rPr lang="es-MX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CAUSAR UN EFECTO ADVERSO PARA LA SALUD</a:t>
            </a: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(Codex Alimentarius)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0" name="Google Shape;360;p35" descr="La higiene en los alimentos - Farmacia Lavernia"/>
          <p:cNvPicPr preferRelativeResize="0"/>
          <p:nvPr/>
        </p:nvPicPr>
        <p:blipFill rotWithShape="1">
          <a:blip r:embed="rId4">
            <a:alphaModFix/>
          </a:blip>
          <a:srcRect t="19746" b="38788"/>
          <a:stretch/>
        </p:blipFill>
        <p:spPr>
          <a:xfrm>
            <a:off x="2752844" y="4234687"/>
            <a:ext cx="5949196" cy="21849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2D2AE06-CB17-28F0-E682-F5884033B73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6" name="Google Shape;366;p36"/>
          <p:cNvGrpSpPr/>
          <p:nvPr/>
        </p:nvGrpSpPr>
        <p:grpSpPr>
          <a:xfrm>
            <a:off x="4789669" y="1371310"/>
            <a:ext cx="5203459" cy="4955675"/>
            <a:chOff x="1313865" y="564"/>
            <a:chExt cx="5203459" cy="4955675"/>
          </a:xfrm>
        </p:grpSpPr>
        <p:sp>
          <p:nvSpPr>
            <p:cNvPr id="367" name="Google Shape;367;p36"/>
            <p:cNvSpPr/>
            <p:nvPr/>
          </p:nvSpPr>
          <p:spPr>
            <a:xfrm>
              <a:off x="1313865" y="564"/>
              <a:ext cx="2477837" cy="1486702"/>
            </a:xfrm>
            <a:prstGeom prst="rect">
              <a:avLst/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6"/>
            <p:cNvSpPr txBox="1"/>
            <p:nvPr/>
          </p:nvSpPr>
          <p:spPr>
            <a:xfrm>
              <a:off x="1313865" y="564"/>
              <a:ext cx="2477700" cy="148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8575" tIns="148575" rIns="148575" bIns="14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00"/>
                <a:buFont typeface="Calibri"/>
                <a:buNone/>
              </a:pPr>
              <a:r>
                <a:rPr lang="es-MX" sz="2000">
                  <a:solidFill>
                    <a:schemeClr val="lt1"/>
                  </a:solidFill>
                </a:rPr>
                <a:t>Mano de obra</a:t>
              </a:r>
              <a:endParaRPr sz="2000">
                <a:solidFill>
                  <a:schemeClr val="lt1"/>
                </a:solidFill>
              </a:endParaRPr>
            </a:p>
          </p:txBody>
        </p:sp>
        <p:sp>
          <p:nvSpPr>
            <p:cNvPr id="369" name="Google Shape;369;p36"/>
            <p:cNvSpPr/>
            <p:nvPr/>
          </p:nvSpPr>
          <p:spPr>
            <a:xfrm>
              <a:off x="4039487" y="564"/>
              <a:ext cx="2477837" cy="1486702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6"/>
            <p:cNvSpPr txBox="1"/>
            <p:nvPr/>
          </p:nvSpPr>
          <p:spPr>
            <a:xfrm>
              <a:off x="4039487" y="564"/>
              <a:ext cx="2477700" cy="148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8575" tIns="148575" rIns="148575" bIns="14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00"/>
                <a:buFont typeface="Calibri"/>
                <a:buNone/>
              </a:pPr>
              <a:r>
                <a:rPr lang="es-MX" sz="2000">
                  <a:solidFill>
                    <a:schemeClr val="lt1"/>
                  </a:solidFill>
                </a:rPr>
                <a:t>Materiales</a:t>
              </a:r>
              <a:endParaRPr sz="2000">
                <a:solidFill>
                  <a:schemeClr val="lt1"/>
                </a:solidFill>
              </a:endParaRPr>
            </a:p>
          </p:txBody>
        </p:sp>
        <p:sp>
          <p:nvSpPr>
            <p:cNvPr id="371" name="Google Shape;371;p36"/>
            <p:cNvSpPr/>
            <p:nvPr/>
          </p:nvSpPr>
          <p:spPr>
            <a:xfrm>
              <a:off x="1313865" y="1735050"/>
              <a:ext cx="2477837" cy="1486702"/>
            </a:xfrm>
            <a:prstGeom prst="rect">
              <a:avLst/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6"/>
            <p:cNvSpPr txBox="1"/>
            <p:nvPr/>
          </p:nvSpPr>
          <p:spPr>
            <a:xfrm>
              <a:off x="1313865" y="1735050"/>
              <a:ext cx="2477837" cy="14867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8575" tIns="148575" rIns="148575" bIns="14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00"/>
                <a:buFont typeface="Calibri"/>
                <a:buNone/>
              </a:pPr>
              <a:r>
                <a:rPr lang="es-MX" sz="2000">
                  <a:solidFill>
                    <a:schemeClr val="lt1"/>
                  </a:solidFill>
                </a:rPr>
                <a:t>Métodos</a:t>
              </a:r>
              <a:endParaRPr sz="2000">
                <a:solidFill>
                  <a:schemeClr val="lt1"/>
                </a:solidFill>
              </a:endParaRPr>
            </a:p>
          </p:txBody>
        </p:sp>
        <p:sp>
          <p:nvSpPr>
            <p:cNvPr id="373" name="Google Shape;373;p36"/>
            <p:cNvSpPr/>
            <p:nvPr/>
          </p:nvSpPr>
          <p:spPr>
            <a:xfrm>
              <a:off x="4039487" y="1735050"/>
              <a:ext cx="2477837" cy="1486702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6"/>
            <p:cNvSpPr txBox="1"/>
            <p:nvPr/>
          </p:nvSpPr>
          <p:spPr>
            <a:xfrm>
              <a:off x="4039487" y="1735050"/>
              <a:ext cx="2477700" cy="148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8575" tIns="148575" rIns="148575" bIns="14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00"/>
                <a:buFont typeface="Calibri"/>
                <a:buNone/>
              </a:pPr>
              <a:r>
                <a:rPr lang="es-MX" sz="2000">
                  <a:solidFill>
                    <a:schemeClr val="lt1"/>
                  </a:solidFill>
                </a:rPr>
                <a:t>Materia prima</a:t>
              </a:r>
              <a:endParaRPr sz="2000">
                <a:solidFill>
                  <a:schemeClr val="lt1"/>
                </a:solidFill>
              </a:endParaRPr>
            </a:p>
          </p:txBody>
        </p:sp>
        <p:sp>
          <p:nvSpPr>
            <p:cNvPr id="375" name="Google Shape;375;p36"/>
            <p:cNvSpPr/>
            <p:nvPr/>
          </p:nvSpPr>
          <p:spPr>
            <a:xfrm>
              <a:off x="2676676" y="3469537"/>
              <a:ext cx="2477837" cy="1486702"/>
            </a:xfrm>
            <a:prstGeom prst="rect">
              <a:avLst/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6"/>
            <p:cNvSpPr txBox="1"/>
            <p:nvPr/>
          </p:nvSpPr>
          <p:spPr>
            <a:xfrm>
              <a:off x="2676676" y="3469537"/>
              <a:ext cx="2477837" cy="14867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8575" tIns="148575" rIns="148575" bIns="14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00"/>
                <a:buFont typeface="Calibri"/>
                <a:buNone/>
              </a:pPr>
              <a:r>
                <a:rPr lang="es-MX" sz="2000">
                  <a:solidFill>
                    <a:schemeClr val="lt1"/>
                  </a:solidFill>
                </a:rPr>
                <a:t>Medio ambiente</a:t>
              </a:r>
              <a:endParaRPr sz="2000">
                <a:solidFill>
                  <a:schemeClr val="lt1"/>
                </a:solidFill>
              </a:endParaRPr>
            </a:p>
          </p:txBody>
        </p:sp>
      </p:grpSp>
      <p:sp>
        <p:nvSpPr>
          <p:cNvPr id="377" name="Google Shape;377;p36"/>
          <p:cNvSpPr txBox="1"/>
          <p:nvPr/>
        </p:nvSpPr>
        <p:spPr>
          <a:xfrm>
            <a:off x="131075" y="2563200"/>
            <a:ext cx="45141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FUENTES DE CONTAMINACIÓN</a:t>
            </a:r>
            <a:endParaRPr sz="4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EEC4BE0-8494-E5B8-F50A-FB7D94205E4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968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37"/>
          <p:cNvSpPr txBox="1"/>
          <p:nvPr/>
        </p:nvSpPr>
        <p:spPr>
          <a:xfrm rot="-2936193">
            <a:off x="612334" y="1519454"/>
            <a:ext cx="2468890" cy="400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MATERIAL DURO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384" name="Google Shape;384;p37"/>
          <p:cNvSpPr txBox="1"/>
          <p:nvPr/>
        </p:nvSpPr>
        <p:spPr>
          <a:xfrm rot="2593230">
            <a:off x="8772835" y="1552679"/>
            <a:ext cx="2773479" cy="400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FORMA CORTANTE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385" name="Google Shape;385;p37"/>
          <p:cNvSpPr txBox="1"/>
          <p:nvPr/>
        </p:nvSpPr>
        <p:spPr>
          <a:xfrm rot="-2936318">
            <a:off x="-35587" y="4960502"/>
            <a:ext cx="3063634" cy="400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TAMAÑO SUFICIENTE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386" name="Google Shape;386;p37"/>
          <p:cNvSpPr txBox="1"/>
          <p:nvPr/>
        </p:nvSpPr>
        <p:spPr>
          <a:xfrm rot="2593423">
            <a:off x="9434708" y="4854219"/>
            <a:ext cx="2395273" cy="1015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DESAPERCIBIDO</a:t>
            </a:r>
            <a:endParaRPr sz="2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POR EL</a:t>
            </a:r>
            <a:endParaRPr sz="2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CONSUMIDOR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387" name="Google Shape;387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79909" y="1380310"/>
            <a:ext cx="6210300" cy="38004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33E7B9C-5042-9DB9-14DD-415FC5DC26E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93" name="Google Shape;393;p38"/>
          <p:cNvGraphicFramePr/>
          <p:nvPr/>
        </p:nvGraphicFramePr>
        <p:xfrm>
          <a:off x="593617" y="1020139"/>
          <a:ext cx="10905050" cy="5463825"/>
        </p:xfrm>
        <a:graphic>
          <a:graphicData uri="http://schemas.openxmlformats.org/drawingml/2006/table">
            <a:tbl>
              <a:tblPr firstRow="1" bandRow="1">
                <a:noFill/>
                <a:tableStyleId>{DB6491C7-EC8D-4A46-8385-0488EAA6A8D0}</a:tableStyleId>
              </a:tblPr>
              <a:tblGrid>
                <a:gridCol w="23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2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5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5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MATERIAL</a:t>
                      </a:r>
                      <a:endParaRPr sz="2000" b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5000" marR="198750" marT="132500" marB="1325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POTENCIAL DE </a:t>
                      </a:r>
                      <a:r>
                        <a:rPr lang="es-MX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LESIÓN</a:t>
                      </a:r>
                      <a:endParaRPr sz="2000" b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5000" marR="198750" marT="132500" marB="1325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FUENTES</a:t>
                      </a:r>
                      <a:endParaRPr sz="2000" b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5000" marR="198750" marT="132500" marB="1325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93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VIDRIO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5000" marR="198750" marT="132500" marB="1325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Cortadas, sangramiento; puede requerir cirugía para encontrarlo o removerlo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5000" marR="198750" marT="132500" marB="1325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Botellas, tarros, pantallas de luz, utensilios, cubiertas, etc.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5000" marR="198750" marT="132500" marB="1325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2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MADERA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5000" marR="198750" marT="132500" marB="1325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Cortes, infecciones, asfixia; puede requerir cirugía para removerlo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5000" marR="198750" marT="132500" marB="1325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Campo, tarimas, cajas, materiales de construcción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5000" marR="198750" marT="132500" marB="1325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51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PIEDRA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5000" marR="198750" marT="132500" marB="1325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Asfixia, dientes rotos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5000" marR="198750" marT="132500" marB="1325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Campo, edificios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5000" marR="198750" marT="132500" marB="1325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2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AISLANTES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5000" marR="198750" marT="132500" marB="1325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 causa asfixia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5000" marR="198750" marT="132500" marB="1325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Materiales de construcción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5000" marR="198750" marT="132500" marB="1325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2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PLASTICO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5000" marR="198750" marT="132500" marB="1325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Asfixia, cortes, infección; puede requerir cirugía para remover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5000" marR="198750" marT="132500" marB="1325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Empaques, tarimas, equipo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5000" marR="198750" marT="132500" marB="1325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C6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E4635774-F2C7-6C91-91C9-C0F28C02353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968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39"/>
          <p:cNvSpPr txBox="1"/>
          <p:nvPr/>
        </p:nvSpPr>
        <p:spPr>
          <a:xfrm>
            <a:off x="3269500" y="1171125"/>
            <a:ext cx="55620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PELIGROS QUÍMICOS</a:t>
            </a:r>
            <a:endParaRPr sz="4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39"/>
          <p:cNvSpPr txBox="1"/>
          <p:nvPr/>
        </p:nvSpPr>
        <p:spPr>
          <a:xfrm>
            <a:off x="497441" y="2496545"/>
            <a:ext cx="60978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⮚"/>
            </a:pPr>
            <a:r>
              <a:rPr lang="es-MX" sz="2000">
                <a:solidFill>
                  <a:schemeClr val="dk1"/>
                </a:solidFill>
              </a:rPr>
              <a:t>Químicos agrícolas – pecuarios</a:t>
            </a:r>
            <a:endParaRPr sz="2000"/>
          </a:p>
          <a:p>
            <a:pPr marL="800100" marR="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 i="0" u="none" strike="noStrike" cap="none">
                <a:solidFill>
                  <a:schemeClr val="dk1"/>
                </a:solidFill>
              </a:rPr>
              <a:t>Pesticidas</a:t>
            </a:r>
            <a:endParaRPr sz="2000"/>
          </a:p>
          <a:p>
            <a:pPr marL="800100" marR="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 i="0" u="none" strike="noStrike" cap="none">
                <a:solidFill>
                  <a:schemeClr val="dk1"/>
                </a:solidFill>
              </a:rPr>
              <a:t>Fertilizantes</a:t>
            </a:r>
            <a:endParaRPr sz="2000"/>
          </a:p>
          <a:p>
            <a:pPr marL="800100" marR="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 i="0" u="none" strike="noStrike" cap="none">
                <a:solidFill>
                  <a:schemeClr val="dk1"/>
                </a:solidFill>
              </a:rPr>
              <a:t>Antibióticos</a:t>
            </a:r>
            <a:endParaRPr sz="2000" i="0" u="none" strike="noStrike" cap="none">
              <a:solidFill>
                <a:schemeClr val="dk1"/>
              </a:solidFill>
            </a:endParaRPr>
          </a:p>
        </p:txBody>
      </p:sp>
      <p:sp>
        <p:nvSpPr>
          <p:cNvPr id="401" name="Google Shape;401;p39"/>
          <p:cNvSpPr txBox="1"/>
          <p:nvPr/>
        </p:nvSpPr>
        <p:spPr>
          <a:xfrm>
            <a:off x="7870362" y="2639213"/>
            <a:ext cx="31212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⮚"/>
            </a:pPr>
            <a:r>
              <a:rPr lang="es-MX" sz="2000">
                <a:solidFill>
                  <a:schemeClr val="dk1"/>
                </a:solidFill>
              </a:rPr>
              <a:t>Metales</a:t>
            </a:r>
            <a:endParaRPr sz="2000"/>
          </a:p>
          <a:p>
            <a:pPr marL="800100" marR="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 i="0" u="none" strike="noStrike" cap="none">
                <a:solidFill>
                  <a:schemeClr val="dk1"/>
                </a:solidFill>
              </a:rPr>
              <a:t>Plomo</a:t>
            </a:r>
            <a:endParaRPr sz="2000"/>
          </a:p>
          <a:p>
            <a:pPr marL="800100" marR="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 i="0" u="none" strike="noStrike" cap="none">
                <a:solidFill>
                  <a:schemeClr val="dk1"/>
                </a:solidFill>
              </a:rPr>
              <a:t>Mercurio</a:t>
            </a:r>
            <a:endParaRPr sz="2000"/>
          </a:p>
          <a:p>
            <a:pPr marL="800100" marR="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 i="0" u="none" strike="noStrike" cap="none">
                <a:solidFill>
                  <a:schemeClr val="dk1"/>
                </a:solidFill>
              </a:rPr>
              <a:t>Arsénico</a:t>
            </a:r>
            <a:endParaRPr sz="2000"/>
          </a:p>
          <a:p>
            <a:pPr marL="800100" marR="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 i="0" u="none" strike="noStrike" cap="none">
                <a:solidFill>
                  <a:schemeClr val="dk1"/>
                </a:solidFill>
              </a:rPr>
              <a:t>Cianuro</a:t>
            </a:r>
            <a:endParaRPr sz="2000"/>
          </a:p>
        </p:txBody>
      </p:sp>
      <p:sp>
        <p:nvSpPr>
          <p:cNvPr id="402" name="Google Shape;402;p39"/>
          <p:cNvSpPr txBox="1"/>
          <p:nvPr/>
        </p:nvSpPr>
        <p:spPr>
          <a:xfrm>
            <a:off x="497441" y="4431649"/>
            <a:ext cx="228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⮚"/>
            </a:pPr>
            <a:r>
              <a:rPr lang="es-MX" sz="2000">
                <a:solidFill>
                  <a:schemeClr val="dk1"/>
                </a:solidFill>
              </a:rPr>
              <a:t>Alérgenos</a:t>
            </a:r>
            <a:endParaRPr sz="2000"/>
          </a:p>
        </p:txBody>
      </p:sp>
      <p:sp>
        <p:nvSpPr>
          <p:cNvPr id="403" name="Google Shape;403;p39"/>
          <p:cNvSpPr txBox="1"/>
          <p:nvPr/>
        </p:nvSpPr>
        <p:spPr>
          <a:xfrm>
            <a:off x="7631495" y="5408954"/>
            <a:ext cx="31212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⮚"/>
            </a:pPr>
            <a:r>
              <a:rPr lang="es-MX" sz="2000">
                <a:solidFill>
                  <a:schemeClr val="dk1"/>
                </a:solidFill>
              </a:rPr>
              <a:t>Toxinas Microbiológicas</a:t>
            </a:r>
            <a:endParaRPr sz="2000"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i="0" u="none" strike="noStrike" cap="none">
                <a:solidFill>
                  <a:schemeClr val="dk1"/>
                </a:solidFill>
              </a:rPr>
              <a:t>- Micotoxinas</a:t>
            </a:r>
            <a:endParaRPr sz="2000"/>
          </a:p>
        </p:txBody>
      </p:sp>
      <p:pic>
        <p:nvPicPr>
          <p:cNvPr id="404" name="Google Shape;404;p39" descr="QUÉ ES LA PLATA COLOIDAL? - Batido Ultraki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20626" y="3526880"/>
            <a:ext cx="3731548" cy="2407451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39"/>
          <p:cNvSpPr txBox="1"/>
          <p:nvPr/>
        </p:nvSpPr>
        <p:spPr>
          <a:xfrm>
            <a:off x="497441" y="5408954"/>
            <a:ext cx="31212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⮚"/>
            </a:pPr>
            <a:r>
              <a:rPr lang="es-MX" sz="2000">
                <a:solidFill>
                  <a:schemeClr val="dk1"/>
                </a:solidFill>
              </a:rPr>
              <a:t>Compuesto tóxicos formados en los procesos o por los mismos alimentos</a:t>
            </a:r>
            <a:endParaRPr sz="200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7E95548-3376-3023-82CE-5BCCF3B13FD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40"/>
          <p:cNvSpPr txBox="1"/>
          <p:nvPr/>
        </p:nvSpPr>
        <p:spPr>
          <a:xfrm>
            <a:off x="667820" y="1829925"/>
            <a:ext cx="60978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s-MX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 el envasado</a:t>
            </a:r>
            <a:endParaRPr sz="2000"/>
          </a:p>
          <a:p>
            <a:pPr marL="742950" marR="0" lvl="1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-"/>
            </a:pPr>
            <a:r>
              <a:rPr lang="es-MX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Plastificantes (BPA – bisfenol A)</a:t>
            </a:r>
            <a:endParaRPr sz="2000"/>
          </a:p>
          <a:p>
            <a:pPr marL="742950" marR="0" lvl="1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-"/>
            </a:pPr>
            <a:r>
              <a:rPr lang="es-MX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Pintura/tintas codificadoras</a:t>
            </a:r>
            <a:endParaRPr sz="2000"/>
          </a:p>
          <a:p>
            <a:pPr marL="742950" marR="0" lvl="1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-"/>
            </a:pPr>
            <a:r>
              <a:rPr lang="es-MX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Adhesivos</a:t>
            </a:r>
            <a:endParaRPr sz="2000"/>
          </a:p>
        </p:txBody>
      </p:sp>
      <p:sp>
        <p:nvSpPr>
          <p:cNvPr id="412" name="Google Shape;412;p40"/>
          <p:cNvSpPr txBox="1"/>
          <p:nvPr/>
        </p:nvSpPr>
        <p:spPr>
          <a:xfrm>
            <a:off x="647621" y="3576735"/>
            <a:ext cx="6097800" cy="30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s-MX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Durante el proceso</a:t>
            </a:r>
            <a:endParaRPr sz="2000"/>
          </a:p>
          <a:p>
            <a:pPr marL="742950" marR="0" lvl="1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-"/>
            </a:pPr>
            <a:r>
              <a:rPr lang="es-MX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Lubricantes</a:t>
            </a:r>
            <a:endParaRPr sz="2000"/>
          </a:p>
          <a:p>
            <a:pPr marL="742950" marR="0" lvl="1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-"/>
            </a:pPr>
            <a:r>
              <a:rPr lang="es-MX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Detergentes</a:t>
            </a:r>
            <a:endParaRPr sz="2000"/>
          </a:p>
          <a:p>
            <a:pPr marL="742950" marR="0" lvl="1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-"/>
            </a:pPr>
            <a:r>
              <a:rPr lang="es-MX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Sanitizantes</a:t>
            </a:r>
            <a:endParaRPr sz="2000"/>
          </a:p>
          <a:p>
            <a:pPr marL="742950" marR="0" lvl="1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-"/>
            </a:pPr>
            <a:r>
              <a:rPr lang="es-MX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Refrigerantes</a:t>
            </a:r>
            <a:endParaRPr sz="2000"/>
          </a:p>
          <a:p>
            <a:pPr marL="742950" marR="0" lvl="1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-"/>
            </a:pPr>
            <a:r>
              <a:rPr lang="es-MX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Químicos para el tratamiento de agua</a:t>
            </a:r>
            <a:endParaRPr sz="2000"/>
          </a:p>
          <a:p>
            <a:pPr marL="742950" marR="0" lvl="1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-"/>
            </a:pPr>
            <a:r>
              <a:rPr lang="es-MX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Químicos para el control de plagas</a:t>
            </a:r>
            <a:endParaRPr sz="2000"/>
          </a:p>
        </p:txBody>
      </p:sp>
      <p:sp>
        <p:nvSpPr>
          <p:cNvPr id="413" name="Google Shape;413;p40"/>
          <p:cNvSpPr txBox="1"/>
          <p:nvPr/>
        </p:nvSpPr>
        <p:spPr>
          <a:xfrm>
            <a:off x="2835929" y="976461"/>
            <a:ext cx="60978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PELIGROS QUÍMICOS </a:t>
            </a:r>
            <a:endParaRPr sz="4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4" name="Google Shape;414;p40" descr="Peligros en los alimentos introduccion"/>
          <p:cNvPicPr preferRelativeResize="0"/>
          <p:nvPr/>
        </p:nvPicPr>
        <p:blipFill rotWithShape="1">
          <a:blip r:embed="rId4">
            <a:alphaModFix/>
          </a:blip>
          <a:srcRect l="9605" t="51138" r="1972" b="7453"/>
          <a:stretch/>
        </p:blipFill>
        <p:spPr>
          <a:xfrm>
            <a:off x="4739950" y="3179860"/>
            <a:ext cx="6195528" cy="21759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6C28B07-22D2-913D-DC90-22208D9B58A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968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41"/>
          <p:cNvSpPr txBox="1"/>
          <p:nvPr/>
        </p:nvSpPr>
        <p:spPr>
          <a:xfrm>
            <a:off x="3290962" y="1097122"/>
            <a:ext cx="60978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PELIGROS BIOLÓGICOS </a:t>
            </a:r>
            <a:endParaRPr sz="4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41"/>
          <p:cNvSpPr txBox="1"/>
          <p:nvPr/>
        </p:nvSpPr>
        <p:spPr>
          <a:xfrm>
            <a:off x="253504" y="2476434"/>
            <a:ext cx="60978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42950" marR="0" lvl="1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es-MX" sz="20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Virus (Hepatitis A, Norkwalk)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es-MX" sz="20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Parásitos (Trichinella, Anisakis)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es-MX" sz="20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Bacterias patógenas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1200150" marR="0" lvl="2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es-MX" sz="20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Formadoras de toxina o no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1200150" marR="0" lvl="2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es-MX" sz="20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Formadoras de esporas o no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41"/>
          <p:cNvSpPr txBox="1"/>
          <p:nvPr/>
        </p:nvSpPr>
        <p:spPr>
          <a:xfrm>
            <a:off x="4737628" y="5477430"/>
            <a:ext cx="3740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EJEMPLOS  ?????</a:t>
            </a:r>
            <a:endParaRPr sz="2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3" name="Google Shape;423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44906" y="2207309"/>
            <a:ext cx="4359524" cy="257413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F5F975C9-686E-490A-A8C1-66F7275F396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968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42" descr="2.riesgos alimentarios fao_colombia 3"/>
          <p:cNvPicPr preferRelativeResize="0"/>
          <p:nvPr/>
        </p:nvPicPr>
        <p:blipFill rotWithShape="1">
          <a:blip r:embed="rId4">
            <a:alphaModFix/>
          </a:blip>
          <a:srcRect l="6052" t="19779" r="3604" b="17864"/>
          <a:stretch/>
        </p:blipFill>
        <p:spPr>
          <a:xfrm>
            <a:off x="468500" y="2458550"/>
            <a:ext cx="11014674" cy="42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42"/>
          <p:cNvSpPr txBox="1"/>
          <p:nvPr/>
        </p:nvSpPr>
        <p:spPr>
          <a:xfrm>
            <a:off x="1186176" y="904850"/>
            <a:ext cx="102471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EJEMPLO DE PELIGROS BIOLÓGICOS ALIMENTARIOS</a:t>
            </a:r>
            <a:endParaRPr sz="4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A6FF026-3977-3B42-B7AA-425A7885AEE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3"/>
          <p:cNvSpPr txBox="1"/>
          <p:nvPr/>
        </p:nvSpPr>
        <p:spPr>
          <a:xfrm>
            <a:off x="548036" y="1792691"/>
            <a:ext cx="10256100" cy="40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Para prevenir la contaminación bacteriana y su reproducción, se deben evitar las condiciones </a:t>
            </a:r>
            <a:r>
              <a:rPr lang="es-MX" sz="2000">
                <a:solidFill>
                  <a:schemeClr val="lt1"/>
                </a:solidFill>
              </a:rPr>
              <a:t>óptimas</a:t>
            </a:r>
            <a:r>
              <a:rPr lang="es-MX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de crecimiento, mediante el control de:</a:t>
            </a:r>
            <a:endParaRPr sz="2000"/>
          </a:p>
          <a:p>
            <a:pPr marL="45720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-"/>
            </a:pPr>
            <a:r>
              <a:rPr lang="es-MX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Disponibilidad de nutrientes – ricos en proteína</a:t>
            </a:r>
            <a:endParaRPr sz="2000"/>
          </a:p>
          <a:p>
            <a:pPr marL="742950" marR="0" lvl="1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-"/>
            </a:pPr>
            <a:r>
              <a:rPr lang="es-MX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Humedad – A</a:t>
            </a:r>
            <a:r>
              <a:rPr lang="es-MX" sz="2000" b="0" i="0" u="none" strike="noStrike" cap="none" baseline="-25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 </a:t>
            </a:r>
            <a:r>
              <a:rPr lang="es-MX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mayores a 0.85</a:t>
            </a:r>
            <a:endParaRPr sz="2000" b="0" i="0" u="none" strike="noStrike" cap="none" baseline="-25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-"/>
            </a:pPr>
            <a:r>
              <a:rPr lang="es-MX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Acidez – pH entre 4,2 y 7</a:t>
            </a:r>
            <a:endParaRPr sz="2000"/>
          </a:p>
          <a:p>
            <a:pPr marL="742950" marR="0" lvl="1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-"/>
            </a:pPr>
            <a:r>
              <a:rPr lang="es-MX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Temperatura – entre 5 y 60°C</a:t>
            </a:r>
            <a:endParaRPr sz="2000"/>
          </a:p>
          <a:p>
            <a:pPr marL="742950" marR="0" lvl="1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lt1"/>
                </a:solidFill>
              </a:rPr>
              <a:t>Oxígeno</a:t>
            </a:r>
            <a:r>
              <a:rPr lang="es-MX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– aerobios y anaerobios</a:t>
            </a:r>
            <a:endParaRPr sz="2000"/>
          </a:p>
          <a:p>
            <a:pPr marL="742950" marR="0" lvl="1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-"/>
            </a:pPr>
            <a:r>
              <a:rPr lang="es-MX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Tiempo</a:t>
            </a:r>
            <a:endParaRPr sz="2000"/>
          </a:p>
        </p:txBody>
      </p:sp>
      <p:pic>
        <p:nvPicPr>
          <p:cNvPr id="438" name="Google Shape;438;p43" descr="CRECIMIENTO BACTERIANO: 20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18132" y="2633985"/>
            <a:ext cx="2286000" cy="325310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B5F3890-0C2F-5AA8-DC2D-9BE267CDF79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Google Shape;44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968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1353" y="1905207"/>
            <a:ext cx="10475356" cy="4159677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44"/>
          <p:cNvSpPr txBox="1"/>
          <p:nvPr/>
        </p:nvSpPr>
        <p:spPr>
          <a:xfrm>
            <a:off x="1359075" y="926150"/>
            <a:ext cx="76221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ACTIVIDADES DEL AGUA</a:t>
            </a:r>
            <a:endParaRPr sz="4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1596031-1611-9B7B-A35C-E2B97370020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968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1521" y="1653435"/>
            <a:ext cx="10579284" cy="404532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9E5ED44-57C8-011E-F444-6DC9741AEFB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Google Shape;45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968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46"/>
          <p:cNvSpPr txBox="1"/>
          <p:nvPr/>
        </p:nvSpPr>
        <p:spPr>
          <a:xfrm>
            <a:off x="1810200" y="1010550"/>
            <a:ext cx="8655300" cy="1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IDENTIFICAR LOS PELIGROS EN LOS PRODUCTOS PROPUESTOS</a:t>
            </a:r>
            <a:endParaRPr sz="4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58" name="Google Shape;458;p46"/>
          <p:cNvGraphicFramePr/>
          <p:nvPr/>
        </p:nvGraphicFramePr>
        <p:xfrm>
          <a:off x="1981056" y="4009581"/>
          <a:ext cx="8128000" cy="2194600"/>
        </p:xfrm>
        <a:graphic>
          <a:graphicData uri="http://schemas.openxmlformats.org/drawingml/2006/table">
            <a:tbl>
              <a:tblPr firstRow="1" bandRow="1">
                <a:noFill/>
                <a:tableStyleId>{ACC6A740-2F37-4F12-A1F9-FB185C6C5659}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 u="none" strike="noStrike" cap="none"/>
                        <a:t>PELIGRO</a:t>
                      </a:r>
                      <a:endParaRPr sz="20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 u="none" strike="noStrike" cap="none"/>
                        <a:t>EVIDENCIA</a:t>
                      </a:r>
                      <a:endParaRPr sz="2000" b="1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/>
                        <a:t>FÍSICO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/>
                        <a:t>Cartílagos, huesos, agujas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/>
                        <a:t>QUÍMICO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/>
                        <a:t>Medicamentos veterinarios, insecticidas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/>
                        <a:t>BIOLÓGICO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/>
                        <a:t>Parásitos (Triquina), Salmonella, E. coli 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59" name="Google Shape;459;p46"/>
          <p:cNvSpPr txBox="1"/>
          <p:nvPr/>
        </p:nvSpPr>
        <p:spPr>
          <a:xfrm>
            <a:off x="1981049" y="3263450"/>
            <a:ext cx="3003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PRODUCTO: </a:t>
            </a:r>
            <a:r>
              <a:rPr lang="es-MX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CARNE DE RES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EEE62A9F-BA6D-B60E-936A-0B143D88F84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Google Shape;46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47"/>
          <p:cNvSpPr txBox="1"/>
          <p:nvPr/>
        </p:nvSpPr>
        <p:spPr>
          <a:xfrm>
            <a:off x="1816321" y="882183"/>
            <a:ext cx="7474200" cy="10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INTRODUCCIÓN AL HACCP</a:t>
            </a:r>
            <a:endParaRPr sz="1500" b="1"/>
          </a:p>
        </p:txBody>
      </p:sp>
      <p:sp>
        <p:nvSpPr>
          <p:cNvPr id="466" name="Google Shape;466;p47"/>
          <p:cNvSpPr txBox="1"/>
          <p:nvPr/>
        </p:nvSpPr>
        <p:spPr>
          <a:xfrm>
            <a:off x="597121" y="2393985"/>
            <a:ext cx="6468000" cy="19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289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✔"/>
            </a:pPr>
            <a:r>
              <a:rPr lang="es-MX" sz="2000">
                <a:solidFill>
                  <a:schemeClr val="lt1"/>
                </a:solidFill>
              </a:rPr>
              <a:t>Es un sistema que identifica, evalúa y controla los peligros que son significativos para la inocuidad de los alimentos  (FAO/WHO) </a:t>
            </a:r>
            <a:endParaRPr sz="2000"/>
          </a:p>
          <a:p>
            <a:pPr marL="342900" marR="0" lvl="0" indent="-20193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000">
              <a:solidFill>
                <a:schemeClr val="lt1"/>
              </a:solidFill>
            </a:endParaRPr>
          </a:p>
          <a:p>
            <a:pPr marL="342900" marR="0" lvl="0" indent="-32893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✔"/>
            </a:pPr>
            <a:r>
              <a:rPr lang="es-MX" sz="2000">
                <a:solidFill>
                  <a:schemeClr val="lt1"/>
                </a:solidFill>
              </a:rPr>
              <a:t>Un Sistema preventivo para asegurar la producción de alimentos inocuos</a:t>
            </a:r>
            <a:endParaRPr sz="2000"/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</p:txBody>
      </p:sp>
      <p:pic>
        <p:nvPicPr>
          <p:cNvPr id="467" name="Google Shape;467;p47" descr="Inocuidad Alimentaria: BPA, BPM y HACCP, sus pilares por Raúl Sejzer –  QUALITY ROAD"/>
          <p:cNvPicPr preferRelativeResize="0"/>
          <p:nvPr/>
        </p:nvPicPr>
        <p:blipFill rotWithShape="1">
          <a:blip r:embed="rId4">
            <a:alphaModFix/>
          </a:blip>
          <a:srcRect l="4875" r="3227" b="1"/>
          <a:stretch/>
        </p:blipFill>
        <p:spPr>
          <a:xfrm>
            <a:off x="8752133" y="1862434"/>
            <a:ext cx="1908147" cy="1908147"/>
          </a:xfrm>
          <a:custGeom>
            <a:avLst/>
            <a:gdLst/>
            <a:ahLst/>
            <a:cxnLst/>
            <a:rect l="l" t="t" r="r" b="b"/>
            <a:pathLst>
              <a:path w="6057610" h="6057610" extrusionOk="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468" name="Google Shape;468;p47"/>
          <p:cNvSpPr txBox="1"/>
          <p:nvPr/>
        </p:nvSpPr>
        <p:spPr>
          <a:xfrm>
            <a:off x="518218" y="4600369"/>
            <a:ext cx="4358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Está diseñado para </a:t>
            </a:r>
            <a:r>
              <a:rPr lang="es-MX" sz="2000" b="1">
                <a:solidFill>
                  <a:schemeClr val="lt1"/>
                </a:solidFill>
              </a:rPr>
              <a:t>CONTROLAR LOS PELIGROS </a:t>
            </a:r>
            <a:r>
              <a:rPr lang="es-MX" sz="2000">
                <a:solidFill>
                  <a:schemeClr val="lt1"/>
                </a:solidFill>
              </a:rPr>
              <a:t>relacionados con la seguridad alimentaria</a:t>
            </a:r>
            <a:endParaRPr sz="2000"/>
          </a:p>
        </p:txBody>
      </p:sp>
      <p:sp>
        <p:nvSpPr>
          <p:cNvPr id="469" name="Google Shape;469;p47"/>
          <p:cNvSpPr/>
          <p:nvPr/>
        </p:nvSpPr>
        <p:spPr>
          <a:xfrm>
            <a:off x="4656267" y="4269421"/>
            <a:ext cx="421800" cy="2140200"/>
          </a:xfrm>
          <a:prstGeom prst="leftBrace">
            <a:avLst>
              <a:gd name="adj1" fmla="val 8333"/>
              <a:gd name="adj2" fmla="val 50000"/>
            </a:avLst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47"/>
          <p:cNvSpPr txBox="1"/>
          <p:nvPr/>
        </p:nvSpPr>
        <p:spPr>
          <a:xfrm>
            <a:off x="4992536" y="4630557"/>
            <a:ext cx="2589900" cy="1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Controlar es:</a:t>
            </a:r>
            <a:endParaRPr sz="2000"/>
          </a:p>
          <a:p>
            <a:pPr marL="285750" marR="0" lvl="0" indent="-2984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s-MX" sz="2000">
                <a:solidFill>
                  <a:schemeClr val="lt1"/>
                </a:solidFill>
              </a:rPr>
              <a:t>Prevenir</a:t>
            </a:r>
            <a:endParaRPr sz="2000"/>
          </a:p>
          <a:p>
            <a:pPr marL="285750" marR="0" lvl="0" indent="-2984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s-MX" sz="2000">
                <a:solidFill>
                  <a:schemeClr val="lt1"/>
                </a:solidFill>
              </a:rPr>
              <a:t>Reducir</a:t>
            </a:r>
            <a:endParaRPr sz="2000"/>
          </a:p>
          <a:p>
            <a:pPr marL="285750" marR="0" lvl="0" indent="-2984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s-MX" sz="2000">
                <a:solidFill>
                  <a:schemeClr val="lt1"/>
                </a:solidFill>
              </a:rPr>
              <a:t>Eliminar</a:t>
            </a:r>
            <a:endParaRPr sz="2000">
              <a:solidFill>
                <a:schemeClr val="lt1"/>
              </a:solidFill>
            </a:endParaRPr>
          </a:p>
        </p:txBody>
      </p:sp>
      <p:pic>
        <p:nvPicPr>
          <p:cNvPr id="471" name="Google Shape;471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57295" y="4037235"/>
            <a:ext cx="5183364" cy="19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2965A62-8B69-6510-2E62-AC911135422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48"/>
          <p:cNvPicPr preferRelativeResize="0"/>
          <p:nvPr/>
        </p:nvPicPr>
        <p:blipFill rotWithShape="1">
          <a:blip r:embed="rId3">
            <a:alphaModFix/>
          </a:blip>
          <a:srcRect l="12294" t="10545" r="13598" b="15347"/>
          <a:stretch/>
        </p:blipFill>
        <p:spPr>
          <a:xfrm>
            <a:off x="0" y="-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6D9DE17-4D49-6F3B-59F4-C57D2D7B78F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Google Shape;481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06175" y="86150"/>
            <a:ext cx="4037050" cy="661945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CD4135D-C539-B6B1-FCAC-7C432CD7C64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Google Shape;48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968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50" descr="5 puntos para entender que es HACCP"/>
          <p:cNvPicPr preferRelativeResize="0"/>
          <p:nvPr/>
        </p:nvPicPr>
        <p:blipFill rotWithShape="1">
          <a:blip r:embed="rId4">
            <a:alphaModFix/>
          </a:blip>
          <a:srcRect t="4875" r="-4" b="-4"/>
          <a:stretch/>
        </p:blipFill>
        <p:spPr>
          <a:xfrm>
            <a:off x="-32764" y="2765134"/>
            <a:ext cx="7279913" cy="3895335"/>
          </a:xfrm>
          <a:custGeom>
            <a:avLst/>
            <a:gdLst/>
            <a:ahLst/>
            <a:cxnLst/>
            <a:rect l="l" t="t" r="r" b="b"/>
            <a:pathLst>
              <a:path w="7279913" h="3895335" extrusionOk="0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489" name="Google Shape;489;p50" descr="Puntos Críticos de Control - HACCP - APPC"/>
          <p:cNvPicPr preferRelativeResize="0"/>
          <p:nvPr/>
        </p:nvPicPr>
        <p:blipFill rotWithShape="1">
          <a:blip r:embed="rId5">
            <a:alphaModFix/>
          </a:blip>
          <a:srcRect t="2279" r="1" b="15661"/>
          <a:stretch/>
        </p:blipFill>
        <p:spPr>
          <a:xfrm>
            <a:off x="6418950" y="907750"/>
            <a:ext cx="5773050" cy="3399100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50"/>
          <p:cNvSpPr/>
          <p:nvPr/>
        </p:nvSpPr>
        <p:spPr>
          <a:xfrm>
            <a:off x="7620262" y="4588824"/>
            <a:ext cx="3705600" cy="2182200"/>
          </a:xfrm>
          <a:prstGeom prst="rect">
            <a:avLst/>
          </a:prstGeom>
          <a:solidFill>
            <a:schemeClr val="dk1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50"/>
          <p:cNvSpPr txBox="1"/>
          <p:nvPr/>
        </p:nvSpPr>
        <p:spPr>
          <a:xfrm>
            <a:off x="7568375" y="5204758"/>
            <a:ext cx="3770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5</a:t>
            </a:r>
            <a:endParaRPr sz="20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 PASOS PRELIMINARES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492" name="Google Shape;492;p50"/>
          <p:cNvSpPr/>
          <p:nvPr/>
        </p:nvSpPr>
        <p:spPr>
          <a:xfrm>
            <a:off x="1295662" y="321624"/>
            <a:ext cx="3705600" cy="2182200"/>
          </a:xfrm>
          <a:prstGeom prst="rect">
            <a:avLst/>
          </a:prstGeom>
          <a:solidFill>
            <a:schemeClr val="dk1">
              <a:alpha val="498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50"/>
          <p:cNvSpPr txBox="1"/>
          <p:nvPr/>
        </p:nvSpPr>
        <p:spPr>
          <a:xfrm>
            <a:off x="1263400" y="1136358"/>
            <a:ext cx="3770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7 PRINCIPIOS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5E04DC7-8FEB-6E28-CAE4-D822B0B3441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968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51"/>
          <p:cNvSpPr txBox="1"/>
          <p:nvPr/>
        </p:nvSpPr>
        <p:spPr>
          <a:xfrm>
            <a:off x="1586099" y="1468275"/>
            <a:ext cx="86610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CONTENIDO DEL PLAN HACCP</a:t>
            </a:r>
            <a:endParaRPr sz="4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51"/>
          <p:cNvSpPr/>
          <p:nvPr/>
        </p:nvSpPr>
        <p:spPr>
          <a:xfrm>
            <a:off x="886125" y="2867851"/>
            <a:ext cx="9527400" cy="30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fabricante debe considerar en el documento del Plan HACCP</a:t>
            </a:r>
            <a:endParaRPr sz="2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60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Nombre y ubicación del establecimiento productor</a:t>
            </a:r>
            <a:endParaRPr sz="2000"/>
          </a:p>
          <a:p>
            <a:pPr marL="285750" marR="0" lvl="0" indent="-260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Objetivos de la empresa, compromiso Gerencial</a:t>
            </a:r>
            <a:endParaRPr sz="2000"/>
          </a:p>
          <a:p>
            <a:pPr marL="285750" marR="0" lvl="0" indent="-260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Diseño de la planta</a:t>
            </a:r>
            <a:endParaRPr sz="2000"/>
          </a:p>
          <a:p>
            <a:pPr marL="285750" marR="0" lvl="0" indent="-260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Procedimientos BPM</a:t>
            </a:r>
            <a:endParaRPr sz="2000"/>
          </a:p>
          <a:p>
            <a:pPr marL="285750" marR="0" lvl="0" indent="-260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PASOS</a:t>
            </a:r>
            <a:endParaRPr sz="2000"/>
          </a:p>
          <a:p>
            <a:pPr marL="285750" marR="0" lvl="0" indent="-260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 PRINCIPIOS</a:t>
            </a:r>
            <a:endParaRPr sz="200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09DE076-F359-88EE-3F68-88D88A48214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Google Shape;50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52"/>
          <p:cNvSpPr txBox="1"/>
          <p:nvPr/>
        </p:nvSpPr>
        <p:spPr>
          <a:xfrm>
            <a:off x="2436037" y="1378724"/>
            <a:ext cx="6096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>
                <a:solidFill>
                  <a:schemeClr val="lt1"/>
                </a:solidFill>
              </a:rPr>
              <a:t>Formación de un equipo de HACCP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508" name="Google Shape;508;p52"/>
          <p:cNvSpPr txBox="1"/>
          <p:nvPr/>
        </p:nvSpPr>
        <p:spPr>
          <a:xfrm>
            <a:off x="2495828" y="901725"/>
            <a:ext cx="25665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lt1"/>
                </a:solidFill>
              </a:rPr>
              <a:t>PASO 1:</a:t>
            </a:r>
            <a:endParaRPr sz="2500" b="1">
              <a:solidFill>
                <a:schemeClr val="lt1"/>
              </a:solidFill>
            </a:endParaRPr>
          </a:p>
        </p:txBody>
      </p:sp>
      <p:grpSp>
        <p:nvGrpSpPr>
          <p:cNvPr id="509" name="Google Shape;509;p52"/>
          <p:cNvGrpSpPr/>
          <p:nvPr/>
        </p:nvGrpSpPr>
        <p:grpSpPr>
          <a:xfrm>
            <a:off x="2065034" y="2041309"/>
            <a:ext cx="6711531" cy="4154757"/>
            <a:chOff x="819" y="75660"/>
            <a:chExt cx="6711531" cy="4154757"/>
          </a:xfrm>
        </p:grpSpPr>
        <p:sp>
          <p:nvSpPr>
            <p:cNvPr id="510" name="Google Shape;510;p52"/>
            <p:cNvSpPr/>
            <p:nvPr/>
          </p:nvSpPr>
          <p:spPr>
            <a:xfrm>
              <a:off x="819" y="75660"/>
              <a:ext cx="3195967" cy="1917580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52"/>
            <p:cNvSpPr txBox="1"/>
            <p:nvPr/>
          </p:nvSpPr>
          <p:spPr>
            <a:xfrm>
              <a:off x="819" y="75660"/>
              <a:ext cx="3195967" cy="19175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MX" sz="2000">
                  <a:solidFill>
                    <a:schemeClr val="lt1"/>
                  </a:solidFill>
                </a:rPr>
                <a:t>MULTIDISCIPLINARIO</a:t>
              </a:r>
              <a:endParaRPr sz="2000">
                <a:solidFill>
                  <a:schemeClr val="lt1"/>
                </a:solidFill>
              </a:endParaRPr>
            </a:p>
          </p:txBody>
        </p:sp>
        <p:sp>
          <p:nvSpPr>
            <p:cNvPr id="512" name="Google Shape;512;p52"/>
            <p:cNvSpPr/>
            <p:nvPr/>
          </p:nvSpPr>
          <p:spPr>
            <a:xfrm>
              <a:off x="3516383" y="75660"/>
              <a:ext cx="3195967" cy="1917580"/>
            </a:xfrm>
            <a:prstGeom prst="rect">
              <a:avLst/>
            </a:prstGeom>
            <a:solidFill>
              <a:srgbClr val="50C9B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52"/>
            <p:cNvSpPr txBox="1"/>
            <p:nvPr/>
          </p:nvSpPr>
          <p:spPr>
            <a:xfrm>
              <a:off x="3516383" y="75660"/>
              <a:ext cx="3195967" cy="19175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MX" sz="2000">
                  <a:solidFill>
                    <a:schemeClr val="lt1"/>
                  </a:solidFill>
                </a:rPr>
                <a:t>CON CONOCIMIENTOS TEORICOS Y PRACTICOS EN PROCESOS, PRODUCTO Y MATERIAS PRIMAS</a:t>
              </a:r>
              <a:endParaRPr sz="2000">
                <a:solidFill>
                  <a:schemeClr val="lt1"/>
                </a:solidFill>
              </a:endParaRPr>
            </a:p>
          </p:txBody>
        </p:sp>
        <p:sp>
          <p:nvSpPr>
            <p:cNvPr id="514" name="Google Shape;514;p52"/>
            <p:cNvSpPr/>
            <p:nvPr/>
          </p:nvSpPr>
          <p:spPr>
            <a:xfrm>
              <a:off x="819" y="2312837"/>
              <a:ext cx="3195967" cy="1917580"/>
            </a:xfrm>
            <a:prstGeom prst="rect">
              <a:avLst/>
            </a:prstGeom>
            <a:solidFill>
              <a:srgbClr val="48BD6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52"/>
            <p:cNvSpPr txBox="1"/>
            <p:nvPr/>
          </p:nvSpPr>
          <p:spPr>
            <a:xfrm>
              <a:off x="819" y="2312837"/>
              <a:ext cx="3195967" cy="19175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MX" sz="2000">
                  <a:solidFill>
                    <a:schemeClr val="lt1"/>
                  </a:solidFill>
                </a:rPr>
                <a:t>CAPACITADO</a:t>
              </a:r>
              <a:endParaRPr sz="2000">
                <a:solidFill>
                  <a:schemeClr val="lt1"/>
                </a:solidFill>
              </a:endParaRPr>
            </a:p>
          </p:txBody>
        </p:sp>
        <p:sp>
          <p:nvSpPr>
            <p:cNvPr id="516" name="Google Shape;516;p52"/>
            <p:cNvSpPr/>
            <p:nvPr/>
          </p:nvSpPr>
          <p:spPr>
            <a:xfrm>
              <a:off x="3516383" y="2312837"/>
              <a:ext cx="3195967" cy="1917580"/>
            </a:xfrm>
            <a:prstGeom prst="rect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52"/>
            <p:cNvSpPr txBox="1"/>
            <p:nvPr/>
          </p:nvSpPr>
          <p:spPr>
            <a:xfrm>
              <a:off x="3516383" y="2312837"/>
              <a:ext cx="3195967" cy="19175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MX" sz="2000">
                  <a:solidFill>
                    <a:schemeClr val="lt1"/>
                  </a:solidFill>
                </a:rPr>
                <a:t>COMPROMETIDO</a:t>
              </a:r>
              <a:endParaRPr sz="2000"/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MX" sz="2000">
                  <a:solidFill>
                    <a:schemeClr val="lt1"/>
                  </a:solidFill>
                </a:rPr>
                <a:t>ACTA DE COMPROMISO Y FUNCIONES</a:t>
              </a:r>
              <a:endParaRPr sz="2000">
                <a:solidFill>
                  <a:schemeClr val="lt1"/>
                </a:solidFill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BB1D26E-C3C5-ABC3-9133-C346890EB0F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968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53"/>
          <p:cNvSpPr txBox="1"/>
          <p:nvPr/>
        </p:nvSpPr>
        <p:spPr>
          <a:xfrm>
            <a:off x="762050" y="906575"/>
            <a:ext cx="110799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REQUISITOS DE LOS MIEMBROS DEL EQUIPO HACCP</a:t>
            </a:r>
            <a:endParaRPr sz="4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53"/>
          <p:cNvSpPr/>
          <p:nvPr/>
        </p:nvSpPr>
        <p:spPr>
          <a:xfrm>
            <a:off x="600168" y="2612664"/>
            <a:ext cx="9527400" cy="48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MX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Contar con capacitación en BPM y en el sistema HACCP.</a:t>
            </a:r>
            <a:br>
              <a:rPr lang="es-MX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MX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Tener la capacidad de traspasar sus conocimientos a su equipo de trabajo.</a:t>
            </a:r>
            <a:br>
              <a:rPr lang="es-MX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MX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 capaces de liderar el cambio de cultura que se tiene que producir (preventivo).</a:t>
            </a:r>
            <a:br>
              <a:rPr lang="es-MX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s-MX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Tener capacidad de supervisión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MX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Contar con un coordinador o responsable del equipo, que lidere sea el nexo con la dirección del</a:t>
            </a:r>
            <a:br>
              <a:rPr lang="es-MX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MX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establecimiento.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E6A029BB-ED09-47A3-D293-FF68DE89617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968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54"/>
          <p:cNvSpPr txBox="1"/>
          <p:nvPr/>
        </p:nvSpPr>
        <p:spPr>
          <a:xfrm>
            <a:off x="1107776" y="1205800"/>
            <a:ext cx="73749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dk1"/>
                </a:solidFill>
              </a:rPr>
              <a:t>PASO 1: FORMACIÓN DEL EQUIPO HACCP</a:t>
            </a:r>
            <a:endParaRPr sz="2500" b="1">
              <a:solidFill>
                <a:schemeClr val="dk1"/>
              </a:solidFill>
            </a:endParaRPr>
          </a:p>
        </p:txBody>
      </p:sp>
      <p:sp>
        <p:nvSpPr>
          <p:cNvPr id="531" name="Google Shape;531;p54"/>
          <p:cNvSpPr txBox="1"/>
          <p:nvPr/>
        </p:nvSpPr>
        <p:spPr>
          <a:xfrm>
            <a:off x="728965" y="1940821"/>
            <a:ext cx="6097800" cy="43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EJEMPLO EQUIPO HACCP</a:t>
            </a:r>
            <a:endParaRPr sz="2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60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Gerentes</a:t>
            </a:r>
            <a:endParaRPr sz="200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60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Personal de producción</a:t>
            </a:r>
            <a:endParaRPr sz="200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60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Personal de limpieza</a:t>
            </a:r>
            <a:endParaRPr sz="200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60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Personal de laboratorio</a:t>
            </a:r>
            <a:endParaRPr sz="200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60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Personal de mantenimiento</a:t>
            </a:r>
            <a:endParaRPr sz="200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60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Asesores</a:t>
            </a:r>
            <a:endParaRPr sz="2000"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54"/>
          <p:cNvSpPr/>
          <p:nvPr/>
        </p:nvSpPr>
        <p:spPr>
          <a:xfrm>
            <a:off x="4742977" y="2595225"/>
            <a:ext cx="712500" cy="290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54"/>
          <p:cNvSpPr/>
          <p:nvPr/>
        </p:nvSpPr>
        <p:spPr>
          <a:xfrm>
            <a:off x="4742977" y="3179727"/>
            <a:ext cx="712500" cy="290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54"/>
          <p:cNvSpPr/>
          <p:nvPr/>
        </p:nvSpPr>
        <p:spPr>
          <a:xfrm>
            <a:off x="4742977" y="3841388"/>
            <a:ext cx="712500" cy="290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54"/>
          <p:cNvSpPr/>
          <p:nvPr/>
        </p:nvSpPr>
        <p:spPr>
          <a:xfrm>
            <a:off x="4750608" y="4399303"/>
            <a:ext cx="712500" cy="290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54"/>
          <p:cNvSpPr/>
          <p:nvPr/>
        </p:nvSpPr>
        <p:spPr>
          <a:xfrm>
            <a:off x="4739975" y="5022762"/>
            <a:ext cx="712500" cy="290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54"/>
          <p:cNvSpPr/>
          <p:nvPr/>
        </p:nvSpPr>
        <p:spPr>
          <a:xfrm>
            <a:off x="4739975" y="5670045"/>
            <a:ext cx="712500" cy="290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54"/>
          <p:cNvSpPr/>
          <p:nvPr/>
        </p:nvSpPr>
        <p:spPr>
          <a:xfrm>
            <a:off x="7309014" y="2034286"/>
            <a:ext cx="3221665" cy="3689498"/>
          </a:xfrm>
          <a:prstGeom prst="star6">
            <a:avLst>
              <a:gd name="adj" fmla="val 28868"/>
              <a:gd name="hf" fmla="val 115470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COMPROMISO</a:t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9" name="Google Shape;539;p54" descr="Inocuidad Alimentaria: BPA, BPM y HACCP, sus pilares por Raúl Sejzer –  QUALITY ROAD"/>
          <p:cNvPicPr preferRelativeResize="0"/>
          <p:nvPr/>
        </p:nvPicPr>
        <p:blipFill rotWithShape="1">
          <a:blip r:embed="rId4">
            <a:alphaModFix/>
          </a:blip>
          <a:srcRect l="7875" t="8766" r="6983" b="2263"/>
          <a:stretch/>
        </p:blipFill>
        <p:spPr>
          <a:xfrm>
            <a:off x="9862972" y="825272"/>
            <a:ext cx="1613634" cy="15488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8F64626-EA67-180B-3594-E263AE07827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" name="Google Shape;544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0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55"/>
          <p:cNvSpPr txBox="1"/>
          <p:nvPr/>
        </p:nvSpPr>
        <p:spPr>
          <a:xfrm>
            <a:off x="1293626" y="1346734"/>
            <a:ext cx="9020100" cy="47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FUNCIONES DEL EQUIPO HACCP</a:t>
            </a:r>
            <a:endParaRPr sz="2000" b="1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285750" marR="0" lvl="0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s-MX" sz="2000">
                <a:solidFill>
                  <a:schemeClr val="lt1"/>
                </a:solidFill>
              </a:rPr>
              <a:t>Elaborar el plan HACCP</a:t>
            </a:r>
            <a:br>
              <a:rPr lang="es-MX" sz="2000">
                <a:solidFill>
                  <a:schemeClr val="lt1"/>
                </a:solidFill>
              </a:rPr>
            </a:br>
            <a:r>
              <a:rPr lang="es-MX" sz="2000">
                <a:solidFill>
                  <a:schemeClr val="lt1"/>
                </a:solidFill>
              </a:rPr>
              <a:t>• Elaborar y gestionar el programa de capacitación del sistema HACCP.</a:t>
            </a:r>
            <a:br>
              <a:rPr lang="es-MX" sz="2000">
                <a:solidFill>
                  <a:schemeClr val="lt1"/>
                </a:solidFill>
              </a:rPr>
            </a:br>
            <a:r>
              <a:rPr lang="es-MX" sz="2000">
                <a:solidFill>
                  <a:schemeClr val="lt1"/>
                </a:solidFill>
              </a:rPr>
              <a:t>• Elaborar e implementar los programas de prerrequisitos.</a:t>
            </a:r>
            <a:br>
              <a:rPr lang="es-MX" sz="2000">
                <a:solidFill>
                  <a:schemeClr val="lt1"/>
                </a:solidFill>
              </a:rPr>
            </a:br>
            <a:r>
              <a:rPr lang="es-MX" sz="2000">
                <a:solidFill>
                  <a:schemeClr val="lt1"/>
                </a:solidFill>
              </a:rPr>
              <a:t>• Capacitar al (los) responsable(s) y ejecutores del sistema HACCP.</a:t>
            </a:r>
            <a:br>
              <a:rPr lang="es-MX" sz="2000">
                <a:solidFill>
                  <a:schemeClr val="lt1"/>
                </a:solidFill>
              </a:rPr>
            </a:br>
            <a:r>
              <a:rPr lang="es-MX" sz="2000">
                <a:solidFill>
                  <a:schemeClr val="lt1"/>
                </a:solidFill>
              </a:rPr>
              <a:t>• Realizar la validación del plan HACCP.</a:t>
            </a:r>
            <a:br>
              <a:rPr lang="es-MX" sz="2000">
                <a:solidFill>
                  <a:schemeClr val="lt1"/>
                </a:solidFill>
              </a:rPr>
            </a:br>
            <a:r>
              <a:rPr lang="es-MX" sz="2000">
                <a:solidFill>
                  <a:schemeClr val="lt1"/>
                </a:solidFill>
              </a:rPr>
              <a:t>• Realizar la verificación del sistema HACCP.</a:t>
            </a:r>
            <a:br>
              <a:rPr lang="es-MX" sz="2000">
                <a:solidFill>
                  <a:schemeClr val="lt1"/>
                </a:solidFill>
              </a:rPr>
            </a:br>
            <a:r>
              <a:rPr lang="es-MX" sz="2000">
                <a:solidFill>
                  <a:schemeClr val="lt1"/>
                </a:solidFill>
              </a:rPr>
              <a:t>• Hacer la reevaluación del plan HACCP y los Prerrequisitos.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FD9D1DB-ECE8-0AB2-83DA-CB9D0F15AEB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" name="Google Shape;55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56"/>
          <p:cNvSpPr txBox="1"/>
          <p:nvPr/>
        </p:nvSpPr>
        <p:spPr>
          <a:xfrm>
            <a:off x="2233939" y="1633250"/>
            <a:ext cx="85344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Descripción del producto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56"/>
          <p:cNvSpPr txBox="1"/>
          <p:nvPr/>
        </p:nvSpPr>
        <p:spPr>
          <a:xfrm>
            <a:off x="986346" y="1633257"/>
            <a:ext cx="16884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PASO 2:</a:t>
            </a:r>
            <a:endParaRPr sz="2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56"/>
          <p:cNvSpPr txBox="1"/>
          <p:nvPr/>
        </p:nvSpPr>
        <p:spPr>
          <a:xfrm>
            <a:off x="549269" y="2582129"/>
            <a:ext cx="7534200" cy="3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Debe realizarse una completa descripción del producto, incluyendo:</a:t>
            </a:r>
            <a:endParaRPr sz="2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Composición</a:t>
            </a:r>
            <a:endParaRPr sz="2000"/>
          </a:p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Condiciones del proceso</a:t>
            </a:r>
            <a:endParaRPr sz="2000"/>
          </a:p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Características del producto final</a:t>
            </a:r>
            <a:endParaRPr sz="2000"/>
          </a:p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Condiciones de almacenamiento</a:t>
            </a:r>
            <a:endParaRPr sz="2000"/>
          </a:p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Vida útil</a:t>
            </a:r>
            <a:endParaRPr sz="2000"/>
          </a:p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Método de distribución</a:t>
            </a:r>
            <a:endParaRPr sz="2000"/>
          </a:p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Instrucciones de uso</a:t>
            </a:r>
            <a:endParaRPr sz="2000"/>
          </a:p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Requisitos del cliente y/o mercado</a:t>
            </a:r>
            <a:endParaRPr sz="2000"/>
          </a:p>
        </p:txBody>
      </p:sp>
      <p:pic>
        <p:nvPicPr>
          <p:cNvPr id="554" name="Google Shape;554;p56" descr="Composición de los alimentos y tipos de nutriente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27786" y="3204927"/>
            <a:ext cx="2575517" cy="1353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56" descr="Temperatura ambiente y cadena de frío | Asinfarma: asesoría industrial  farmacéutica"/>
          <p:cNvPicPr preferRelativeResize="0"/>
          <p:nvPr/>
        </p:nvPicPr>
        <p:blipFill rotWithShape="1">
          <a:blip r:embed="rId5">
            <a:alphaModFix/>
          </a:blip>
          <a:srcRect r="53675" b="33005"/>
          <a:stretch/>
        </p:blipFill>
        <p:spPr>
          <a:xfrm>
            <a:off x="6647160" y="4808121"/>
            <a:ext cx="1500408" cy="16301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7670055-51A1-365B-02CF-858C61319A6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" name="Google Shape;560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0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57"/>
          <p:cNvSpPr txBox="1"/>
          <p:nvPr/>
        </p:nvSpPr>
        <p:spPr>
          <a:xfrm>
            <a:off x="1167580" y="1387375"/>
            <a:ext cx="72057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PASO 2: DESCRIPCIÓN DEL PRODUCTO</a:t>
            </a:r>
            <a:endParaRPr sz="2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57"/>
          <p:cNvSpPr txBox="1"/>
          <p:nvPr/>
        </p:nvSpPr>
        <p:spPr>
          <a:xfrm>
            <a:off x="1127699" y="2403436"/>
            <a:ext cx="6757200" cy="3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Ejm:</a:t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Nombre del producto</a:t>
            </a:r>
            <a:endParaRPr sz="2000"/>
          </a:p>
          <a:p>
            <a:pPr marL="285750" marR="0" lvl="0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Tipos de empaques (primarios y secundarios)</a:t>
            </a:r>
            <a:endParaRPr sz="2000"/>
          </a:p>
          <a:p>
            <a:pPr marL="285750" marR="0" lvl="0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Periodo de vida útil</a:t>
            </a:r>
            <a:endParaRPr sz="2000"/>
          </a:p>
          <a:p>
            <a:pPr marL="285750" marR="0" lvl="0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Donde será vendido</a:t>
            </a:r>
            <a:endParaRPr sz="2000"/>
          </a:p>
          <a:p>
            <a:pPr marL="285750" marR="0" lvl="0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lt1"/>
                </a:solidFill>
              </a:rPr>
              <a:t>Cómo</a:t>
            </a: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será distribuido</a:t>
            </a:r>
            <a:endParaRPr sz="2000"/>
          </a:p>
          <a:p>
            <a:pPr marL="285750" marR="0" lvl="0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Quien lo consumirá y </a:t>
            </a:r>
            <a:r>
              <a:rPr lang="es-MX" sz="2000">
                <a:solidFill>
                  <a:schemeClr val="lt1"/>
                </a:solidFill>
              </a:rPr>
              <a:t>cómo</a:t>
            </a: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será consumido</a:t>
            </a:r>
            <a:endParaRPr sz="2000"/>
          </a:p>
          <a:p>
            <a:pPr marL="285750" marR="0" lvl="0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Mercado de destino y regulaciones</a:t>
            </a:r>
            <a:endParaRPr sz="200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AD7105E-939A-1C88-49CA-2599107B6D3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Google Shape;56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58"/>
          <p:cNvSpPr txBox="1"/>
          <p:nvPr/>
        </p:nvSpPr>
        <p:spPr>
          <a:xfrm>
            <a:off x="2326480" y="1535191"/>
            <a:ext cx="6096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Determinación del uso previsto</a:t>
            </a:r>
            <a:endParaRPr sz="2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58"/>
          <p:cNvSpPr txBox="1"/>
          <p:nvPr/>
        </p:nvSpPr>
        <p:spPr>
          <a:xfrm>
            <a:off x="1172196" y="1535207"/>
            <a:ext cx="16884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PASO 3:</a:t>
            </a:r>
            <a:endParaRPr sz="2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58"/>
          <p:cNvSpPr txBox="1"/>
          <p:nvPr/>
        </p:nvSpPr>
        <p:spPr>
          <a:xfrm>
            <a:off x="844169" y="2469062"/>
            <a:ext cx="78069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Identificar los consumidores potenciales</a:t>
            </a:r>
            <a:endParaRPr sz="2000"/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Grupos de riesgo o sensibles: bebés y niños pequeños, enfermos, ancianos, mujeres embarazadas, personas inmuno-deprimidas, otros.</a:t>
            </a:r>
            <a:endParaRPr sz="2000"/>
          </a:p>
          <a:p>
            <a:pPr marL="742950" marR="0" lvl="1" indent="-158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Almacenamiento seguro, descripción de preparación</a:t>
            </a:r>
            <a:endParaRPr sz="200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Tomar en consideración posible manipulación y uso indebido</a:t>
            </a:r>
            <a:endParaRPr sz="200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Especificaciones para el producto final</a:t>
            </a:r>
            <a:endParaRPr sz="2000"/>
          </a:p>
        </p:txBody>
      </p:sp>
      <p:pic>
        <p:nvPicPr>
          <p:cNvPr id="571" name="Google Shape;571;p58" descr="Intentan habilitar televisitas en hogares de ancianos"/>
          <p:cNvPicPr preferRelativeResize="0"/>
          <p:nvPr/>
        </p:nvPicPr>
        <p:blipFill rotWithShape="1">
          <a:blip r:embed="rId4">
            <a:alphaModFix/>
          </a:blip>
          <a:srcRect l="15826" r="11765"/>
          <a:stretch/>
        </p:blipFill>
        <p:spPr>
          <a:xfrm>
            <a:off x="9037675" y="2268183"/>
            <a:ext cx="1827915" cy="1450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58" descr="La importancia del baño de sol en bebé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37675" y="3695575"/>
            <a:ext cx="1827916" cy="1179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58" descr="Información y pautas generales para mujeres embarazadas en situación de  confinamiento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37675" y="4875245"/>
            <a:ext cx="1827915" cy="118746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EDD8E30-A575-BA19-5742-2D1F470F2CC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" name="Google Shape;578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0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59"/>
          <p:cNvSpPr txBox="1"/>
          <p:nvPr/>
        </p:nvSpPr>
        <p:spPr>
          <a:xfrm>
            <a:off x="4619279" y="2015825"/>
            <a:ext cx="21909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TALLER</a:t>
            </a:r>
            <a:endParaRPr sz="2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59"/>
          <p:cNvSpPr txBox="1"/>
          <p:nvPr/>
        </p:nvSpPr>
        <p:spPr>
          <a:xfrm>
            <a:off x="2195382" y="3182843"/>
            <a:ext cx="6939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USAR LA HOJA DE TRABAJO PARA </a:t>
            </a:r>
            <a:r>
              <a:rPr lang="es-MX" sz="2000">
                <a:solidFill>
                  <a:schemeClr val="lt1"/>
                </a:solidFill>
              </a:rPr>
              <a:t>DESCRIPCIÓN</a:t>
            </a: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DEL PRODUCTO 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729528A-9192-92CE-C302-EFEE5E9B8AC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60"/>
          <p:cNvSpPr txBox="1"/>
          <p:nvPr/>
        </p:nvSpPr>
        <p:spPr>
          <a:xfrm>
            <a:off x="2215104" y="1587837"/>
            <a:ext cx="6096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Elaboración de un diagrama de flujo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60"/>
          <p:cNvSpPr txBox="1"/>
          <p:nvPr/>
        </p:nvSpPr>
        <p:spPr>
          <a:xfrm>
            <a:off x="1152946" y="1587832"/>
            <a:ext cx="16884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PASO 4:</a:t>
            </a:r>
            <a:endParaRPr sz="2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60"/>
          <p:cNvSpPr txBox="1"/>
          <p:nvPr/>
        </p:nvSpPr>
        <p:spPr>
          <a:xfrm>
            <a:off x="1801960" y="2485525"/>
            <a:ext cx="91056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Diagrama de flujo</a:t>
            </a:r>
            <a:endParaRPr sz="20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Representación sistemática de la secuencia de pasos u operaciones usadas en la producción o manufactura de un alimento (Codex Alimentarius) </a:t>
            </a:r>
            <a:endParaRPr/>
          </a:p>
        </p:txBody>
      </p:sp>
      <p:sp>
        <p:nvSpPr>
          <p:cNvPr id="589" name="Google Shape;589;p60"/>
          <p:cNvSpPr txBox="1"/>
          <p:nvPr/>
        </p:nvSpPr>
        <p:spPr>
          <a:xfrm>
            <a:off x="4572000" y="4182450"/>
            <a:ext cx="2834400" cy="4002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RECEPCIÓN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590" name="Google Shape;590;p60"/>
          <p:cNvSpPr txBox="1"/>
          <p:nvPr/>
        </p:nvSpPr>
        <p:spPr>
          <a:xfrm>
            <a:off x="4572000" y="4856581"/>
            <a:ext cx="2834400" cy="4002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TAMIZADO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591" name="Google Shape;591;p60"/>
          <p:cNvSpPr txBox="1"/>
          <p:nvPr/>
        </p:nvSpPr>
        <p:spPr>
          <a:xfrm>
            <a:off x="4572000" y="5530713"/>
            <a:ext cx="2834400" cy="4002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ALMACENAMIENTO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592" name="Google Shape;592;p60"/>
          <p:cNvSpPr txBox="1"/>
          <p:nvPr/>
        </p:nvSpPr>
        <p:spPr>
          <a:xfrm>
            <a:off x="4572000" y="6214850"/>
            <a:ext cx="2834400" cy="4002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DESPACHO</a:t>
            </a:r>
            <a:endParaRPr sz="2000">
              <a:solidFill>
                <a:schemeClr val="dk1"/>
              </a:solidFill>
            </a:endParaRPr>
          </a:p>
        </p:txBody>
      </p:sp>
      <p:cxnSp>
        <p:nvCxnSpPr>
          <p:cNvPr id="593" name="Google Shape;593;p60"/>
          <p:cNvCxnSpPr>
            <a:stCxn id="589" idx="2"/>
            <a:endCxn id="590" idx="0"/>
          </p:cNvCxnSpPr>
          <p:nvPr/>
        </p:nvCxnSpPr>
        <p:spPr>
          <a:xfrm>
            <a:off x="5989200" y="4582650"/>
            <a:ext cx="0" cy="273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94" name="Google Shape;594;p60"/>
          <p:cNvCxnSpPr/>
          <p:nvPr/>
        </p:nvCxnSpPr>
        <p:spPr>
          <a:xfrm>
            <a:off x="5748391" y="4844902"/>
            <a:ext cx="0" cy="304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95" name="Google Shape;595;p60"/>
          <p:cNvCxnSpPr/>
          <p:nvPr/>
        </p:nvCxnSpPr>
        <p:spPr>
          <a:xfrm>
            <a:off x="5748391" y="5519034"/>
            <a:ext cx="0" cy="304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FA2C37C1-A1D3-C137-2835-E2C8909299B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" name="Google Shape;600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0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61"/>
          <p:cNvSpPr txBox="1"/>
          <p:nvPr/>
        </p:nvSpPr>
        <p:spPr>
          <a:xfrm>
            <a:off x="1051979" y="1388500"/>
            <a:ext cx="80850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Elaboración de un diagrama de flujo</a:t>
            </a:r>
            <a:endParaRPr sz="2500" b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SIMBOLOGÍA UTILIZADA</a:t>
            </a:r>
            <a:endParaRPr sz="2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61"/>
          <p:cNvSpPr/>
          <p:nvPr/>
        </p:nvSpPr>
        <p:spPr>
          <a:xfrm>
            <a:off x="1051982" y="3035383"/>
            <a:ext cx="1078800" cy="411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61"/>
          <p:cNvSpPr txBox="1"/>
          <p:nvPr/>
        </p:nvSpPr>
        <p:spPr>
          <a:xfrm>
            <a:off x="2980955" y="3012598"/>
            <a:ext cx="609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</a:pPr>
            <a:r>
              <a:rPr lang="es-MX" sz="2000">
                <a:solidFill>
                  <a:schemeClr val="lt1"/>
                </a:solidFill>
              </a:rPr>
              <a:t>RECTÁNGULO: etapa del proceso</a:t>
            </a:r>
            <a:endParaRPr sz="2000"/>
          </a:p>
        </p:txBody>
      </p:sp>
      <p:sp>
        <p:nvSpPr>
          <p:cNvPr id="604" name="Google Shape;604;p61"/>
          <p:cNvSpPr/>
          <p:nvPr/>
        </p:nvSpPr>
        <p:spPr>
          <a:xfrm>
            <a:off x="1190683" y="3671022"/>
            <a:ext cx="801300" cy="831000"/>
          </a:xfrm>
          <a:prstGeom prst="diamond">
            <a:avLst/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61"/>
          <p:cNvSpPr txBox="1"/>
          <p:nvPr/>
        </p:nvSpPr>
        <p:spPr>
          <a:xfrm>
            <a:off x="2980955" y="3858252"/>
            <a:ext cx="609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</a:pPr>
            <a:r>
              <a:rPr lang="es-MX" sz="2000">
                <a:solidFill>
                  <a:schemeClr val="lt1"/>
                </a:solidFill>
              </a:rPr>
              <a:t>ROMBO: toma de una decisión</a:t>
            </a:r>
            <a:endParaRPr sz="2000"/>
          </a:p>
        </p:txBody>
      </p:sp>
      <p:sp>
        <p:nvSpPr>
          <p:cNvPr id="606" name="Google Shape;606;p61"/>
          <p:cNvSpPr/>
          <p:nvPr/>
        </p:nvSpPr>
        <p:spPr>
          <a:xfrm>
            <a:off x="1030243" y="4807675"/>
            <a:ext cx="1078800" cy="647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61"/>
          <p:cNvSpPr txBox="1"/>
          <p:nvPr/>
        </p:nvSpPr>
        <p:spPr>
          <a:xfrm>
            <a:off x="2913578" y="4903043"/>
            <a:ext cx="609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</a:pPr>
            <a:r>
              <a:rPr lang="es-MX" sz="2000">
                <a:solidFill>
                  <a:schemeClr val="lt1"/>
                </a:solidFill>
              </a:rPr>
              <a:t>FLECHA: unión de etapas</a:t>
            </a:r>
            <a:endParaRPr sz="2000"/>
          </a:p>
        </p:txBody>
      </p:sp>
      <p:sp>
        <p:nvSpPr>
          <p:cNvPr id="608" name="Google Shape;608;p61"/>
          <p:cNvSpPr/>
          <p:nvPr/>
        </p:nvSpPr>
        <p:spPr>
          <a:xfrm>
            <a:off x="869860" y="5760603"/>
            <a:ext cx="1260900" cy="647298"/>
          </a:xfrm>
          <a:prstGeom prst="flowChartTerminator">
            <a:avLst/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61"/>
          <p:cNvSpPr txBox="1"/>
          <p:nvPr/>
        </p:nvSpPr>
        <p:spPr>
          <a:xfrm>
            <a:off x="2980955" y="5787383"/>
            <a:ext cx="609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</a:pPr>
            <a:r>
              <a:rPr lang="es-MX" sz="2000">
                <a:solidFill>
                  <a:schemeClr val="lt1"/>
                </a:solidFill>
              </a:rPr>
              <a:t>CILINDRO : comienzo o fin</a:t>
            </a:r>
            <a:endParaRPr sz="2000"/>
          </a:p>
        </p:txBody>
      </p:sp>
      <p:sp>
        <p:nvSpPr>
          <p:cNvPr id="610" name="Google Shape;610;p61"/>
          <p:cNvSpPr/>
          <p:nvPr/>
        </p:nvSpPr>
        <p:spPr>
          <a:xfrm>
            <a:off x="4705564" y="5024063"/>
            <a:ext cx="45719" cy="45719"/>
          </a:xfrm>
          <a:prstGeom prst="flowChartTerminator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A51FE56-0DF4-E8A8-5D1C-DA9A05B3088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" name="Google Shape;615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62"/>
          <p:cNvSpPr txBox="1"/>
          <p:nvPr/>
        </p:nvSpPr>
        <p:spPr>
          <a:xfrm>
            <a:off x="4980721" y="1388556"/>
            <a:ext cx="60978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TALLER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62"/>
          <p:cNvSpPr txBox="1"/>
          <p:nvPr/>
        </p:nvSpPr>
        <p:spPr>
          <a:xfrm>
            <a:off x="2262457" y="2696416"/>
            <a:ext cx="766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ELIJA UN PRODUCTO Y ELABORE UN DIAGRAMA DE FLUJO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62"/>
          <p:cNvSpPr txBox="1"/>
          <p:nvPr/>
        </p:nvSpPr>
        <p:spPr>
          <a:xfrm>
            <a:off x="2124182" y="3544898"/>
            <a:ext cx="766709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Utilice los símbolos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430AF3C-0C3D-82F8-18AB-256F10FAE5C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Google Shape;623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0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63"/>
          <p:cNvSpPr txBox="1"/>
          <p:nvPr/>
        </p:nvSpPr>
        <p:spPr>
          <a:xfrm>
            <a:off x="2701209" y="1362917"/>
            <a:ext cx="6096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Confirmación in situ del diagrama de flujo</a:t>
            </a:r>
            <a:endParaRPr sz="2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63"/>
          <p:cNvSpPr txBox="1"/>
          <p:nvPr/>
        </p:nvSpPr>
        <p:spPr>
          <a:xfrm>
            <a:off x="1410777" y="1362913"/>
            <a:ext cx="2118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PASO 5:</a:t>
            </a:r>
            <a:endParaRPr sz="2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63"/>
          <p:cNvSpPr txBox="1"/>
          <p:nvPr/>
        </p:nvSpPr>
        <p:spPr>
          <a:xfrm>
            <a:off x="1890669" y="2788189"/>
            <a:ext cx="78216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Mediante una inspección del lugar, el equipo HACCP deberá verificar el diagrama de flujo, con las operaciones de fabricación, en todas sus etapas con el lay out</a:t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60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 deberá modificar cuando corresponda</a:t>
            </a:r>
            <a:endParaRPr sz="200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8152E64-C65E-72CC-7758-11CAC59A92C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" name="Google Shape;631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64"/>
          <p:cNvSpPr/>
          <p:nvPr/>
        </p:nvSpPr>
        <p:spPr>
          <a:xfrm>
            <a:off x="3342650" y="2278967"/>
            <a:ext cx="5506700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5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Los siete principios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5400" b="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HACCP</a:t>
            </a:r>
            <a:endParaRPr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A72F605-08C2-C350-F88A-9A9E202F9F9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7" name="Google Shape;637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0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65"/>
          <p:cNvSpPr/>
          <p:nvPr/>
        </p:nvSpPr>
        <p:spPr>
          <a:xfrm>
            <a:off x="883930" y="1374380"/>
            <a:ext cx="113082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s-MX"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PRINCIPIO 1: Identificación y análisis de peligros.</a:t>
            </a:r>
            <a:endParaRPr sz="2500" b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65"/>
          <p:cNvSpPr txBox="1"/>
          <p:nvPr/>
        </p:nvSpPr>
        <p:spPr>
          <a:xfrm>
            <a:off x="1513875" y="2461944"/>
            <a:ext cx="8857500" cy="3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El principio incluye:</a:t>
            </a:r>
            <a:endParaRPr sz="20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lphaLcParenR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Identificar todos los peligros existentes y potenciales asociados a cada paso del proceso</a:t>
            </a:r>
            <a:endParaRPr sz="2000"/>
          </a:p>
          <a:p>
            <a:pPr marL="3429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lphaLcParenR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Evaluar el riesgo de cada peligro</a:t>
            </a:r>
            <a:endParaRPr sz="2000"/>
          </a:p>
          <a:p>
            <a:pPr marL="3429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lphaLcParenR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Determinar los peligros significativos</a:t>
            </a:r>
            <a:endParaRPr sz="2000"/>
          </a:p>
          <a:p>
            <a:pPr marL="3429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lphaLcParenR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Identificar las medidas preventivas</a:t>
            </a:r>
            <a:endParaRPr sz="200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B4B4D8B-CE63-EEDA-D51F-3DB99557D2B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4" name="Google Shape;644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p66"/>
          <p:cNvSpPr txBox="1"/>
          <p:nvPr/>
        </p:nvSpPr>
        <p:spPr>
          <a:xfrm>
            <a:off x="1239253" y="867115"/>
            <a:ext cx="8151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s-MX"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PRINCIPIO 1: Identificación y análisis de peligros.</a:t>
            </a:r>
            <a:endParaRPr sz="2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66"/>
          <p:cNvSpPr txBox="1"/>
          <p:nvPr/>
        </p:nvSpPr>
        <p:spPr>
          <a:xfrm>
            <a:off x="1787893" y="2310682"/>
            <a:ext cx="1609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- INSUMOS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647" name="Google Shape;647;p66"/>
          <p:cNvSpPr txBox="1"/>
          <p:nvPr/>
        </p:nvSpPr>
        <p:spPr>
          <a:xfrm>
            <a:off x="1239253" y="1627289"/>
            <a:ext cx="609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a) Identificación del peligro 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648" name="Google Shape;648;p66"/>
          <p:cNvSpPr txBox="1"/>
          <p:nvPr/>
        </p:nvSpPr>
        <p:spPr>
          <a:xfrm>
            <a:off x="7407443" y="2310682"/>
            <a:ext cx="3209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- ETAPAS PRODUCTIVAS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649" name="Google Shape;649;p66"/>
          <p:cNvSpPr txBox="1"/>
          <p:nvPr/>
        </p:nvSpPr>
        <p:spPr>
          <a:xfrm>
            <a:off x="1787892" y="5133914"/>
            <a:ext cx="4308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- ETAPAS DE POST PRODUCCIÓN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650" name="Google Shape;650;p66" descr="Control de proveedores y recepción de materias primas - pan&amp;pizz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95663" y="2844745"/>
            <a:ext cx="2245408" cy="1442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66" descr="Materias Primas y Productos Elaborado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31295" y="2843643"/>
            <a:ext cx="2563629" cy="1442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66" descr="Procesos Productivos de Lacteos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56772" y="2786063"/>
            <a:ext cx="2254285" cy="1500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66" descr="Proveedores y fabricantes de carrocerías de camiones refrigerados de fibra  de vidrio personalizados - Holycor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08333" y="4721615"/>
            <a:ext cx="2598220" cy="19486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E338134-D1E5-A43A-FCAB-A2B95C6C30C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0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67"/>
          <p:cNvSpPr txBox="1"/>
          <p:nvPr/>
        </p:nvSpPr>
        <p:spPr>
          <a:xfrm>
            <a:off x="1117314" y="965184"/>
            <a:ext cx="60978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INSUMOS – MATERIA PRIMA</a:t>
            </a:r>
            <a:endParaRPr sz="2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67"/>
          <p:cNvSpPr txBox="1"/>
          <p:nvPr/>
        </p:nvSpPr>
        <p:spPr>
          <a:xfrm>
            <a:off x="1117313" y="1579249"/>
            <a:ext cx="96807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Identificar cualquier peligro potencial razonable asociados a las materias primas</a:t>
            </a:r>
            <a:endParaRPr sz="20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	- Ingredientes</a:t>
            </a:r>
            <a:endParaRPr sz="20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	- Material de embalaje en contacto con alimentos</a:t>
            </a:r>
            <a:endParaRPr sz="20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	- Reprocesos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661" name="Google Shape;661;p67"/>
          <p:cNvSpPr txBox="1"/>
          <p:nvPr/>
        </p:nvSpPr>
        <p:spPr>
          <a:xfrm>
            <a:off x="1117313" y="3576291"/>
            <a:ext cx="60978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PROCESOS</a:t>
            </a:r>
            <a:endParaRPr sz="2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67"/>
          <p:cNvSpPr txBox="1"/>
          <p:nvPr/>
        </p:nvSpPr>
        <p:spPr>
          <a:xfrm>
            <a:off x="1113588" y="4220931"/>
            <a:ext cx="98451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Revisar cada paso por separado y determinar si hay peligros:</a:t>
            </a:r>
            <a:endParaRPr sz="20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	- Introducidos en esta etapa</a:t>
            </a:r>
            <a:endParaRPr sz="20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	- Intensificados en esta etapa</a:t>
            </a:r>
            <a:endParaRPr sz="200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5FAFC1E-974B-5BA1-B446-7A4EA0B506A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7" name="Google Shape;667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68"/>
          <p:cNvSpPr txBox="1"/>
          <p:nvPr/>
        </p:nvSpPr>
        <p:spPr>
          <a:xfrm>
            <a:off x="4114161" y="924891"/>
            <a:ext cx="30027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RECORDEMOS!</a:t>
            </a:r>
            <a:endParaRPr sz="2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69" name="Google Shape;669;p68"/>
          <p:cNvGraphicFramePr/>
          <p:nvPr/>
        </p:nvGraphicFramePr>
        <p:xfrm>
          <a:off x="931489" y="1817491"/>
          <a:ext cx="9791250" cy="3909600"/>
        </p:xfrm>
        <a:graphic>
          <a:graphicData uri="http://schemas.openxmlformats.org/drawingml/2006/table">
            <a:tbl>
              <a:tblPr firstRow="1" bandRow="1">
                <a:noFill/>
                <a:tableStyleId>{ACC6A740-2F37-4F12-A1F9-FB185C6C5659}</a:tableStyleId>
              </a:tblPr>
              <a:tblGrid>
                <a:gridCol w="3263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BIOLÓGICOS</a:t>
                      </a:r>
                      <a:endParaRPr sz="20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QUÍMICOS</a:t>
                      </a:r>
                      <a:endParaRPr sz="20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FÍSICOS</a:t>
                      </a:r>
                      <a:endParaRPr sz="20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Bacterias Patógenas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Micotoxinas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Vidrio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Virus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Residuos de plaguicidas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Plástico duro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Parásitos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Lubricantes minerales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Metal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Priones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Aditivos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Madera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Químicos peligrosos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Piedras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83B4215-4005-0929-607E-B51932AC1CB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0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69"/>
          <p:cNvSpPr txBox="1"/>
          <p:nvPr/>
        </p:nvSpPr>
        <p:spPr>
          <a:xfrm>
            <a:off x="1269000" y="1047625"/>
            <a:ext cx="9215400" cy="13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PELIGRO:</a:t>
            </a:r>
            <a:r>
              <a:rPr lang="es-MX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MX" sz="2000">
                <a:solidFill>
                  <a:schemeClr val="lt1"/>
                </a:solidFill>
              </a:rPr>
              <a:t>Fuente, acto o situación</a:t>
            </a:r>
            <a:endParaRPr sz="2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Un agente físico, químico o biológico, o una condición</a:t>
            </a:r>
            <a:endParaRPr sz="2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del alimento con el potencial de causar daños adversos</a:t>
            </a:r>
            <a:endParaRPr sz="2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69"/>
          <p:cNvSpPr txBox="1"/>
          <p:nvPr/>
        </p:nvSpPr>
        <p:spPr>
          <a:xfrm>
            <a:off x="1191604" y="5360493"/>
            <a:ext cx="8443200" cy="1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RIESGO:</a:t>
            </a:r>
            <a:r>
              <a:rPr lang="es-MX" sz="25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 combinación de la probabilidad de presentarse en peligro</a:t>
            </a:r>
            <a:endParaRPr sz="2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 la severidad del daño</a:t>
            </a:r>
            <a:endParaRPr sz="2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7" name="Google Shape;677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36658" y="3110604"/>
            <a:ext cx="2038350" cy="166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46831" y="4193183"/>
            <a:ext cx="1960410" cy="122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6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97466" y="2602805"/>
            <a:ext cx="2009775" cy="130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6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4787" y="3305960"/>
            <a:ext cx="2926178" cy="1449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6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94273" y="3361461"/>
            <a:ext cx="1562100" cy="135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6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577532" y="3570479"/>
            <a:ext cx="1190625" cy="8667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B0F205B3-1EC6-4091-6517-3E9B1B04B42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7" name="Google Shape;687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70"/>
          <p:cNvSpPr txBox="1"/>
          <p:nvPr/>
        </p:nvSpPr>
        <p:spPr>
          <a:xfrm>
            <a:off x="850426" y="1308007"/>
            <a:ext cx="60978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 Evaluar el riesgo</a:t>
            </a:r>
            <a:endParaRPr sz="2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70"/>
          <p:cNvSpPr/>
          <p:nvPr/>
        </p:nvSpPr>
        <p:spPr>
          <a:xfrm>
            <a:off x="631113" y="1927435"/>
            <a:ext cx="9832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RIESGO = probabilidad x severidad</a:t>
            </a:r>
            <a:endParaRPr sz="4500" b="1"/>
          </a:p>
        </p:txBody>
      </p:sp>
      <p:sp>
        <p:nvSpPr>
          <p:cNvPr id="690" name="Google Shape;690;p70"/>
          <p:cNvSpPr txBox="1"/>
          <p:nvPr/>
        </p:nvSpPr>
        <p:spPr>
          <a:xfrm>
            <a:off x="882074" y="3212322"/>
            <a:ext cx="9330600" cy="3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Probabilidad = posibilidad de ocurrencia</a:t>
            </a:r>
            <a:endParaRPr sz="200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Severidad = gravedad de la enfermedad o lesión por el consumidor final</a:t>
            </a:r>
            <a:endParaRPr sz="20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metodología utilizada debe explicar:</a:t>
            </a:r>
            <a:endParaRPr sz="2000"/>
          </a:p>
          <a:p>
            <a:pPr marL="285750" marR="0" lvl="0" indent="-158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>
                <a:solidFill>
                  <a:schemeClr val="dk1"/>
                </a:solidFill>
              </a:rPr>
              <a:t>Cómo</a:t>
            </a:r>
            <a:r>
              <a:rPr lang="es-MX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s-MX" sz="2000">
                <a:solidFill>
                  <a:schemeClr val="dk1"/>
                </a:solidFill>
              </a:rPr>
              <a:t>califica</a:t>
            </a:r>
            <a:r>
              <a:rPr lang="es-MX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probabilidad y la gravedad y los criterios utilizados</a:t>
            </a:r>
            <a:endParaRPr sz="2000"/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s-MX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Cuando el peligro se considera significativo 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992BCC1-3C69-D048-7749-8B9EC0F8E69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5" name="Google Shape;695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0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71"/>
          <p:cNvPicPr preferRelativeResize="0"/>
          <p:nvPr/>
        </p:nvPicPr>
        <p:blipFill rotWithShape="1">
          <a:blip r:embed="rId4">
            <a:alphaModFix/>
          </a:blip>
          <a:srcRect l="3953"/>
          <a:stretch/>
        </p:blipFill>
        <p:spPr>
          <a:xfrm>
            <a:off x="1819884" y="1562349"/>
            <a:ext cx="7716416" cy="429225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4675F52-0A89-4D8A-0F27-661E021E42C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1" name="Google Shape;701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72"/>
          <p:cNvSpPr txBox="1"/>
          <p:nvPr/>
        </p:nvSpPr>
        <p:spPr>
          <a:xfrm>
            <a:off x="592956" y="1771396"/>
            <a:ext cx="11006100" cy="38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dk1"/>
                </a:solidFill>
              </a:rPr>
              <a:t>CRITERIOS PARA LA PROBABILIDAD </a:t>
            </a:r>
            <a:endParaRPr sz="25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❑"/>
            </a:pPr>
            <a:r>
              <a:rPr lang="es-MX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Frecuente: </a:t>
            </a:r>
            <a:r>
              <a:rPr lang="es-MX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Peligro inherente </a:t>
            </a:r>
            <a:r>
              <a:rPr lang="es-MX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las materias primas o al proceso. Ocurrencia común.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❑"/>
            </a:pPr>
            <a:r>
              <a:rPr lang="es-MX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Probable: </a:t>
            </a:r>
            <a:r>
              <a:rPr lang="es-MX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Probable</a:t>
            </a:r>
            <a:r>
              <a:rPr lang="es-MX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que ocurra de acuerdo a la ciencia disponible, o </a:t>
            </a:r>
            <a:r>
              <a:rPr lang="es-MX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 ocurrido más de una vez </a:t>
            </a:r>
            <a:r>
              <a:rPr lang="es-MX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la organización.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❑"/>
            </a:pPr>
            <a:r>
              <a:rPr lang="es-MX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Puede ocurrir: </a:t>
            </a:r>
            <a:r>
              <a:rPr lang="es-MX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Poco probable </a:t>
            </a:r>
            <a:r>
              <a:rPr lang="es-MX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acuerdo a la ciencia disponible, pero </a:t>
            </a:r>
            <a:r>
              <a:rPr lang="es-MX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 ocurrido una vez</a:t>
            </a:r>
            <a:r>
              <a:rPr lang="es-MX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 la organización o un caso ha sido publicado.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❑"/>
            </a:pPr>
            <a:r>
              <a:rPr lang="es-MX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Remota: </a:t>
            </a:r>
            <a:r>
              <a:rPr lang="es-MX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Prácticamente </a:t>
            </a:r>
            <a:r>
              <a:rPr lang="es-MX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imposible</a:t>
            </a:r>
            <a:r>
              <a:rPr lang="es-MX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acuerdo a la ciencia disponible. </a:t>
            </a:r>
            <a:r>
              <a:rPr lang="es-MX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Nunca ha ocurrido </a:t>
            </a:r>
            <a:r>
              <a:rPr lang="es-MX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la organización y </a:t>
            </a:r>
            <a:r>
              <a:rPr lang="es-MX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ningún caso </a:t>
            </a:r>
            <a:r>
              <a:rPr lang="es-MX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 sido publicado.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6A94FEF-D177-D647-3510-7E4D1B3C983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" name="Google Shape;707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980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73"/>
          <p:cNvSpPr txBox="1"/>
          <p:nvPr/>
        </p:nvSpPr>
        <p:spPr>
          <a:xfrm>
            <a:off x="532121" y="1535701"/>
            <a:ext cx="10708200" cy="38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CRITERIOS PARA LA SEVERIDAD</a:t>
            </a:r>
            <a:endParaRPr sz="2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318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⮚"/>
            </a:pPr>
            <a:r>
              <a:rPr lang="es-MX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Alta: </a:t>
            </a: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Existe una probabilidad razonable que el producto cause consecuencias adversas </a:t>
            </a:r>
            <a:r>
              <a:rPr lang="es-MX" sz="20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serias</a:t>
            </a: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 la salud, o la </a:t>
            </a:r>
            <a:r>
              <a:rPr lang="es-MX" sz="20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muerte</a:t>
            </a: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000"/>
          </a:p>
          <a:p>
            <a:pPr marL="457200" marR="0" lvl="0" indent="-304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318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⮚"/>
            </a:pPr>
            <a:r>
              <a:rPr lang="es-MX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Media: </a:t>
            </a: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Posibles consecuencias adversas temporarias o médicamente </a:t>
            </a:r>
            <a:r>
              <a:rPr lang="es-MX" sz="20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reversibles</a:t>
            </a: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 la salud. La probabilidad de causar </a:t>
            </a:r>
            <a:r>
              <a:rPr lang="es-MX" sz="20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consecuencias adversas </a:t>
            </a: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serias a la salud es </a:t>
            </a:r>
            <a:r>
              <a:rPr lang="es-MX" sz="20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remota</a:t>
            </a: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000"/>
          </a:p>
          <a:p>
            <a:pPr marL="457200" marR="0" lvl="0" indent="-304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318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⮚"/>
            </a:pPr>
            <a:r>
              <a:rPr lang="es-MX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Baja: </a:t>
            </a: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Efecto sobre la salud que </a:t>
            </a:r>
            <a:r>
              <a:rPr lang="es-MX" sz="20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 requiere</a:t>
            </a: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de una visita al </a:t>
            </a:r>
            <a:r>
              <a:rPr lang="es-MX" sz="20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médico</a:t>
            </a: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Puede originar una queja de cliente por inocuidad.</a:t>
            </a:r>
            <a:endParaRPr sz="2000"/>
          </a:p>
          <a:p>
            <a:pPr marL="457200" marR="0" lvl="0" indent="-304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318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⮚"/>
            </a:pPr>
            <a:r>
              <a:rPr lang="es-MX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Insignificante: </a:t>
            </a:r>
            <a:r>
              <a:rPr lang="es-MX" sz="20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Sin consecuencias </a:t>
            </a: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visibles sobre la salud.</a:t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654BBA5-7402-B12D-3CF9-4540ECAE2AE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3" name="Google Shape;713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74"/>
          <p:cNvSpPr txBox="1"/>
          <p:nvPr/>
        </p:nvSpPr>
        <p:spPr>
          <a:xfrm>
            <a:off x="1428108" y="1184731"/>
            <a:ext cx="60978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c) Determinar los peligros significativos</a:t>
            </a:r>
            <a:endParaRPr sz="1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p74"/>
          <p:cNvSpPr/>
          <p:nvPr/>
        </p:nvSpPr>
        <p:spPr>
          <a:xfrm>
            <a:off x="1489753" y="2303124"/>
            <a:ext cx="1756800" cy="1407600"/>
          </a:xfrm>
          <a:prstGeom prst="flowChartAlternateProcess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74"/>
          <p:cNvSpPr/>
          <p:nvPr/>
        </p:nvSpPr>
        <p:spPr>
          <a:xfrm>
            <a:off x="1489753" y="4462410"/>
            <a:ext cx="1756800" cy="1407600"/>
          </a:xfrm>
          <a:prstGeom prst="flowChartAlternateProcess">
            <a:avLst/>
          </a:prstGeom>
          <a:solidFill>
            <a:schemeClr val="accent2"/>
          </a:solidFill>
          <a:ln w="12700" cap="flat" cmpd="sng">
            <a:solidFill>
              <a:srgbClr val="AC5B2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74"/>
          <p:cNvSpPr txBox="1"/>
          <p:nvPr/>
        </p:nvSpPr>
        <p:spPr>
          <a:xfrm>
            <a:off x="3806575" y="2424425"/>
            <a:ext cx="67701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No significativos por inocuidad para la organización.</a:t>
            </a:r>
            <a:endParaRPr sz="20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No requieren de un control bajo HACCP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18" name="Google Shape;718;p74"/>
          <p:cNvSpPr txBox="1"/>
          <p:nvPr/>
        </p:nvSpPr>
        <p:spPr>
          <a:xfrm>
            <a:off x="3806575" y="4462407"/>
            <a:ext cx="67701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Significativos por inocuidad para la organización.</a:t>
            </a:r>
            <a:endParaRPr sz="20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Deben ser prevenidos por programas de prerrequisitos y/o controlados o reducidos a un nivel aceptable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F96CD496-103D-0CC9-35E8-40A20C1A2F5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0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75"/>
          <p:cNvSpPr txBox="1"/>
          <p:nvPr/>
        </p:nvSpPr>
        <p:spPr>
          <a:xfrm>
            <a:off x="1117314" y="1654472"/>
            <a:ext cx="60978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d) Identificar las medidas preventivas</a:t>
            </a:r>
            <a:endParaRPr sz="2500" b="1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25" name="Google Shape;725;p75"/>
          <p:cNvGraphicFramePr/>
          <p:nvPr/>
        </p:nvGraphicFramePr>
        <p:xfrm>
          <a:off x="1680110" y="2832718"/>
          <a:ext cx="8128000" cy="3937592"/>
        </p:xfrm>
        <a:graphic>
          <a:graphicData uri="http://schemas.openxmlformats.org/drawingml/2006/table">
            <a:tbl>
              <a:tblPr firstRow="1" bandRow="1">
                <a:noFill/>
                <a:tableStyleId>{DB6491C7-EC8D-4A46-8385-0488EAA6A8D0}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PPR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ETAPAS DEL PROCESO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Sanitización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Cocimiento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Prácticas</a:t>
                      </a: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 del personal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Tamizado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Control de Químicos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Pesado de ingredientes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Mantenimiento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Detección de metales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Calidad del agua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Lavado de envases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Aprobación de proveedores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Mezclado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Pasteurización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D4340B2-09BD-1B9C-7C0D-AFA3BBD81F8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0" name="Google Shape;730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31" name="Google Shape;731;p76"/>
          <p:cNvSpPr/>
          <p:nvPr/>
        </p:nvSpPr>
        <p:spPr>
          <a:xfrm>
            <a:off x="624994" y="2711978"/>
            <a:ext cx="93201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accent1"/>
                </a:solidFill>
              </a:rPr>
              <a:t>PUBLICACIONES CIENTÍFICAS</a:t>
            </a:r>
            <a:endParaRPr sz="20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accen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accent1"/>
                </a:solidFill>
              </a:rPr>
              <a:t>DOCUMENTOS REGULATORIOS</a:t>
            </a:r>
            <a:endParaRPr sz="20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accen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accent1"/>
                </a:solidFill>
              </a:rPr>
              <a:t>EXPERTOS</a:t>
            </a:r>
            <a:endParaRPr sz="20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accen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accent1"/>
                </a:solidFill>
              </a:rPr>
              <a:t>ESTUDIOS EXPERIMENTALES</a:t>
            </a:r>
            <a:endParaRPr sz="20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accen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accent1"/>
                </a:solidFill>
              </a:rPr>
              <a:t>EXPERIENCIAS DE LA ORGANIZACIÓN</a:t>
            </a:r>
            <a:endParaRPr sz="2000"/>
          </a:p>
        </p:txBody>
      </p:sp>
      <p:sp>
        <p:nvSpPr>
          <p:cNvPr id="732" name="Google Shape;732;p76"/>
          <p:cNvSpPr/>
          <p:nvPr/>
        </p:nvSpPr>
        <p:spPr>
          <a:xfrm>
            <a:off x="3297847" y="1369141"/>
            <a:ext cx="4051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REFERENCIAS</a:t>
            </a:r>
            <a:endParaRPr sz="4500" b="1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A7B57C8-CDA6-2457-C29E-EA5927F4D11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" name="Google Shape;737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0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77"/>
          <p:cNvSpPr txBox="1"/>
          <p:nvPr/>
        </p:nvSpPr>
        <p:spPr>
          <a:xfrm>
            <a:off x="1294239" y="1188842"/>
            <a:ext cx="8511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s-MX"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PRINCIPIO 1: Identificación y análisis de peligros.</a:t>
            </a:r>
            <a:endParaRPr sz="2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9" name="Google Shape;739;p77"/>
          <p:cNvSpPr txBox="1"/>
          <p:nvPr/>
        </p:nvSpPr>
        <p:spPr>
          <a:xfrm>
            <a:off x="774258" y="1949115"/>
            <a:ext cx="9030900" cy="40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¿Cuáles son las condiciones indeseables o contaminantes que en HACCP no son considerados como PELIGROS?</a:t>
            </a:r>
            <a:endParaRPr sz="20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✔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Insectos</a:t>
            </a:r>
            <a:endParaRPr sz="200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✔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Pelos</a:t>
            </a:r>
            <a:endParaRPr sz="200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✔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Suciedad</a:t>
            </a:r>
            <a:endParaRPr sz="200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✔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Deterioro</a:t>
            </a:r>
            <a:endParaRPr sz="200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✔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Fraude económico </a:t>
            </a:r>
            <a:endParaRPr sz="200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✔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Violación de estándares reguladores para alimentos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0" name="Google Shape;740;p77"/>
          <p:cNvSpPr/>
          <p:nvPr/>
        </p:nvSpPr>
        <p:spPr>
          <a:xfrm>
            <a:off x="5966460" y="3028980"/>
            <a:ext cx="4708020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 u="sng">
                <a:solidFill>
                  <a:srgbClr val="EAD1DC"/>
                </a:solidFill>
                <a:latin typeface="Calibri"/>
                <a:ea typeface="Calibri"/>
                <a:cs typeface="Calibri"/>
                <a:sym typeface="Calibri"/>
              </a:rPr>
              <a:t>PROBLEMAS DE</a:t>
            </a:r>
            <a:endParaRPr sz="4500" b="1">
              <a:solidFill>
                <a:srgbClr val="EAD1D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 u="sng">
                <a:solidFill>
                  <a:srgbClr val="EAD1DC"/>
                </a:solidFill>
                <a:latin typeface="Calibri"/>
                <a:ea typeface="Calibri"/>
                <a:cs typeface="Calibri"/>
                <a:sym typeface="Calibri"/>
              </a:rPr>
              <a:t>CALIDAD</a:t>
            </a:r>
            <a:endParaRPr sz="4500" b="1">
              <a:solidFill>
                <a:srgbClr val="EAD1D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DFE0B71E-129D-53A3-F337-53772C07490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5" name="Google Shape;745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78"/>
          <p:cNvSpPr txBox="1"/>
          <p:nvPr/>
        </p:nvSpPr>
        <p:spPr>
          <a:xfrm>
            <a:off x="1985487" y="1109203"/>
            <a:ext cx="23655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TALLER N° 5: </a:t>
            </a:r>
            <a:endParaRPr sz="2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78"/>
          <p:cNvSpPr txBox="1"/>
          <p:nvPr/>
        </p:nvSpPr>
        <p:spPr>
          <a:xfrm>
            <a:off x="2262455" y="1109204"/>
            <a:ext cx="76671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MATRIZ DE ANÁLISIS DE RIESGOS</a:t>
            </a:r>
            <a:endParaRPr sz="2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48" name="Google Shape;748;p78"/>
          <p:cNvGraphicFramePr/>
          <p:nvPr/>
        </p:nvGraphicFramePr>
        <p:xfrm>
          <a:off x="125581" y="1877381"/>
          <a:ext cx="12007775" cy="4642150"/>
        </p:xfrm>
        <a:graphic>
          <a:graphicData uri="http://schemas.openxmlformats.org/drawingml/2006/table">
            <a:tbl>
              <a:tblPr firstRow="1" bandRow="1">
                <a:noFill/>
                <a:tableStyleId>{ACC6A740-2F37-4F12-A1F9-FB185C6C5659}</a:tableStyleId>
              </a:tblPr>
              <a:tblGrid>
                <a:gridCol w="110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8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0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4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93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03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00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ETAPA</a:t>
                      </a:r>
                      <a:endParaRPr sz="20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MATERIA PRIMA</a:t>
                      </a:r>
                      <a:endParaRPr sz="20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PELIGRO</a:t>
                      </a:r>
                      <a:endParaRPr sz="20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EVALUACIÓN</a:t>
                      </a:r>
                      <a:r>
                        <a:rPr lang="es-MX" sz="20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 DE RIESGOS</a:t>
                      </a:r>
                      <a:endParaRPr sz="20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¿PELIGRO SIGNIFICATIVO?</a:t>
                      </a:r>
                      <a:endParaRPr sz="20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JUSTIFICACIÓN</a:t>
                      </a:r>
                      <a:endParaRPr sz="20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5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PROBABILIDAD</a:t>
                      </a:r>
                      <a:endParaRPr sz="20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GRAVEDAD</a:t>
                      </a:r>
                      <a:endParaRPr sz="20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6050"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Físico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05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Químico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605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Biológico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6050"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Físico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605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Químico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605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Biológico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9663048-F545-23A1-BD43-B3026FD0D03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3" name="Google Shape;753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25" y="-263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79"/>
          <p:cNvSpPr txBox="1"/>
          <p:nvPr/>
        </p:nvSpPr>
        <p:spPr>
          <a:xfrm>
            <a:off x="852280" y="1802832"/>
            <a:ext cx="95679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s-MX"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PRINCIPIO 2</a:t>
            </a:r>
            <a:r>
              <a:rPr lang="es-MX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MX"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Determinar los puntos críticos de control (PCC)</a:t>
            </a:r>
            <a:endParaRPr sz="1500" b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79"/>
          <p:cNvSpPr txBox="1"/>
          <p:nvPr/>
        </p:nvSpPr>
        <p:spPr>
          <a:xfrm>
            <a:off x="1048653" y="3483994"/>
            <a:ext cx="95679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 una etapa en la cual el control es esencial para prevenir o eliminar un peligro de inocuidad alimentaria o reducirlo a los niveles aceptables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00B9380-6BDE-0762-F098-047BCA6E272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0" name="Google Shape;760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375" y="3518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61" name="Google Shape;761;p80"/>
          <p:cNvSpPr txBox="1"/>
          <p:nvPr/>
        </p:nvSpPr>
        <p:spPr>
          <a:xfrm>
            <a:off x="2189705" y="2758362"/>
            <a:ext cx="78126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Criterios para reconocer un PCC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s-MX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Debe ser una etapa del proceso</a:t>
            </a:r>
            <a:endParaRPr sz="2000"/>
          </a:p>
          <a:p>
            <a:pPr marL="800100" marR="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s-MX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Controla un peligro significativo</a:t>
            </a:r>
            <a:endParaRPr sz="2000"/>
          </a:p>
          <a:p>
            <a:pPr marL="800100" marR="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s-MX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control es esencial para garantizar la inocuidad de los alimentos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80"/>
          <p:cNvSpPr txBox="1"/>
          <p:nvPr/>
        </p:nvSpPr>
        <p:spPr>
          <a:xfrm>
            <a:off x="1245521" y="1511681"/>
            <a:ext cx="95679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s-MX"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PRINCIPIO 2</a:t>
            </a:r>
            <a:r>
              <a:rPr lang="es-MX" sz="2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s-MX"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Determinar los puntos críticos de control (PCC).</a:t>
            </a:r>
            <a:endParaRPr sz="2500" b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ABC94DB-7443-500B-F98C-159B3E333CD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7" name="Google Shape;767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25" y="-263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68" name="Google Shape;768;p81"/>
          <p:cNvSpPr/>
          <p:nvPr/>
        </p:nvSpPr>
        <p:spPr>
          <a:xfrm>
            <a:off x="7641096" y="2189466"/>
            <a:ext cx="4361400" cy="17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rgbClr val="D5DBE5"/>
                </a:solidFill>
                <a:latin typeface="Calibri"/>
                <a:ea typeface="Calibri"/>
                <a:cs typeface="Calibri"/>
                <a:sym typeface="Calibri"/>
              </a:rPr>
              <a:t>ÁRBOL</a:t>
            </a:r>
            <a:r>
              <a:rPr lang="es-MX" sz="4500" b="1" cap="none">
                <a:solidFill>
                  <a:srgbClr val="D5DBE5"/>
                </a:solidFill>
                <a:latin typeface="Calibri"/>
                <a:ea typeface="Calibri"/>
                <a:cs typeface="Calibri"/>
                <a:sym typeface="Calibri"/>
              </a:rPr>
              <a:t> DE DECISIONES</a:t>
            </a:r>
            <a:endParaRPr sz="4500"/>
          </a:p>
        </p:txBody>
      </p:sp>
      <p:sp>
        <p:nvSpPr>
          <p:cNvPr id="769" name="Google Shape;769;p81"/>
          <p:cNvSpPr txBox="1"/>
          <p:nvPr/>
        </p:nvSpPr>
        <p:spPr>
          <a:xfrm>
            <a:off x="1409488" y="6177400"/>
            <a:ext cx="615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FUENTE: </a:t>
            </a:r>
            <a:r>
              <a:rPr lang="es-MX" sz="1200">
                <a:solidFill>
                  <a:schemeClr val="lt1"/>
                </a:solidFill>
              </a:rPr>
              <a:t>CÓDIGO</a:t>
            </a:r>
            <a:r>
              <a:rPr lang="es-MX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INTERNACIONAL DE </a:t>
            </a:r>
            <a:r>
              <a:rPr lang="es-MX" sz="1200">
                <a:solidFill>
                  <a:schemeClr val="lt1"/>
                </a:solidFill>
              </a:rPr>
              <a:t>PRÁCTICAS</a:t>
            </a:r>
            <a:r>
              <a:rPr lang="es-MX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MX" sz="1200">
                <a:solidFill>
                  <a:schemeClr val="lt1"/>
                </a:solidFill>
              </a:rPr>
              <a:t>RECOMENDADO</a:t>
            </a:r>
            <a:r>
              <a:rPr lang="es-MX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– PRINCIPIOS GENERALES DE HIGIENE DE LOS ALIMENTOS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0" name="Google Shape;770;p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09550" y="896675"/>
            <a:ext cx="6156176" cy="5169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EBCEB2A-CE74-CA97-72DD-2C64AE8AD04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5" name="Google Shape;775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375" y="3518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82"/>
          <p:cNvSpPr txBox="1"/>
          <p:nvPr/>
        </p:nvSpPr>
        <p:spPr>
          <a:xfrm>
            <a:off x="477029" y="1990138"/>
            <a:ext cx="10108500" cy="3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60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MX" sz="2000" i="1">
                <a:solidFill>
                  <a:schemeClr val="dk1"/>
                </a:solidFill>
              </a:rPr>
              <a:t>Si la medida de control no se puede aplicar en este paso, este paso no debe considerarse como un PCC para el peligro significativo.</a:t>
            </a:r>
            <a:endParaRPr sz="200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000" i="1">
              <a:solidFill>
                <a:schemeClr val="dk1"/>
              </a:solidFill>
            </a:endParaRPr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000" i="1">
              <a:solidFill>
                <a:schemeClr val="dk1"/>
              </a:solidFill>
            </a:endParaRPr>
          </a:p>
          <a:p>
            <a:pPr marL="285750" marR="0" lvl="0" indent="-260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MX" sz="2000" i="1">
                <a:solidFill>
                  <a:schemeClr val="dk1"/>
                </a:solidFill>
              </a:rPr>
              <a:t>Si la medida de control se puede usar en el paso que se analiza, pero también se puede aplicar más adelante en el proceso, o si existe otra medida de control para el peligro en otro paso, el paso que se analiza no debe considerarse como un PCC</a:t>
            </a:r>
            <a:endParaRPr sz="200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000" i="1">
              <a:solidFill>
                <a:schemeClr val="dk1"/>
              </a:solidFill>
            </a:endParaRPr>
          </a:p>
          <a:p>
            <a:pPr marL="285750" marR="0" lvl="0" indent="-260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MX" sz="2000" i="1">
                <a:solidFill>
                  <a:schemeClr val="dk1"/>
                </a:solidFill>
              </a:rPr>
              <a:t>Determinar si una medida de control en un paso se usa en combinación con una medida de control en otro paso para controlar el mismo peligro; de ser así, ambos pasos deben considerarse PCC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16BE81C-59C8-8E33-3F60-75F0D15657A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1" name="Google Shape;781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375" y="3518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8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86100" y="1157300"/>
            <a:ext cx="5310199" cy="523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DA435F1A-8DEC-D79E-B6E6-0216931B65D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7" name="Google Shape;787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25" y="-26375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17023" y="2043276"/>
            <a:ext cx="5784750" cy="32629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36B36BE-AF52-0825-745F-61EFD044166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3" name="Google Shape;793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375" y="3518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85"/>
          <p:cNvSpPr txBox="1"/>
          <p:nvPr/>
        </p:nvSpPr>
        <p:spPr>
          <a:xfrm>
            <a:off x="4974327" y="2673028"/>
            <a:ext cx="2622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MX" sz="25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TALLER 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D229C338-61EB-A266-16C4-A5C1D5437B5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9" name="Google Shape;799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25" y="-263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86"/>
          <p:cNvSpPr txBox="1"/>
          <p:nvPr/>
        </p:nvSpPr>
        <p:spPr>
          <a:xfrm>
            <a:off x="1151327" y="1237176"/>
            <a:ext cx="81291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s-MX"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PRINCIPIO 3</a:t>
            </a:r>
            <a:r>
              <a:rPr lang="es-MX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MX"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Establecer un límite o límites críticos.</a:t>
            </a:r>
            <a:endParaRPr sz="2500" b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1" name="Google Shape;801;p86"/>
          <p:cNvSpPr txBox="1"/>
          <p:nvPr/>
        </p:nvSpPr>
        <p:spPr>
          <a:xfrm>
            <a:off x="1387437" y="2135867"/>
            <a:ext cx="7893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>
                <a:solidFill>
                  <a:schemeClr val="lt1"/>
                </a:solidFill>
              </a:rPr>
              <a:t>LÍMITE CRÍTICO: </a:t>
            </a:r>
            <a:r>
              <a:rPr lang="es-MX" sz="2000">
                <a:solidFill>
                  <a:schemeClr val="lt1"/>
                </a:solidFill>
              </a:rPr>
              <a:t>criterio que separa la aceptabilidad de la inaceptabilidad (FAO)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802" name="Google Shape;802;p86"/>
          <p:cNvSpPr txBox="1"/>
          <p:nvPr/>
        </p:nvSpPr>
        <p:spPr>
          <a:xfrm>
            <a:off x="1387436" y="5193385"/>
            <a:ext cx="78930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Un valor máximo y/o mínimo hasta donde un parámetro biológico, químico o físico debe ser controlado en un PCC para prevenir, eliminar o reducir a un nivel aceptable, el surgimiento de un peligro para la seguridad alimentaria.</a:t>
            </a:r>
            <a:endParaRPr sz="2000">
              <a:solidFill>
                <a:schemeClr val="lt1"/>
              </a:solidFill>
            </a:endParaRPr>
          </a:p>
        </p:txBody>
      </p:sp>
      <p:pic>
        <p:nvPicPr>
          <p:cNvPr id="803" name="Google Shape;803;p86" descr="Establecimiento de límites críticos para cada punto crítico de control  Octavo paso / Principio 3 CAPÍTULO 3 Mod 8 El sistema de Análisis de  Peligros y. - ppt descargar"/>
          <p:cNvPicPr preferRelativeResize="0"/>
          <p:nvPr/>
        </p:nvPicPr>
        <p:blipFill rotWithShape="1">
          <a:blip r:embed="rId4">
            <a:alphaModFix/>
          </a:blip>
          <a:srcRect t="32601" r="7894" b="10663"/>
          <a:stretch/>
        </p:blipFill>
        <p:spPr>
          <a:xfrm>
            <a:off x="2912577" y="3136888"/>
            <a:ext cx="3817193" cy="176348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4EBC537-D79D-2E88-4F28-00B7F98087C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" name="Google Shape;809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375" y="3518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87"/>
          <p:cNvSpPr txBox="1"/>
          <p:nvPr/>
        </p:nvSpPr>
        <p:spPr>
          <a:xfrm>
            <a:off x="1029037" y="1261630"/>
            <a:ext cx="81291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s-MX"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PRINCIPIO 3</a:t>
            </a:r>
            <a:r>
              <a:rPr lang="es-MX" sz="2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MX"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Establecer un límite o límites críticos.</a:t>
            </a:r>
            <a:endParaRPr sz="2500" b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p87"/>
          <p:cNvSpPr txBox="1"/>
          <p:nvPr/>
        </p:nvSpPr>
        <p:spPr>
          <a:xfrm>
            <a:off x="1106562" y="2140260"/>
            <a:ext cx="7399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Parámetros en los que se basan los límites críticos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812" name="Google Shape;812;p87"/>
          <p:cNvSpPr txBox="1"/>
          <p:nvPr/>
        </p:nvSpPr>
        <p:spPr>
          <a:xfrm>
            <a:off x="2122230" y="2664866"/>
            <a:ext cx="60978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>
                <a:solidFill>
                  <a:schemeClr val="dk1"/>
                </a:solidFill>
              </a:rPr>
              <a:t>Temperatura min-max</a:t>
            </a:r>
            <a:endParaRPr sz="2000">
              <a:solidFill>
                <a:schemeClr val="dk1"/>
              </a:solidFill>
            </a:endParaRPr>
          </a:p>
          <a:p>
            <a:pPr marL="285750" marR="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>
                <a:solidFill>
                  <a:schemeClr val="dk1"/>
                </a:solidFill>
              </a:rPr>
              <a:t>Concentración de sal</a:t>
            </a:r>
            <a:endParaRPr sz="2000"/>
          </a:p>
          <a:p>
            <a:pPr marL="285750" marR="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>
                <a:solidFill>
                  <a:schemeClr val="dk1"/>
                </a:solidFill>
              </a:rPr>
              <a:t>Tiempo min-max</a:t>
            </a:r>
            <a:endParaRPr sz="2000">
              <a:solidFill>
                <a:schemeClr val="dk1"/>
              </a:solidFill>
            </a:endParaRPr>
          </a:p>
          <a:p>
            <a:pPr marL="285750" marR="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>
                <a:solidFill>
                  <a:schemeClr val="dk1"/>
                </a:solidFill>
              </a:rPr>
              <a:t>Viscosidad</a:t>
            </a:r>
            <a:endParaRPr sz="2000"/>
          </a:p>
          <a:p>
            <a:pPr marL="285750" marR="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>
                <a:solidFill>
                  <a:schemeClr val="dk1"/>
                </a:solidFill>
              </a:rPr>
              <a:t>Dimensiones físicas</a:t>
            </a:r>
            <a:endParaRPr sz="2000"/>
          </a:p>
          <a:p>
            <a:pPr marL="285750" marR="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>
                <a:solidFill>
                  <a:schemeClr val="dk1"/>
                </a:solidFill>
              </a:rPr>
              <a:t>pH</a:t>
            </a:r>
            <a:endParaRPr sz="2000"/>
          </a:p>
          <a:p>
            <a:pPr marL="285750" marR="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>
                <a:solidFill>
                  <a:schemeClr val="dk1"/>
                </a:solidFill>
              </a:rPr>
              <a:t>AW</a:t>
            </a:r>
            <a:endParaRPr sz="2000"/>
          </a:p>
          <a:p>
            <a:pPr marL="285750" marR="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>
                <a:solidFill>
                  <a:schemeClr val="dk1"/>
                </a:solidFill>
              </a:rPr>
              <a:t>Acidez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813" name="Google Shape;813;p87" descr="Medidor de pH portátil con sonda de inserción para medición en alimentos"/>
          <p:cNvPicPr preferRelativeResize="0"/>
          <p:nvPr/>
        </p:nvPicPr>
        <p:blipFill rotWithShape="1">
          <a:blip r:embed="rId4">
            <a:alphaModFix/>
          </a:blip>
          <a:srcRect l="17355" t="5688" r="23079" b="6446"/>
          <a:stretch/>
        </p:blipFill>
        <p:spPr>
          <a:xfrm>
            <a:off x="5918719" y="3029874"/>
            <a:ext cx="1576874" cy="2253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87" descr="temperatura2 - blogartesvisuale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34778" y="3323754"/>
            <a:ext cx="1809536" cy="18095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A465176-3155-A8DF-486D-C4131ED80EA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" name="Google Shape;819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25" y="-263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0" name="Google Shape;820;p88"/>
          <p:cNvSpPr/>
          <p:nvPr/>
        </p:nvSpPr>
        <p:spPr>
          <a:xfrm>
            <a:off x="3065618" y="2436608"/>
            <a:ext cx="6060900" cy="3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>
                <a:solidFill>
                  <a:srgbClr val="FFFFFF"/>
                </a:solidFill>
              </a:rPr>
              <a:t>PUBLICACIONES CIENTÍFICAS</a:t>
            </a:r>
            <a:endParaRPr sz="20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>
                <a:solidFill>
                  <a:srgbClr val="FFFFFF"/>
                </a:solidFill>
              </a:rPr>
              <a:t>DOCUMENTOS REGULATORIOS</a:t>
            </a:r>
            <a:endParaRPr sz="20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>
                <a:solidFill>
                  <a:srgbClr val="FFFFFF"/>
                </a:solidFill>
              </a:rPr>
              <a:t>EXPERTOS</a:t>
            </a:r>
            <a:endParaRPr sz="20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>
                <a:solidFill>
                  <a:srgbClr val="FFFFFF"/>
                </a:solidFill>
              </a:rPr>
              <a:t>ESTUDIOS EXPERIMENTALES</a:t>
            </a:r>
            <a:endParaRPr sz="2000"/>
          </a:p>
        </p:txBody>
      </p:sp>
      <p:sp>
        <p:nvSpPr>
          <p:cNvPr id="821" name="Google Shape;821;p88"/>
          <p:cNvSpPr/>
          <p:nvPr/>
        </p:nvSpPr>
        <p:spPr>
          <a:xfrm>
            <a:off x="4007040" y="1064711"/>
            <a:ext cx="4051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b="1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REFERENCIAS</a:t>
            </a:r>
            <a:endParaRPr sz="4500" b="1" cap="none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F49BA4BA-CB3C-2338-E988-7B757934005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375" y="3518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89"/>
          <p:cNvSpPr txBox="1"/>
          <p:nvPr/>
        </p:nvSpPr>
        <p:spPr>
          <a:xfrm>
            <a:off x="1096357" y="1200258"/>
            <a:ext cx="94626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MX"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PRINCIPIO 4</a:t>
            </a:r>
            <a:r>
              <a:rPr lang="es-MX" sz="2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MX"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Establecer un sistema de vigilancia (MONITOREO)</a:t>
            </a:r>
            <a:endParaRPr sz="2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8" name="Google Shape;828;p89"/>
          <p:cNvSpPr txBox="1"/>
          <p:nvPr/>
        </p:nvSpPr>
        <p:spPr>
          <a:xfrm>
            <a:off x="1096338" y="2342090"/>
            <a:ext cx="89325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>
                <a:solidFill>
                  <a:schemeClr val="dk1"/>
                </a:solidFill>
              </a:rPr>
              <a:t>Vigilancia:</a:t>
            </a:r>
            <a:r>
              <a:rPr lang="es-MX" sz="2000">
                <a:solidFill>
                  <a:schemeClr val="dk1"/>
                </a:solidFill>
              </a:rPr>
              <a:t> Secuencia planificada de observación o medidas de parámetros de control para asegurarse de que cada uno de los PCC se encuentran dentro de sus especificaciones; y a la vez, producir un registro certero que será utilizado para la verificación a futuro. FAO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829" name="Google Shape;829;p89"/>
          <p:cNvSpPr txBox="1"/>
          <p:nvPr/>
        </p:nvSpPr>
        <p:spPr>
          <a:xfrm>
            <a:off x="1096338" y="4437973"/>
            <a:ext cx="86649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>
                <a:solidFill>
                  <a:srgbClr val="383838"/>
                </a:solidFill>
              </a:rPr>
              <a:t>Monitoreo:</a:t>
            </a:r>
            <a:r>
              <a:rPr lang="es-MX" sz="2000">
                <a:solidFill>
                  <a:srgbClr val="383838"/>
                </a:solidFill>
              </a:rPr>
              <a:t> “</a:t>
            </a:r>
            <a:r>
              <a:rPr lang="es-MX" sz="2000" i="0">
                <a:solidFill>
                  <a:srgbClr val="383838"/>
                </a:solidFill>
              </a:rPr>
              <a:t>la ejecución planeada de secuencias de observaciones o mediciones para evaluar si las medidas de control establecidas están operando tal y como se planearon” ISO 22000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EBB10734-2C38-B963-EDE6-1A9AB1B915F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4" name="Google Shape;834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25" y="-263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90"/>
          <p:cNvSpPr txBox="1"/>
          <p:nvPr/>
        </p:nvSpPr>
        <p:spPr>
          <a:xfrm>
            <a:off x="742011" y="1334654"/>
            <a:ext cx="94626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s-MX"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PRINCIPIO 4</a:t>
            </a:r>
            <a:r>
              <a:rPr lang="es-MX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MX"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Establecer un sistema de vigilancia (MONITOREO)</a:t>
            </a:r>
            <a:endParaRPr sz="25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p90"/>
          <p:cNvSpPr txBox="1"/>
          <p:nvPr/>
        </p:nvSpPr>
        <p:spPr>
          <a:xfrm>
            <a:off x="1617402" y="2220159"/>
            <a:ext cx="436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u="sng">
                <a:solidFill>
                  <a:schemeClr val="lt1"/>
                </a:solidFill>
              </a:rPr>
              <a:t>Componentes del monitoreo</a:t>
            </a:r>
            <a:endParaRPr sz="2000" u="sng">
              <a:solidFill>
                <a:schemeClr val="lt1"/>
              </a:solidFill>
            </a:endParaRPr>
          </a:p>
        </p:txBody>
      </p:sp>
      <p:sp>
        <p:nvSpPr>
          <p:cNvPr id="837" name="Google Shape;837;p90"/>
          <p:cNvSpPr txBox="1"/>
          <p:nvPr/>
        </p:nvSpPr>
        <p:spPr>
          <a:xfrm>
            <a:off x="718625" y="2936109"/>
            <a:ext cx="6773100" cy="28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603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</a:pPr>
            <a:r>
              <a:rPr lang="es-MX" sz="2000">
                <a:solidFill>
                  <a:schemeClr val="lt1"/>
                </a:solidFill>
              </a:rPr>
              <a:t>¿Qué?	Se va a medir u observar</a:t>
            </a:r>
            <a:endParaRPr sz="200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000">
              <a:solidFill>
                <a:schemeClr val="lt1"/>
              </a:solidFill>
            </a:endParaRPr>
          </a:p>
          <a:p>
            <a:pPr marL="285750" marR="0" lvl="0" indent="-2603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</a:pPr>
            <a:r>
              <a:rPr lang="es-MX" sz="2000">
                <a:solidFill>
                  <a:schemeClr val="lt1"/>
                </a:solidFill>
              </a:rPr>
              <a:t>¿Cuándo?	Se va a medir u observar</a:t>
            </a:r>
            <a:endParaRPr sz="200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000">
              <a:solidFill>
                <a:schemeClr val="lt1"/>
              </a:solidFill>
            </a:endParaRPr>
          </a:p>
          <a:p>
            <a:pPr marL="285750" marR="0" lvl="0" indent="-2603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</a:pPr>
            <a:r>
              <a:rPr lang="es-MX" sz="2000">
                <a:solidFill>
                  <a:schemeClr val="lt1"/>
                </a:solidFill>
              </a:rPr>
              <a:t>¿Cómo?	Se va a medir u observar</a:t>
            </a:r>
            <a:endParaRPr sz="200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000">
              <a:solidFill>
                <a:schemeClr val="lt1"/>
              </a:solidFill>
            </a:endParaRPr>
          </a:p>
          <a:p>
            <a:pPr marL="285750" marR="0" lvl="0" indent="-2603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</a:pPr>
            <a:r>
              <a:rPr lang="es-MX" sz="2000">
                <a:solidFill>
                  <a:schemeClr val="lt1"/>
                </a:solidFill>
              </a:rPr>
              <a:t>¿Quién? 	Va a medir u observar</a:t>
            </a:r>
            <a:endParaRPr sz="200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000">
              <a:solidFill>
                <a:schemeClr val="lt1"/>
              </a:solidFill>
            </a:endParaRPr>
          </a:p>
          <a:p>
            <a:pPr marL="285750" marR="0" lvl="0" indent="-2603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</a:pPr>
            <a:r>
              <a:rPr lang="es-MX" sz="2000">
                <a:solidFill>
                  <a:schemeClr val="lt1"/>
                </a:solidFill>
              </a:rPr>
              <a:t>¿Dónde?	Se va registrar</a:t>
            </a:r>
            <a:endParaRPr sz="2000">
              <a:solidFill>
                <a:schemeClr val="lt1"/>
              </a:solidFill>
            </a:endParaRPr>
          </a:p>
        </p:txBody>
      </p:sp>
      <p:pic>
        <p:nvPicPr>
          <p:cNvPr id="838" name="Google Shape;838;p90" descr="Qué necesitás saber de HARPC? | QC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0672" y="2250309"/>
            <a:ext cx="4369086" cy="167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90" descr="Diseño y gestión de un Programa de Monitoreo de Patógenos Ambientale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80471" y="4252388"/>
            <a:ext cx="3442699" cy="18331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6C442AD-711B-18B5-CDE3-0A6CCE66DB6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4" name="Google Shape;844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375" y="3518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Google Shape;845;p91"/>
          <p:cNvSpPr txBox="1"/>
          <p:nvPr/>
        </p:nvSpPr>
        <p:spPr>
          <a:xfrm>
            <a:off x="894411" y="1307275"/>
            <a:ext cx="102126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MX"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PRINCIPIO 4</a:t>
            </a:r>
            <a:r>
              <a:rPr lang="es-MX" sz="2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MX"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Establecer un sistema de vigilancia (MONITOREO)</a:t>
            </a:r>
            <a:endParaRPr sz="2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6" name="Google Shape;846;p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16275" y="4201137"/>
            <a:ext cx="2852576" cy="1803353"/>
          </a:xfrm>
          <a:prstGeom prst="rect">
            <a:avLst/>
          </a:prstGeom>
          <a:noFill/>
          <a:ln>
            <a:noFill/>
          </a:ln>
        </p:spPr>
      </p:pic>
      <p:sp>
        <p:nvSpPr>
          <p:cNvPr id="847" name="Google Shape;847;p91"/>
          <p:cNvSpPr txBox="1"/>
          <p:nvPr/>
        </p:nvSpPr>
        <p:spPr>
          <a:xfrm>
            <a:off x="2847163" y="2131409"/>
            <a:ext cx="609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u="sng">
                <a:solidFill>
                  <a:schemeClr val="dk1"/>
                </a:solidFill>
              </a:rPr>
              <a:t>Propósitos del monitoreo</a:t>
            </a:r>
            <a:endParaRPr sz="2000" u="sng">
              <a:solidFill>
                <a:schemeClr val="dk1"/>
              </a:solidFill>
            </a:endParaRPr>
          </a:p>
        </p:txBody>
      </p:sp>
      <p:sp>
        <p:nvSpPr>
          <p:cNvPr id="848" name="Google Shape;848;p91"/>
          <p:cNvSpPr txBox="1"/>
          <p:nvPr/>
        </p:nvSpPr>
        <p:spPr>
          <a:xfrm>
            <a:off x="693942" y="2756344"/>
            <a:ext cx="8776800" cy="3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s-MX" sz="2000">
                <a:solidFill>
                  <a:schemeClr val="dk1"/>
                </a:solidFill>
              </a:rPr>
              <a:t>Evaluar la operación del sistema</a:t>
            </a:r>
            <a:endParaRPr sz="2000"/>
          </a:p>
          <a:p>
            <a:pPr marL="342900" marR="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s-MX" sz="2000">
                <a:solidFill>
                  <a:schemeClr val="dk1"/>
                </a:solidFill>
              </a:rPr>
              <a:t>Indicar cuando a ocurrido una perdida o desvío del PCC y llevarse a cabo una acción correctiva</a:t>
            </a:r>
            <a:endParaRPr sz="2000"/>
          </a:p>
          <a:p>
            <a:pPr marL="342900" marR="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s-MX" sz="2000">
                <a:solidFill>
                  <a:schemeClr val="dk1"/>
                </a:solidFill>
              </a:rPr>
              <a:t>Proveer la documentación escrita que es esencial en la etapa de evaluación del proceso</a:t>
            </a:r>
            <a:endParaRPr sz="2000"/>
          </a:p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2000">
              <a:solidFill>
                <a:schemeClr val="dk1"/>
              </a:solidFill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137711E-24C3-A32D-61E3-7DEB2C81B2B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3" name="Google Shape;853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25" y="-263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54" name="Google Shape;854;p92"/>
          <p:cNvSpPr txBox="1"/>
          <p:nvPr/>
        </p:nvSpPr>
        <p:spPr>
          <a:xfrm>
            <a:off x="855534" y="1591171"/>
            <a:ext cx="102126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s-MX"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PRINCIPIO 4</a:t>
            </a:r>
            <a:r>
              <a:rPr lang="es-MX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MX"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Establecer un sistema de vigilancia (MONITOREO)</a:t>
            </a:r>
            <a:endParaRPr sz="25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92"/>
          <p:cNvSpPr txBox="1"/>
          <p:nvPr/>
        </p:nvSpPr>
        <p:spPr>
          <a:xfrm>
            <a:off x="1500883" y="2712926"/>
            <a:ext cx="4666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u="sng">
                <a:solidFill>
                  <a:schemeClr val="lt1"/>
                </a:solidFill>
              </a:rPr>
              <a:t>Principales tipos del monitoreo</a:t>
            </a:r>
            <a:endParaRPr sz="2000" u="sng">
              <a:solidFill>
                <a:schemeClr val="lt1"/>
              </a:solidFill>
            </a:endParaRPr>
          </a:p>
        </p:txBody>
      </p:sp>
      <p:sp>
        <p:nvSpPr>
          <p:cNvPr id="856" name="Google Shape;856;p92"/>
          <p:cNvSpPr txBox="1"/>
          <p:nvPr/>
        </p:nvSpPr>
        <p:spPr>
          <a:xfrm>
            <a:off x="1654157" y="3349851"/>
            <a:ext cx="60978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Observación visual</a:t>
            </a:r>
            <a:endParaRPr sz="20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Valoración sensorial</a:t>
            </a:r>
            <a:endParaRPr sz="20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Determinaciones físicas</a:t>
            </a:r>
            <a:endParaRPr sz="20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Análisis Químico</a:t>
            </a:r>
            <a:endParaRPr sz="20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Determinaciones microbiológicas</a:t>
            </a:r>
            <a:endParaRPr sz="2000">
              <a:solidFill>
                <a:schemeClr val="lt1"/>
              </a:solidFill>
            </a:endParaRPr>
          </a:p>
        </p:txBody>
      </p:sp>
      <p:pic>
        <p:nvPicPr>
          <p:cNvPr id="857" name="Google Shape;857;p92"/>
          <p:cNvPicPr preferRelativeResize="0"/>
          <p:nvPr/>
        </p:nvPicPr>
        <p:blipFill rotWithShape="1">
          <a:blip r:embed="rId4">
            <a:alphaModFix/>
          </a:blip>
          <a:srcRect l="51235" t="47041" r="30139" b="32285"/>
          <a:stretch/>
        </p:blipFill>
        <p:spPr>
          <a:xfrm>
            <a:off x="7211620" y="2408126"/>
            <a:ext cx="2270587" cy="1417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92" descr="Análisis de alimentos y de sus envases | Odourne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42014" y="3825961"/>
            <a:ext cx="2209800" cy="1376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92" descr="Determinaciones microbiológicas en la cadena alimentari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42015" y="5164373"/>
            <a:ext cx="2270588" cy="15711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A3F6B3C-7251-3230-9D94-4A306A91138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4" name="Google Shape;864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375" y="3518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93"/>
          <p:cNvSpPr txBox="1"/>
          <p:nvPr/>
        </p:nvSpPr>
        <p:spPr>
          <a:xfrm>
            <a:off x="1359832" y="1234340"/>
            <a:ext cx="94395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MX"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PRINCIPIO 5</a:t>
            </a:r>
            <a:r>
              <a:rPr lang="es-MX" sz="2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</a:t>
            </a:r>
            <a:r>
              <a:rPr lang="es-MX"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Establecer </a:t>
            </a:r>
            <a:r>
              <a:rPr lang="es-MX" sz="2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acciones</a:t>
            </a:r>
            <a:r>
              <a:rPr lang="es-MX"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correctivas</a:t>
            </a:r>
            <a:endParaRPr sz="2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6" name="Google Shape;866;p93"/>
          <p:cNvSpPr txBox="1"/>
          <p:nvPr/>
        </p:nvSpPr>
        <p:spPr>
          <a:xfrm>
            <a:off x="1551120" y="2046152"/>
            <a:ext cx="68658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Procedimiento a seguir cuando se produce una desviación. (NACMCF)</a:t>
            </a:r>
            <a:endParaRPr sz="2000"/>
          </a:p>
        </p:txBody>
      </p:sp>
      <p:sp>
        <p:nvSpPr>
          <p:cNvPr id="867" name="Google Shape;867;p93"/>
          <p:cNvSpPr txBox="1"/>
          <p:nvPr/>
        </p:nvSpPr>
        <p:spPr>
          <a:xfrm>
            <a:off x="1042332" y="3648300"/>
            <a:ext cx="609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Componentes que debe cubrir una acción correctiva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868" name="Google Shape;868;p93"/>
          <p:cNvSpPr txBox="1"/>
          <p:nvPr/>
        </p:nvSpPr>
        <p:spPr>
          <a:xfrm>
            <a:off x="1190109" y="4270814"/>
            <a:ext cx="60978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98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>
                <a:solidFill>
                  <a:schemeClr val="dk1"/>
                </a:solidFill>
              </a:rPr>
              <a:t>Indicar si hay productos potencialmente afectados</a:t>
            </a:r>
            <a:endParaRPr sz="2000"/>
          </a:p>
          <a:p>
            <a:pPr marL="285750" marR="0" lvl="0" indent="-298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>
                <a:solidFill>
                  <a:schemeClr val="dk1"/>
                </a:solidFill>
              </a:rPr>
              <a:t>Qué hacer con el producto afectado</a:t>
            </a:r>
            <a:endParaRPr sz="2000"/>
          </a:p>
          <a:p>
            <a:pPr marL="285750" marR="0" lvl="0" indent="-298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s-MX" sz="2000">
                <a:solidFill>
                  <a:schemeClr val="dk1"/>
                </a:solidFill>
              </a:rPr>
              <a:t>Qué hacer para que no se repita el problema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869" name="Google Shape;869;p93" descr="Ante una No Conformidad que se Debe Hacer? | Cemiot Internaciona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8101" y="2918029"/>
            <a:ext cx="3842507" cy="202041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C3F9383-2607-53F4-04D1-2609EA0C7DC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4" name="Google Shape;874;p94" descr="Acciones Correctivas, Preventivas y Acciones de Mejor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1D9179E-F6AB-EAD7-61BD-F73857730C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9" name="Google Shape;879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25" y="-263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Google Shape;880;p95"/>
          <p:cNvSpPr txBox="1"/>
          <p:nvPr/>
        </p:nvSpPr>
        <p:spPr>
          <a:xfrm>
            <a:off x="1203499" y="982420"/>
            <a:ext cx="60975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s-MX"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PRINCIPIO 6</a:t>
            </a:r>
            <a:r>
              <a:rPr lang="es-MX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Verificación</a:t>
            </a:r>
            <a:endParaRPr sz="25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1" name="Google Shape;881;p95"/>
          <p:cNvSpPr txBox="1"/>
          <p:nvPr/>
        </p:nvSpPr>
        <p:spPr>
          <a:xfrm>
            <a:off x="1123751" y="2183575"/>
            <a:ext cx="88941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Aplicación de métodos, procedimientos, pruebas y otras evaluaciones, además del monitoreo, para determinar el cumplimiento del plan HACCP. (Codex Alimentarius)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882" name="Google Shape;882;p95"/>
          <p:cNvSpPr txBox="1"/>
          <p:nvPr/>
        </p:nvSpPr>
        <p:spPr>
          <a:xfrm>
            <a:off x="1123749" y="3384871"/>
            <a:ext cx="4666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u="sng">
                <a:solidFill>
                  <a:schemeClr val="lt1"/>
                </a:solidFill>
              </a:rPr>
              <a:t>Tipos de verificación</a:t>
            </a:r>
            <a:endParaRPr sz="2000" u="sng">
              <a:solidFill>
                <a:schemeClr val="lt1"/>
              </a:solidFill>
            </a:endParaRPr>
          </a:p>
        </p:txBody>
      </p:sp>
      <p:sp>
        <p:nvSpPr>
          <p:cNvPr id="883" name="Google Shape;883;p95"/>
          <p:cNvSpPr txBox="1"/>
          <p:nvPr/>
        </p:nvSpPr>
        <p:spPr>
          <a:xfrm>
            <a:off x="1850066" y="3880382"/>
            <a:ext cx="60978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98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-"/>
            </a:pPr>
            <a:r>
              <a:rPr lang="es-MX" sz="2000">
                <a:solidFill>
                  <a:schemeClr val="lt1"/>
                </a:solidFill>
              </a:rPr>
              <a:t>Diaria</a:t>
            </a:r>
            <a:endParaRPr sz="2000"/>
          </a:p>
          <a:p>
            <a:pPr marL="285750" marR="0" lvl="0" indent="-298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-"/>
            </a:pPr>
            <a:r>
              <a:rPr lang="es-MX" sz="2000">
                <a:solidFill>
                  <a:schemeClr val="lt1"/>
                </a:solidFill>
              </a:rPr>
              <a:t>Periódica</a:t>
            </a:r>
            <a:endParaRPr sz="2000"/>
          </a:p>
          <a:p>
            <a:pPr marL="285750" marR="0" lvl="0" indent="-298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-"/>
            </a:pPr>
            <a:r>
              <a:rPr lang="es-MX" sz="2000">
                <a:solidFill>
                  <a:schemeClr val="lt1"/>
                </a:solidFill>
              </a:rPr>
              <a:t>Integral</a:t>
            </a:r>
            <a:endParaRPr sz="2000">
              <a:solidFill>
                <a:schemeClr val="lt1"/>
              </a:solidFill>
            </a:endParaRPr>
          </a:p>
        </p:txBody>
      </p:sp>
      <p:pic>
        <p:nvPicPr>
          <p:cNvPr id="884" name="Google Shape;884;p95" descr="UNIDAD III | Verificación y Validación de Softwar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49120" y="3517133"/>
            <a:ext cx="2262889" cy="264860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FD4A2CE-4085-5DAB-EF61-93ADE783391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9" name="Google Shape;889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375" y="3518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p96"/>
          <p:cNvSpPr txBox="1"/>
          <p:nvPr/>
        </p:nvSpPr>
        <p:spPr>
          <a:xfrm>
            <a:off x="1601015" y="2205878"/>
            <a:ext cx="609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>
                <a:solidFill>
                  <a:schemeClr val="dk1"/>
                </a:solidFill>
              </a:rPr>
              <a:t>Verificación diaria:</a:t>
            </a:r>
            <a:endParaRPr sz="2000" b="1">
              <a:solidFill>
                <a:schemeClr val="dk1"/>
              </a:solidFill>
            </a:endParaRPr>
          </a:p>
        </p:txBody>
      </p:sp>
      <p:sp>
        <p:nvSpPr>
          <p:cNvPr id="891" name="Google Shape;891;p96"/>
          <p:cNvSpPr txBox="1"/>
          <p:nvPr/>
        </p:nvSpPr>
        <p:spPr>
          <a:xfrm>
            <a:off x="1601131" y="1137363"/>
            <a:ext cx="60975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2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MX"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PRINCIPIO 6</a:t>
            </a:r>
            <a:r>
              <a:rPr lang="es-MX" sz="2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Verificación</a:t>
            </a:r>
            <a:endParaRPr sz="2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92" name="Google Shape;892;p96"/>
          <p:cNvCxnSpPr/>
          <p:nvPr/>
        </p:nvCxnSpPr>
        <p:spPr>
          <a:xfrm>
            <a:off x="774405" y="1084521"/>
            <a:ext cx="1064319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93" name="Google Shape;893;p96"/>
          <p:cNvSpPr txBox="1"/>
          <p:nvPr/>
        </p:nvSpPr>
        <p:spPr>
          <a:xfrm>
            <a:off x="1806875" y="2667556"/>
            <a:ext cx="8732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Se debe confirmar el adecuado desempeño del encargado del monitoreo de cada PCC y que las mediciones hayan sido registradas correctamente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894" name="Google Shape;894;p96"/>
          <p:cNvSpPr/>
          <p:nvPr/>
        </p:nvSpPr>
        <p:spPr>
          <a:xfrm>
            <a:off x="3540275" y="3792750"/>
            <a:ext cx="7518600" cy="4041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Verificar registro de monitoreo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895" name="Google Shape;895;p96"/>
          <p:cNvSpPr/>
          <p:nvPr/>
        </p:nvSpPr>
        <p:spPr>
          <a:xfrm>
            <a:off x="3540275" y="4443733"/>
            <a:ext cx="7518600" cy="4041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Correcta aplicación del monitoreo (frecuencia, muestreo, etc.)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896" name="Google Shape;896;p96"/>
          <p:cNvSpPr/>
          <p:nvPr/>
        </p:nvSpPr>
        <p:spPr>
          <a:xfrm>
            <a:off x="3540275" y="5094715"/>
            <a:ext cx="7518600" cy="4041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Verificar registro de acciones correctivas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897" name="Google Shape;897;p96"/>
          <p:cNvSpPr/>
          <p:nvPr/>
        </p:nvSpPr>
        <p:spPr>
          <a:xfrm>
            <a:off x="3540275" y="5745698"/>
            <a:ext cx="7518600" cy="4041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Firma y fecha respectiva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898" name="Google Shape;898;p96" descr="DERECHOS LABORALES: octubre 2016"/>
          <p:cNvPicPr preferRelativeResize="0"/>
          <p:nvPr/>
        </p:nvPicPr>
        <p:blipFill rotWithShape="1">
          <a:blip r:embed="rId4">
            <a:alphaModFix/>
          </a:blip>
          <a:srcRect r="16051" b="14448"/>
          <a:stretch/>
        </p:blipFill>
        <p:spPr>
          <a:xfrm>
            <a:off x="808726" y="3824406"/>
            <a:ext cx="2363682" cy="22022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09E720F-DFCF-AD1D-4E37-CD646E9872F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3" name="Google Shape;903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25" y="-263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04" name="Google Shape;904;p97"/>
          <p:cNvSpPr txBox="1"/>
          <p:nvPr/>
        </p:nvSpPr>
        <p:spPr>
          <a:xfrm>
            <a:off x="1134381" y="1914083"/>
            <a:ext cx="609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>
                <a:solidFill>
                  <a:schemeClr val="lt1"/>
                </a:solidFill>
              </a:rPr>
              <a:t>Verificación periódica:</a:t>
            </a:r>
            <a:endParaRPr sz="2000" b="1">
              <a:solidFill>
                <a:schemeClr val="lt1"/>
              </a:solidFill>
            </a:endParaRPr>
          </a:p>
        </p:txBody>
      </p:sp>
      <p:sp>
        <p:nvSpPr>
          <p:cNvPr id="905" name="Google Shape;905;p97"/>
          <p:cNvSpPr txBox="1"/>
          <p:nvPr/>
        </p:nvSpPr>
        <p:spPr>
          <a:xfrm>
            <a:off x="1134531" y="789713"/>
            <a:ext cx="60975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s-MX"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PRINCIPIO 6</a:t>
            </a:r>
            <a:r>
              <a:rPr lang="es-MX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Verificación</a:t>
            </a:r>
            <a:endParaRPr sz="25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6" name="Google Shape;906;p97"/>
          <p:cNvSpPr txBox="1"/>
          <p:nvPr/>
        </p:nvSpPr>
        <p:spPr>
          <a:xfrm>
            <a:off x="1025012" y="2577173"/>
            <a:ext cx="8732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</a:rPr>
              <a:t>Debe incluir muestreos al azar, análisis de producto y otras comprobaciones necesarias para asegurar que los PCC están bajo control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907" name="Google Shape;907;p97"/>
          <p:cNvSpPr/>
          <p:nvPr/>
        </p:nvSpPr>
        <p:spPr>
          <a:xfrm>
            <a:off x="3436088" y="3678591"/>
            <a:ext cx="6092400" cy="4041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Verificar de producto final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908" name="Google Shape;908;p97"/>
          <p:cNvSpPr/>
          <p:nvPr/>
        </p:nvSpPr>
        <p:spPr>
          <a:xfrm>
            <a:off x="3436088" y="4205626"/>
            <a:ext cx="6092400" cy="4041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Verificación de materia prima e insumos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909" name="Google Shape;909;p97"/>
          <p:cNvSpPr/>
          <p:nvPr/>
        </p:nvSpPr>
        <p:spPr>
          <a:xfrm>
            <a:off x="3436088" y="4726819"/>
            <a:ext cx="6092400" cy="4041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Revisión de informes de laboratorio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910" name="Google Shape;910;p97"/>
          <p:cNvSpPr/>
          <p:nvPr/>
        </p:nvSpPr>
        <p:spPr>
          <a:xfrm>
            <a:off x="3436088" y="5248011"/>
            <a:ext cx="6092400" cy="5751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Evaluación in situ de la capacitación y desempeño de los responsables del monitoreo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911" name="Google Shape;911;p97"/>
          <p:cNvSpPr/>
          <p:nvPr/>
        </p:nvSpPr>
        <p:spPr>
          <a:xfrm>
            <a:off x="3436088" y="5940178"/>
            <a:ext cx="6092400" cy="4041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Revisión y análisis de informes de auditorías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912" name="Google Shape;912;p97" descr="Inventario y rendimiento de cuentas anuales del tutelado | Boadella Esteve  Advocats"/>
          <p:cNvPicPr preferRelativeResize="0"/>
          <p:nvPr/>
        </p:nvPicPr>
        <p:blipFill rotWithShape="1">
          <a:blip r:embed="rId4">
            <a:alphaModFix/>
          </a:blip>
          <a:srcRect l="25151" t="8391" r="22887" b="6071"/>
          <a:stretch/>
        </p:blipFill>
        <p:spPr>
          <a:xfrm>
            <a:off x="1210581" y="3809708"/>
            <a:ext cx="1749491" cy="216003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860BF0C-1FAE-285B-C235-EA621F288BC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" name="Google Shape;917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375" y="3518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18" name="Google Shape;918;p98"/>
          <p:cNvSpPr txBox="1"/>
          <p:nvPr/>
        </p:nvSpPr>
        <p:spPr>
          <a:xfrm>
            <a:off x="1173709" y="1760113"/>
            <a:ext cx="609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>
                <a:solidFill>
                  <a:schemeClr val="dk1"/>
                </a:solidFill>
              </a:rPr>
              <a:t>Verificación integral:</a:t>
            </a:r>
            <a:endParaRPr sz="2000" b="1">
              <a:solidFill>
                <a:schemeClr val="dk1"/>
              </a:solidFill>
            </a:endParaRPr>
          </a:p>
        </p:txBody>
      </p:sp>
      <p:sp>
        <p:nvSpPr>
          <p:cNvPr id="919" name="Google Shape;919;p98"/>
          <p:cNvSpPr txBox="1"/>
          <p:nvPr/>
        </p:nvSpPr>
        <p:spPr>
          <a:xfrm>
            <a:off x="1157856" y="804913"/>
            <a:ext cx="60975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MX"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PRINCIPIO 6</a:t>
            </a:r>
            <a:r>
              <a:rPr lang="es-MX" sz="2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Verificación</a:t>
            </a:r>
            <a:endParaRPr sz="2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0" name="Google Shape;920;p98"/>
          <p:cNvSpPr txBox="1"/>
          <p:nvPr/>
        </p:nvSpPr>
        <p:spPr>
          <a:xfrm>
            <a:off x="1134381" y="2244391"/>
            <a:ext cx="87321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Corresponde a una revisión completa del programa de aseguramiento de calidad. Por lo menos una vez al año o cuando se realicen cambios que puedan afectar o alterar el plan.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921" name="Google Shape;921;p98"/>
          <p:cNvSpPr/>
          <p:nvPr/>
        </p:nvSpPr>
        <p:spPr>
          <a:xfrm>
            <a:off x="3680250" y="3551075"/>
            <a:ext cx="6969900" cy="4041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Cambio en los programas de pre-requisitos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922" name="Google Shape;922;p98"/>
          <p:cNvSpPr/>
          <p:nvPr/>
        </p:nvSpPr>
        <p:spPr>
          <a:xfrm>
            <a:off x="3680250" y="4078107"/>
            <a:ext cx="6969900" cy="4041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Cambios en materia prima, insumos y producto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923" name="Google Shape;923;p98"/>
          <p:cNvSpPr/>
          <p:nvPr/>
        </p:nvSpPr>
        <p:spPr>
          <a:xfrm>
            <a:off x="3680250" y="4599297"/>
            <a:ext cx="6969900" cy="4041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Cambio en formulación, especificaciones de producto, etc.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924" name="Google Shape;924;p98"/>
          <p:cNvSpPr/>
          <p:nvPr/>
        </p:nvSpPr>
        <p:spPr>
          <a:xfrm>
            <a:off x="3680250" y="5120488"/>
            <a:ext cx="6969900" cy="500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Retiro de producto del mercado, reclamo de consumidores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925" name="Google Shape;925;p98"/>
          <p:cNvSpPr/>
          <p:nvPr/>
        </p:nvSpPr>
        <p:spPr>
          <a:xfrm>
            <a:off x="3680250" y="5738225"/>
            <a:ext cx="6969900" cy="4041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Múltiples desviaciones de los límites críticos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926" name="Google Shape;926;p98" descr="HACCP Análisis de Peligros y Puntos Críticos de Contro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3709" y="3651469"/>
            <a:ext cx="2367804" cy="23572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F04419C-EF7B-2733-DA0C-9A5EA82EFE5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" name="Google Shape;931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25" y="-263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32" name="Google Shape;932;p99"/>
          <p:cNvSpPr txBox="1"/>
          <p:nvPr/>
        </p:nvSpPr>
        <p:spPr>
          <a:xfrm>
            <a:off x="3582370" y="1692077"/>
            <a:ext cx="495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>
                <a:solidFill>
                  <a:schemeClr val="lt1"/>
                </a:solidFill>
              </a:rPr>
              <a:t>Elementos de la verificación</a:t>
            </a:r>
            <a:endParaRPr sz="2000" b="1">
              <a:solidFill>
                <a:schemeClr val="lt1"/>
              </a:solidFill>
            </a:endParaRPr>
          </a:p>
        </p:txBody>
      </p:sp>
      <p:sp>
        <p:nvSpPr>
          <p:cNvPr id="933" name="Google Shape;933;p99"/>
          <p:cNvSpPr txBox="1"/>
          <p:nvPr/>
        </p:nvSpPr>
        <p:spPr>
          <a:xfrm>
            <a:off x="1363656" y="790238"/>
            <a:ext cx="60975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s-MX"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PRINCIPIO 6</a:t>
            </a:r>
            <a:r>
              <a:rPr lang="es-MX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Verificación</a:t>
            </a:r>
            <a:endParaRPr sz="25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4" name="Google Shape;934;p99"/>
          <p:cNvSpPr txBox="1"/>
          <p:nvPr/>
        </p:nvSpPr>
        <p:spPr>
          <a:xfrm>
            <a:off x="1577606" y="2298058"/>
            <a:ext cx="8732100" cy="44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❖"/>
            </a:pPr>
            <a:r>
              <a:rPr lang="es-MX" sz="2000">
                <a:solidFill>
                  <a:schemeClr val="lt1"/>
                </a:solidFill>
              </a:rPr>
              <a:t>Validación</a:t>
            </a:r>
            <a:endParaRPr sz="2000"/>
          </a:p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❖"/>
            </a:pPr>
            <a:r>
              <a:rPr lang="es-MX" sz="2000">
                <a:solidFill>
                  <a:schemeClr val="lt1"/>
                </a:solidFill>
              </a:rPr>
              <a:t>Actividades de verificación</a:t>
            </a:r>
            <a:endParaRPr sz="2000"/>
          </a:p>
          <a:p>
            <a:pPr marL="800100" marR="0" lvl="1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-"/>
            </a:pPr>
            <a:r>
              <a:rPr lang="es-MX" sz="2000" i="0" u="none" strike="noStrike" cap="none">
                <a:solidFill>
                  <a:schemeClr val="lt1"/>
                </a:solidFill>
              </a:rPr>
              <a:t>Calibración de instrumentos de monitoreo</a:t>
            </a:r>
            <a:endParaRPr sz="2000"/>
          </a:p>
          <a:p>
            <a:pPr marL="800100" marR="0" lvl="1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-"/>
            </a:pPr>
            <a:r>
              <a:rPr lang="es-MX" sz="2000" i="0" u="none" strike="noStrike" cap="none">
                <a:solidFill>
                  <a:schemeClr val="lt1"/>
                </a:solidFill>
              </a:rPr>
              <a:t>Muestreos y análisis dirigidos</a:t>
            </a:r>
            <a:endParaRPr sz="2000"/>
          </a:p>
          <a:p>
            <a:pPr marL="800100" marR="0" lvl="1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-"/>
            </a:pPr>
            <a:r>
              <a:rPr lang="es-MX" sz="2000" i="0" u="none" strike="noStrike" cap="none">
                <a:solidFill>
                  <a:schemeClr val="lt1"/>
                </a:solidFill>
              </a:rPr>
              <a:t>Revisión de registros de PCC</a:t>
            </a:r>
            <a:endParaRPr sz="2000"/>
          </a:p>
          <a:p>
            <a:pPr marL="800100" marR="0" lvl="1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000" i="0" u="none" strike="noStrike" cap="none">
              <a:solidFill>
                <a:schemeClr val="lt1"/>
              </a:solidFill>
            </a:endParaRPr>
          </a:p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❖"/>
            </a:pPr>
            <a:r>
              <a:rPr lang="es-MX" sz="2000">
                <a:solidFill>
                  <a:schemeClr val="lt1"/>
                </a:solidFill>
              </a:rPr>
              <a:t>Revisión del sistema HACCP</a:t>
            </a:r>
            <a:endParaRPr sz="2000"/>
          </a:p>
          <a:p>
            <a:pPr marL="800100" marR="0" lvl="1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-"/>
            </a:pPr>
            <a:r>
              <a:rPr lang="es-MX" sz="2000" i="0" u="none" strike="noStrike" cap="none">
                <a:solidFill>
                  <a:schemeClr val="lt1"/>
                </a:solidFill>
              </a:rPr>
              <a:t>Auditorías</a:t>
            </a:r>
            <a:endParaRPr sz="2000"/>
          </a:p>
          <a:p>
            <a:pPr marL="800100" marR="0" lvl="1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-"/>
            </a:pPr>
            <a:r>
              <a:rPr lang="es-MX" sz="2000" i="0" u="none" strike="noStrike" cap="none">
                <a:solidFill>
                  <a:schemeClr val="lt1"/>
                </a:solidFill>
              </a:rPr>
              <a:t>Incluye los 12 pasos</a:t>
            </a:r>
            <a:endParaRPr sz="2000"/>
          </a:p>
          <a:p>
            <a:pPr marL="800100" marR="0" lvl="1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-"/>
            </a:pPr>
            <a:r>
              <a:rPr lang="es-MX" sz="2000" i="0" u="none" strike="noStrike" cap="none">
                <a:solidFill>
                  <a:schemeClr val="lt1"/>
                </a:solidFill>
              </a:rPr>
              <a:t>Fechas tentativas</a:t>
            </a:r>
            <a:endParaRPr sz="2000"/>
          </a:p>
          <a:p>
            <a:pPr marL="800100" marR="0" lvl="1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-"/>
            </a:pPr>
            <a:r>
              <a:rPr lang="es-MX" sz="2000" i="0" u="none" strike="noStrike" cap="none">
                <a:solidFill>
                  <a:schemeClr val="lt1"/>
                </a:solidFill>
              </a:rPr>
              <a:t>Análisis microbiológicos sobre producto final</a:t>
            </a:r>
            <a:endParaRPr sz="2000"/>
          </a:p>
          <a:p>
            <a:pPr marL="800100" marR="0" lvl="1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-"/>
            </a:pPr>
            <a:r>
              <a:rPr lang="es-MX" sz="2000" i="0" u="none" strike="noStrike" cap="none">
                <a:solidFill>
                  <a:schemeClr val="lt1"/>
                </a:solidFill>
              </a:rPr>
              <a:t>Productos Nuevos</a:t>
            </a:r>
            <a:endParaRPr sz="2000"/>
          </a:p>
          <a:p>
            <a:pPr marL="800100" marR="0" lvl="1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000" i="0" u="none" strike="noStrike" cap="none">
              <a:solidFill>
                <a:schemeClr val="lt1"/>
              </a:solidFill>
            </a:endParaRPr>
          </a:p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❖"/>
            </a:pPr>
            <a:r>
              <a:rPr lang="es-MX" sz="2000">
                <a:solidFill>
                  <a:schemeClr val="lt1"/>
                </a:solidFill>
              </a:rPr>
              <a:t>Regulación - Normativa</a:t>
            </a:r>
            <a:endParaRPr sz="200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9E3805C-067B-A372-EF51-20C05EFCA8D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9" name="Google Shape;939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375" y="3518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100"/>
          <p:cNvSpPr txBox="1"/>
          <p:nvPr/>
        </p:nvSpPr>
        <p:spPr>
          <a:xfrm>
            <a:off x="848401" y="1431679"/>
            <a:ext cx="104625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MX"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PRINCIPIO 7</a:t>
            </a:r>
            <a:r>
              <a:rPr lang="es-MX" sz="2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MX"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Establecer un sistema de documentación (REGISTROS)</a:t>
            </a:r>
            <a:endParaRPr sz="25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1" name="Google Shape;941;p100" descr="Principios fundamentales de la metodología archivístic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86699" y="2471139"/>
            <a:ext cx="3933737" cy="3829373"/>
          </a:xfrm>
          <a:prstGeom prst="rect">
            <a:avLst/>
          </a:prstGeom>
          <a:noFill/>
          <a:ln>
            <a:noFill/>
          </a:ln>
        </p:spPr>
      </p:pic>
      <p:sp>
        <p:nvSpPr>
          <p:cNvPr id="942" name="Google Shape;942;p100"/>
          <p:cNvSpPr txBox="1"/>
          <p:nvPr/>
        </p:nvSpPr>
        <p:spPr>
          <a:xfrm>
            <a:off x="259175" y="2795475"/>
            <a:ext cx="6046500" cy="3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registros deben demostrar la correcta ejecución de los procedimientos de monitoreo, acciones correctivas y las verificaciones, de manera de llevar un seguimiento del producto en todas las etapas.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registros deben mantenerse en forma eficiente, ordenada y estar accesible en cualquier momento </a:t>
            </a:r>
            <a:endParaRPr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23F3694-D82F-AD5C-09DD-F1B3BE3E431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7" name="Google Shape;947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25" y="-263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101"/>
          <p:cNvSpPr txBox="1"/>
          <p:nvPr/>
        </p:nvSpPr>
        <p:spPr>
          <a:xfrm>
            <a:off x="754164" y="1422294"/>
            <a:ext cx="104625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s-MX"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PRINCIPIO 7</a:t>
            </a:r>
            <a:r>
              <a:rPr lang="es-MX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MX"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Establecer un sistema de documentación (REGISTROS)</a:t>
            </a:r>
            <a:endParaRPr sz="2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9" name="Google Shape;949;p101"/>
          <p:cNvSpPr txBox="1"/>
          <p:nvPr/>
        </p:nvSpPr>
        <p:spPr>
          <a:xfrm>
            <a:off x="695200" y="2226894"/>
            <a:ext cx="7323600" cy="40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Los registros deben ser: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✔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 diseño </a:t>
            </a:r>
            <a:r>
              <a:rPr lang="es-MX" sz="2000">
                <a:solidFill>
                  <a:schemeClr val="lt1"/>
                </a:solidFill>
              </a:rPr>
              <a:t>simple</a:t>
            </a: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y llenado rápido</a:t>
            </a:r>
            <a:endParaRPr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✔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 burocráticos</a:t>
            </a:r>
            <a:endParaRPr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✔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Firmados, fechados y trazables</a:t>
            </a:r>
            <a:endParaRPr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✔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Almacenados por un periodo determinado de tiempo</a:t>
            </a:r>
            <a:endParaRPr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✔"/>
            </a:pPr>
            <a:r>
              <a:rPr lang="es-MX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Almacenados de forma que puedan ser rápidamente recuperados</a:t>
            </a:r>
            <a:endParaRPr/>
          </a:p>
          <a:p>
            <a:pPr marL="342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0" name="Google Shape;950;p101" descr="Nueva agenda Emarts: Si no esta escrito, no existe. s/.35 | Flickr"/>
          <p:cNvPicPr preferRelativeResize="0"/>
          <p:nvPr/>
        </p:nvPicPr>
        <p:blipFill rotWithShape="1">
          <a:blip r:embed="rId4">
            <a:alphaModFix/>
          </a:blip>
          <a:srcRect l="15289" t="5169" r="18674" b="5987"/>
          <a:stretch/>
        </p:blipFill>
        <p:spPr>
          <a:xfrm>
            <a:off x="8206128" y="2424405"/>
            <a:ext cx="2323323" cy="31257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DE4E0E27-D608-9C23-4B63-99F834AD49E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5" name="Google Shape;955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375" y="3518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56" name="Google Shape;956;p102"/>
          <p:cNvSpPr txBox="1"/>
          <p:nvPr/>
        </p:nvSpPr>
        <p:spPr>
          <a:xfrm>
            <a:off x="1928398" y="1279432"/>
            <a:ext cx="7893600" cy="68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</a:rPr>
              <a:t>Qué  registros debe contener el plan :</a:t>
            </a:r>
            <a:endParaRPr sz="2000"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✔"/>
            </a:pPr>
            <a:r>
              <a:rPr lang="es-MX" sz="2000">
                <a:solidFill>
                  <a:schemeClr val="dk1"/>
                </a:solidFill>
              </a:rPr>
              <a:t>Registros de monitoreo de los PCC</a:t>
            </a:r>
            <a:endParaRPr sz="2000"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✔"/>
            </a:pPr>
            <a:r>
              <a:rPr lang="es-MX" sz="2000">
                <a:solidFill>
                  <a:schemeClr val="dk1"/>
                </a:solidFill>
              </a:rPr>
              <a:t>Análisis de resultados</a:t>
            </a:r>
            <a:endParaRPr sz="2000"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✔"/>
            </a:pPr>
            <a:r>
              <a:rPr lang="es-MX" sz="2000">
                <a:solidFill>
                  <a:schemeClr val="dk1"/>
                </a:solidFill>
              </a:rPr>
              <a:t>Registro de desviaciones del límite crítico</a:t>
            </a:r>
            <a:endParaRPr sz="2000"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✔"/>
            </a:pPr>
            <a:r>
              <a:rPr lang="es-MX" sz="2000">
                <a:solidFill>
                  <a:schemeClr val="dk1"/>
                </a:solidFill>
              </a:rPr>
              <a:t>Acciones correctivas</a:t>
            </a:r>
            <a:endParaRPr sz="2000"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✔"/>
            </a:pPr>
            <a:r>
              <a:rPr lang="es-MX" sz="2000">
                <a:solidFill>
                  <a:schemeClr val="dk1"/>
                </a:solidFill>
              </a:rPr>
              <a:t>Plan HACCP</a:t>
            </a:r>
            <a:endParaRPr sz="2000"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✔"/>
            </a:pPr>
            <a:r>
              <a:rPr lang="es-MX" sz="2000">
                <a:solidFill>
                  <a:schemeClr val="dk1"/>
                </a:solidFill>
              </a:rPr>
              <a:t>Registro de reuniones del equipo</a:t>
            </a:r>
            <a:endParaRPr sz="2000"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✔"/>
            </a:pPr>
            <a:r>
              <a:rPr lang="es-MX" sz="2000">
                <a:solidFill>
                  <a:schemeClr val="dk1"/>
                </a:solidFill>
              </a:rPr>
              <a:t>Informes de auditoría</a:t>
            </a:r>
            <a:endParaRPr sz="2000"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✔"/>
            </a:pPr>
            <a:r>
              <a:rPr lang="es-MX" sz="2000">
                <a:solidFill>
                  <a:schemeClr val="dk1"/>
                </a:solidFill>
              </a:rPr>
              <a:t>Programas de prerrequisitos</a:t>
            </a:r>
            <a:endParaRPr sz="2000"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✔"/>
            </a:pPr>
            <a:r>
              <a:rPr lang="es-MX" sz="2000">
                <a:solidFill>
                  <a:schemeClr val="dk1"/>
                </a:solidFill>
              </a:rPr>
              <a:t>Diagramas de flujo</a:t>
            </a:r>
            <a:endParaRPr sz="2000"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✔"/>
            </a:pPr>
            <a:r>
              <a:rPr lang="es-MX" sz="2000">
                <a:solidFill>
                  <a:schemeClr val="dk1"/>
                </a:solidFill>
              </a:rPr>
              <a:t>Política de Recall</a:t>
            </a:r>
            <a:endParaRPr sz="2000">
              <a:solidFill>
                <a:schemeClr val="dk1"/>
              </a:solidFill>
            </a:endParaRPr>
          </a:p>
          <a:p>
            <a:pPr marL="342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F097F76-0CD8-AE59-FA84-506A831DEEE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1" name="Google Shape;961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375" y="3518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62" name="Google Shape;962;p103"/>
          <p:cNvSpPr txBox="1"/>
          <p:nvPr/>
        </p:nvSpPr>
        <p:spPr>
          <a:xfrm>
            <a:off x="4770474" y="1072151"/>
            <a:ext cx="60978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TALLER N° 7</a:t>
            </a:r>
            <a:endParaRPr sz="2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3" name="Google Shape;963;p103"/>
          <p:cNvSpPr txBox="1"/>
          <p:nvPr/>
        </p:nvSpPr>
        <p:spPr>
          <a:xfrm>
            <a:off x="2113907" y="1671532"/>
            <a:ext cx="766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 MAESTRO HACCP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64" name="Google Shape;964;p103"/>
          <p:cNvGraphicFramePr/>
          <p:nvPr/>
        </p:nvGraphicFramePr>
        <p:xfrm>
          <a:off x="363021" y="2351671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{ACC6A740-2F37-4F12-A1F9-FB185C6C5659}</a:tableStyleId>
              </a:tblPr>
              <a:tblGrid>
                <a:gridCol w="790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26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8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875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262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PCC</a:t>
                      </a:r>
                      <a:endParaRPr sz="20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PELIGRO SIGNIFICATIVO</a:t>
                      </a:r>
                      <a:endParaRPr sz="20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LÍMITE CRÍTICO</a:t>
                      </a:r>
                      <a:endParaRPr sz="20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MONITOREO</a:t>
                      </a:r>
                      <a:endParaRPr sz="20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ACCIONES CORRECTIVAS</a:t>
                      </a:r>
                      <a:endParaRPr sz="20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VERIFICACIÓN</a:t>
                      </a:r>
                      <a:endParaRPr sz="20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REGISTROS</a:t>
                      </a:r>
                      <a:endParaRPr sz="20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0450">
                <a:tc row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 row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 row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QUE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 row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QUE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 row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045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COMO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COMO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045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CUANDO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CUANDO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045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DONDE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DONDE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82CA813-838F-4477-88A1-F967605155A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9" name="Google Shape;969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25" y="-263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70" name="Google Shape;970;p104"/>
          <p:cNvSpPr txBox="1">
            <a:spLocks noGrp="1"/>
          </p:cNvSpPr>
          <p:nvPr>
            <p:ph type="title"/>
          </p:nvPr>
        </p:nvSpPr>
        <p:spPr>
          <a:xfrm>
            <a:off x="3503234" y="1490749"/>
            <a:ext cx="5423420" cy="1582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alibri"/>
              <a:buNone/>
            </a:pPr>
            <a:r>
              <a:rPr lang="es-MX" sz="7200">
                <a:solidFill>
                  <a:schemeClr val="lt1"/>
                </a:solidFill>
              </a:rPr>
              <a:t>GRACIAS!!!</a:t>
            </a:r>
            <a:endParaRPr/>
          </a:p>
        </p:txBody>
      </p:sp>
      <p:grpSp>
        <p:nvGrpSpPr>
          <p:cNvPr id="971" name="Google Shape;971;p104"/>
          <p:cNvGrpSpPr/>
          <p:nvPr/>
        </p:nvGrpSpPr>
        <p:grpSpPr>
          <a:xfrm>
            <a:off x="2413735" y="3188657"/>
            <a:ext cx="6877234" cy="1522334"/>
            <a:chOff x="6106244" y="3251600"/>
            <a:chExt cx="5829518" cy="1522334"/>
          </a:xfrm>
        </p:grpSpPr>
        <p:pic>
          <p:nvPicPr>
            <p:cNvPr id="972" name="Google Shape;972;p10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48237" y="3251600"/>
              <a:ext cx="785464" cy="6715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3" name="Google Shape;973;p104"/>
            <p:cNvSpPr txBox="1"/>
            <p:nvPr/>
          </p:nvSpPr>
          <p:spPr>
            <a:xfrm>
              <a:off x="6894531" y="3547399"/>
              <a:ext cx="5041231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4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@spartanacademy.ec</a:t>
              </a:r>
              <a:endParaRPr/>
            </a:p>
          </p:txBody>
        </p:sp>
        <p:pic>
          <p:nvPicPr>
            <p:cNvPr id="974" name="Google Shape;974;p10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106244" y="4080510"/>
              <a:ext cx="693622" cy="6934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3C79317-A85F-2904-E153-25B215FE06B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7029</Words>
  <Application>Microsoft Office PowerPoint</Application>
  <PresentationFormat>Panorámica</PresentationFormat>
  <Paragraphs>774</Paragraphs>
  <Slides>107</Slides>
  <Notes>102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107</vt:i4>
      </vt:variant>
    </vt:vector>
  </HeadingPairs>
  <TitlesOfParts>
    <vt:vector size="114" baseType="lpstr">
      <vt:lpstr>Noto Sans Symbols</vt:lpstr>
      <vt:lpstr>Open Sans</vt:lpstr>
      <vt:lpstr>Lato</vt:lpstr>
      <vt:lpstr>Arial</vt:lpstr>
      <vt:lpstr>Calibri</vt:lpstr>
      <vt:lpstr>Tema de Office</vt:lpstr>
      <vt:lpstr>Tema de Office</vt:lpstr>
      <vt:lpstr>AUDITORIA INTERNA BPM HACCP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Y EL AUDITOR?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AUDITORIA INTERNA BPM HACCP</dc:title>
  <dc:creator>Isa Macias</dc:creator>
  <cp:lastModifiedBy>ACADEMICO</cp:lastModifiedBy>
  <cp:revision>2</cp:revision>
  <dcterms:created xsi:type="dcterms:W3CDTF">2020-12-07T23:57:30Z</dcterms:created>
  <dcterms:modified xsi:type="dcterms:W3CDTF">2024-06-25T19:30:18Z</dcterms:modified>
</cp:coreProperties>
</file>