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jZlcKXOLLhg2XZTEZK/z82dL1h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2185859" y="6452149"/>
            <a:ext cx="7463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5" name="Google Shape;25;p18"/>
          <p:cNvSpPr txBox="1">
            <a:spLocks noGrp="1"/>
          </p:cNvSpPr>
          <p:nvPr>
            <p:ph type="ftr" idx="11"/>
          </p:nvPr>
        </p:nvSpPr>
        <p:spPr>
          <a:xfrm>
            <a:off x="2673521" y="6443440"/>
            <a:ext cx="687977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2499360" y="6443440"/>
            <a:ext cx="728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</a:pPr>
            <a:r>
              <a:rPr lang="es-EC" sz="7200">
                <a:solidFill>
                  <a:schemeClr val="lt1"/>
                </a:solidFill>
              </a:rPr>
              <a:t>BPM</a:t>
            </a:r>
            <a:endParaRPr sz="7200">
              <a:solidFill>
                <a:schemeClr val="lt1"/>
              </a:solidFill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b="0" i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C" sz="3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RESOLUCIÓN ARCSA-DE-2022-016-AKRG </a:t>
            </a:r>
            <a:endParaRPr sz="3200">
              <a:solidFill>
                <a:schemeClr val="lt1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F9F722E-F886-E9AC-6FBF-15F2F4A513B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817950" y="6841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</a:rPr>
              <a:t>INFRAESTRUCTURA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7" name="Google Shape;97;p2"/>
          <p:cNvSpPr txBox="1">
            <a:spLocks noGrp="1"/>
          </p:cNvSpPr>
          <p:nvPr>
            <p:ph type="body" idx="1"/>
          </p:nvPr>
        </p:nvSpPr>
        <p:spPr>
          <a:xfrm>
            <a:off x="778075" y="193636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s-EC">
                <a:solidFill>
                  <a:schemeClr val="lt1"/>
                </a:solidFill>
              </a:rPr>
              <a:t>CONDICIONES MÍNIMAS BÁSICAS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s-EC">
                <a:solidFill>
                  <a:schemeClr val="lt1"/>
                </a:solidFill>
              </a:rPr>
              <a:t>UBICACIÓN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3910" y="3442549"/>
            <a:ext cx="3314745" cy="239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59824" y="3442549"/>
            <a:ext cx="4431874" cy="2514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55824" y="3430574"/>
            <a:ext cx="2967430" cy="251467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896A0FD-AA8A-964C-8F93-69E1A6767C4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"/>
          <p:cNvSpPr txBox="1">
            <a:spLocks noGrp="1"/>
          </p:cNvSpPr>
          <p:nvPr>
            <p:ph type="body" idx="1"/>
          </p:nvPr>
        </p:nvSpPr>
        <p:spPr>
          <a:xfrm>
            <a:off x="1575850" y="1853134"/>
            <a:ext cx="10515600" cy="55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s-EC">
                <a:solidFill>
                  <a:schemeClr val="lt1"/>
                </a:solidFill>
              </a:rPr>
              <a:t>DISEÑO Y CONSTRUCCIÓN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07" name="Google Shape;10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6" y="3930267"/>
            <a:ext cx="4775825" cy="2066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47740" y="3904373"/>
            <a:ext cx="3717975" cy="2118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00744" y="860514"/>
            <a:ext cx="3058593" cy="292377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CFD8CEC-89D3-A864-CFFB-D517B652E89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960680" y="1468483"/>
            <a:ext cx="5116800" cy="257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98149" y="1548309"/>
            <a:ext cx="3943411" cy="2574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00981" y="4419600"/>
            <a:ext cx="5677392" cy="230143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052DE4F-F13F-78DC-9CC7-412B70B3776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/>
          <p:cNvSpPr txBox="1">
            <a:spLocks noGrp="1"/>
          </p:cNvSpPr>
          <p:nvPr>
            <p:ph type="title"/>
          </p:nvPr>
        </p:nvSpPr>
        <p:spPr>
          <a:xfrm>
            <a:off x="1336600" y="923325"/>
            <a:ext cx="10515600" cy="10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ii. Pisos, Paredes, Techos y Drenajes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24" name="Google Shape;124;p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841141" y="1843780"/>
            <a:ext cx="3949200" cy="213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2252" y="1834125"/>
            <a:ext cx="3947073" cy="214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5300" y="4104561"/>
            <a:ext cx="4020832" cy="2641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43109" y="4104561"/>
            <a:ext cx="3947073" cy="264173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1DC3D0E-BBA7-7092-30D8-D569F741DE0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150890" y="1278293"/>
            <a:ext cx="2933954" cy="3802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19116" y="1499293"/>
            <a:ext cx="5029636" cy="33607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6C37AB9-508B-637A-0031-3262E9AEA62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7"/>
          <p:cNvSpPr txBox="1">
            <a:spLocks noGrp="1"/>
          </p:cNvSpPr>
          <p:nvPr>
            <p:ph type="title"/>
          </p:nvPr>
        </p:nvSpPr>
        <p:spPr>
          <a:xfrm>
            <a:off x="1276800" y="69405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iii. Ventanas, puertas y otras aberturas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41" name="Google Shape;141;p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199350" y="1625325"/>
            <a:ext cx="4053300" cy="215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75862" y="1625321"/>
            <a:ext cx="2618917" cy="2274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99345" y="4051806"/>
            <a:ext cx="4053371" cy="2709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69176" y="4191000"/>
            <a:ext cx="2525600" cy="25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3EB0AAA-7A6E-D7D1-4B4B-2448BC166C7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843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8"/>
          <p:cNvSpPr txBox="1">
            <a:spLocks noGrp="1"/>
          </p:cNvSpPr>
          <p:nvPr>
            <p:ph type="title"/>
          </p:nvPr>
        </p:nvSpPr>
        <p:spPr>
          <a:xfrm>
            <a:off x="990600" y="9747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iv. Escaleras, elevadores y estructuras complementarias (rampas, plataformas) </a:t>
            </a:r>
            <a:br>
              <a:rPr lang="es-EC" sz="2000" b="0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>
              <a:solidFill>
                <a:schemeClr val="lt1"/>
              </a:solidFill>
            </a:endParaRPr>
          </a:p>
        </p:txBody>
      </p:sp>
      <p:pic>
        <p:nvPicPr>
          <p:cNvPr id="151" name="Google Shape;151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3914" y="2430787"/>
            <a:ext cx="4424452" cy="3048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26974" y="2430788"/>
            <a:ext cx="4854360" cy="30482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5A6CF82-1E98-D58F-1690-B21FD1F4520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9"/>
          <p:cNvSpPr txBox="1">
            <a:spLocks noGrp="1"/>
          </p:cNvSpPr>
          <p:nvPr>
            <p:ph type="title"/>
          </p:nvPr>
        </p:nvSpPr>
        <p:spPr>
          <a:xfrm>
            <a:off x="1466175" y="7339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0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v. Instalaciones eléctricas y redes de agua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59" name="Google Shape;159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2878" y="1715398"/>
            <a:ext cx="3926206" cy="2163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47791" y="1763437"/>
            <a:ext cx="2571202" cy="216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4162" y="4037060"/>
            <a:ext cx="4643637" cy="2478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45140" y="4491549"/>
            <a:ext cx="4557155" cy="15698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79BF23A-EA5B-AB25-81E0-18984F144EA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0"/>
          <p:cNvSpPr txBox="1">
            <a:spLocks noGrp="1"/>
          </p:cNvSpPr>
          <p:nvPr>
            <p:ph type="title"/>
          </p:nvPr>
        </p:nvSpPr>
        <p:spPr>
          <a:xfrm>
            <a:off x="1143000" y="1127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</a:t>
            </a: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vi. Iluminación                                       </a:t>
            </a:r>
            <a:r>
              <a:rPr lang="es-EC" sz="2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vii. Calidad del aire y ventilación</a:t>
            </a:r>
            <a:r>
              <a:rPr lang="es-EC" sz="18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69" name="Google Shape;169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0094" y="1937657"/>
            <a:ext cx="4303058" cy="2547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9096" y="4765200"/>
            <a:ext cx="4224056" cy="1791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40016" y="1958480"/>
            <a:ext cx="4062721" cy="2526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61354" y="4662709"/>
            <a:ext cx="3820046" cy="199648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6624CC3-3CA5-2C3F-7961-958E9D3E9F8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1"/>
          <p:cNvSpPr txBox="1">
            <a:spLocks noGrp="1"/>
          </p:cNvSpPr>
          <p:nvPr>
            <p:ph type="title"/>
          </p:nvPr>
        </p:nvSpPr>
        <p:spPr>
          <a:xfrm>
            <a:off x="1371600" y="746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br>
              <a:rPr lang="es-EC" sz="1800" b="0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18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ix. Instalaciones sanitarias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79" name="Google Shape;1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7391" y="1533097"/>
            <a:ext cx="5022543" cy="2228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6606" y="1533097"/>
            <a:ext cx="5069598" cy="2119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94997" y="3934654"/>
            <a:ext cx="3940530" cy="2542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19814" y="3962931"/>
            <a:ext cx="2171452" cy="2646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59666" y="3962931"/>
            <a:ext cx="2007338" cy="262892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44A477B-59D3-AAF0-D43E-727D8DDDE77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447800" y="1050925"/>
            <a:ext cx="10515600" cy="1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Servicios de plantas </a:t>
            </a:r>
            <a:b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i. Suministro de agua </a:t>
            </a:r>
            <a:br>
              <a:rPr lang="es-EC" sz="2200" b="0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2200" b="0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2200" b="0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2200">
              <a:solidFill>
                <a:schemeClr val="lt1"/>
              </a:solidFill>
            </a:endParaRPr>
          </a:p>
        </p:txBody>
      </p:sp>
      <p:pic>
        <p:nvPicPr>
          <p:cNvPr id="190" name="Google Shape;190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795" y="2089303"/>
            <a:ext cx="2966693" cy="2227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81178" y="1985972"/>
            <a:ext cx="1581422" cy="2266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57392" y="1915167"/>
            <a:ext cx="4077312" cy="2337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83625" y="4304144"/>
            <a:ext cx="3071126" cy="342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70449" y="4647074"/>
            <a:ext cx="3548643" cy="2159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419529" y="4920994"/>
            <a:ext cx="5103181" cy="1636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B571F55-6EFD-AD29-1AAA-56EBCC61F3D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6325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3"/>
          <p:cNvSpPr txBox="1">
            <a:spLocks noGrp="1"/>
          </p:cNvSpPr>
          <p:nvPr>
            <p:ph type="title"/>
          </p:nvPr>
        </p:nvSpPr>
        <p:spPr>
          <a:xfrm>
            <a:off x="1295400" y="12795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133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ii. Suministro de vapor        </a:t>
            </a:r>
            <a:br>
              <a:rPr lang="es-EC" sz="2133" b="0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133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iii. Disposición de desechos líquidos </a:t>
            </a:r>
            <a:br>
              <a:rPr lang="es-EC" sz="2133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133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iv. Disposición de desechos sólidos </a:t>
            </a:r>
            <a:br>
              <a:rPr lang="es-EC" sz="1800" b="0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1800" b="0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18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202" name="Google Shape;202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2070132"/>
            <a:ext cx="3896465" cy="250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0692" y="2131173"/>
            <a:ext cx="6005080" cy="2385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7305" y="4708849"/>
            <a:ext cx="3706359" cy="19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81970" y="4708849"/>
            <a:ext cx="4509306" cy="198296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01A627D-6945-F244-FBE3-01068CCB7DE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4"/>
          <p:cNvSpPr txBox="1">
            <a:spLocks noGrp="1"/>
          </p:cNvSpPr>
          <p:nvPr>
            <p:ph type="title"/>
          </p:nvPr>
        </p:nvSpPr>
        <p:spPr>
          <a:xfrm>
            <a:off x="1676400" y="6771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s-EC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Equipos y utensilios </a:t>
            </a:r>
            <a:b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2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C" sz="2200" b="1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i. Diseño de equipos </a:t>
            </a:r>
            <a:br>
              <a:rPr lang="es-EC" sz="2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EC" sz="2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2200"/>
          </a:p>
        </p:txBody>
      </p:sp>
      <p:pic>
        <p:nvPicPr>
          <p:cNvPr id="212" name="Google Shape;21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3061" y="2002804"/>
            <a:ext cx="3193206" cy="2778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98493" y="1469404"/>
            <a:ext cx="4145490" cy="2778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15296" y="2399140"/>
            <a:ext cx="2768082" cy="1833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92077" y="4954050"/>
            <a:ext cx="3068761" cy="1710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47965" y="4420650"/>
            <a:ext cx="3484544" cy="230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97669" y="4957728"/>
            <a:ext cx="3334902" cy="149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36FE59F-4B21-BB4F-A2A3-22B11F63BDF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75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3153" y="360787"/>
            <a:ext cx="2755798" cy="3008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9967" y="1695869"/>
            <a:ext cx="6341580" cy="287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62823" y="3568556"/>
            <a:ext cx="2976464" cy="28114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C869E41-BF7D-37C0-1162-798161D329E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580</Words>
  <Application>Microsoft Office PowerPoint</Application>
  <PresentationFormat>Panorámica</PresentationFormat>
  <Paragraphs>31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Arial</vt:lpstr>
      <vt:lpstr>Calibri</vt:lpstr>
      <vt:lpstr>Tema de Office</vt:lpstr>
      <vt:lpstr>BPM</vt:lpstr>
      <vt:lpstr>INFRAESTRUCTURA</vt:lpstr>
      <vt:lpstr>Presentación de PowerPoint</vt:lpstr>
      <vt:lpstr>Presentación de PowerPoint</vt:lpstr>
      <vt:lpstr> ii. Pisos, Paredes, Techos y Drenajes  </vt:lpstr>
      <vt:lpstr>Presentación de PowerPoint</vt:lpstr>
      <vt:lpstr> iii. Ventanas, puertas y otras aberturas  </vt:lpstr>
      <vt:lpstr> iv. Escaleras, elevadores y estructuras complementarias (rampas, plataformas)  </vt:lpstr>
      <vt:lpstr> v. Instalaciones eléctricas y redes de agua  </vt:lpstr>
      <vt:lpstr>       vi. Iluminación                                        vii. Calidad del aire y ventilación    </vt:lpstr>
      <vt:lpstr> ix. Instalaciones sanitarias  </vt:lpstr>
      <vt:lpstr> Servicios de plantas  i. Suministro de agua    </vt:lpstr>
      <vt:lpstr> ii. Suministro de vapor         iii. Disposición de desechos líquidos  iv. Disposición de desechos sólidos     </vt:lpstr>
      <vt:lpstr> Equipos y utensilios   i. Diseño de equipos  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Emiliano Zapata</dc:creator>
  <cp:lastModifiedBy>ACADEMICO</cp:lastModifiedBy>
  <cp:revision>1</cp:revision>
  <dcterms:created xsi:type="dcterms:W3CDTF">2023-07-13T16:27:51Z</dcterms:created>
  <dcterms:modified xsi:type="dcterms:W3CDTF">2024-06-25T19:12:27Z</dcterms:modified>
</cp:coreProperties>
</file>