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369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370" r:id="rId35"/>
    <p:sldId id="295" r:id="rId36"/>
  </p:sldIdLst>
  <p:sldSz cx="12192000" cy="6858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m8dSLlJgYzdV5wggnLhf5laGN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6e751028c8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g16e751028c8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73058e5bba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g173058e5bba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6e751028c8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g16e751028c8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41283b6a4e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6" name="Google Shape;256;g141283b6a4e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73058e5bba_0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g173058e5bba_0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73058e5bba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g173058e5bba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73058e5bba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173058e5bba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73058e5bba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6" name="Google Shape;306;g173058e5bba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73058e5bba_0_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8" name="Google Shape;318;g173058e5bba_0_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73058e5bba_0_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2" name="Google Shape;332;g173058e5bba_0_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73058e5bba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7" name="Google Shape;347;g173058e5bba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73058e5bba_0_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9" name="Google Shape;359;g173058e5bba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73058e5bba_0_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0" name="Google Shape;370;g173058e5bba_0_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73058e5bba_0_8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1" name="Google Shape;381;g173058e5bba_0_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73058e5bba_0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g173058e5bba_0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73058e5bba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1" name="Google Shape;401;g173058e5bba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73058e5bba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2" name="Google Shape;412;g173058e5bba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73058e5bba_0_9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4" name="Google Shape;424;g173058e5bba_0_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73058e5bba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6" name="Google Shape;436;g173058e5bba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73058e5bba_0_9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9" name="Google Shape;449;g173058e5bba_0_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73058e5bba_0_9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9" name="Google Shape;459;g173058e5bba_0_9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173058e5bba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9" name="Google Shape;469;g173058e5bba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73058e5bba_0_1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1" name="Google Shape;481;g173058e5bba_0_1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73058e5bba_0_1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2" name="Google Shape;492;g173058e5bba_0_1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173058e5bba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2" name="Google Shape;502;g173058e5bba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173058e5bba_0_1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0" name="Google Shape;520;g173058e5bba_0_1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73058e5bba_0_1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1" name="Google Shape;531;g173058e5bba_0_1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73058e5bba_0_1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2" name="Google Shape;542;g173058e5bba_0_1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73058e5bba_0_1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3" name="Google Shape;553;g173058e5bba_0_1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73058e5bba_0_1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4" name="Google Shape;564;g173058e5bba_0_1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173058e5bba_0_1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4" name="Google Shape;564;g173058e5bba_0_1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43678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73058e5bba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5" name="Google Shape;615;g173058e5bba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172" name="Google Shape;172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431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140da157ca7_0_29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180" name="Google Shape;180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TRABAJO FINAL</a:t>
              </a:r>
              <a:endParaRPr sz="11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1" name="Google Shape;181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82" name="Google Shape;182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183" name="Google Shape;183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4" name="Google Shape;184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85" name="Google Shape;185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186" name="Google Shape;186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7" name="Google Shape;187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188" name="Google Shape;188;g140da157ca7_0_29"/>
          <p:cNvGrpSpPr/>
          <p:nvPr/>
        </p:nvGrpSpPr>
        <p:grpSpPr>
          <a:xfrm>
            <a:off x="3549535" y="971269"/>
            <a:ext cx="5086319" cy="5054003"/>
            <a:chOff x="2662212" y="676343"/>
            <a:chExt cx="3814835" cy="3790597"/>
          </a:xfrm>
        </p:grpSpPr>
        <p:sp>
          <p:nvSpPr>
            <p:cNvPr id="189" name="Google Shape;189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2" name="Google Shape;192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193" name="Google Shape;193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5" name="Google Shape;195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196" name="Google Shape;196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8" name="Google Shape;198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199" name="Google Shape;199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1" name="Google Shape;201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2" name="Google Shape;202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3" name="Google Shape;203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4" name="Google Shape;204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05" name="Google Shape;205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06" name="Google Shape;206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207" name="Google Shape;207;g140da157ca7_0_29"/>
          <p:cNvGrpSpPr/>
          <p:nvPr/>
        </p:nvGrpSpPr>
        <p:grpSpPr>
          <a:xfrm>
            <a:off x="3549535" y="971269"/>
            <a:ext cx="5086319" cy="5054003"/>
            <a:chOff x="2662212" y="676343"/>
            <a:chExt cx="3814835" cy="3790597"/>
          </a:xfrm>
        </p:grpSpPr>
        <p:sp>
          <p:nvSpPr>
            <p:cNvPr id="208" name="Google Shape;208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1" name="Google Shape;211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12" name="Google Shape;212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" name="Google Shape;214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15" name="Google Shape;215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7" name="Google Shape;217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18" name="Google Shape;218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0" name="Google Shape;220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1" name="Google Shape;221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2" name="Google Shape;222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g16e751028c8_0_685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16e751028c8_0_6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9000" y="395375"/>
            <a:ext cx="6101850" cy="533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g173058e5bba_0_91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925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173058e5bba_0_91"/>
          <p:cNvSpPr txBox="1">
            <a:spLocks noGrp="1"/>
          </p:cNvSpPr>
          <p:nvPr>
            <p:ph type="title"/>
          </p:nvPr>
        </p:nvSpPr>
        <p:spPr>
          <a:xfrm>
            <a:off x="678425" y="473975"/>
            <a:ext cx="96456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 b="1">
                <a:solidFill>
                  <a:srgbClr val="0070C0"/>
                </a:solidFill>
              </a:rPr>
              <a:t>ESTRUCTURA</a:t>
            </a:r>
            <a:endParaRPr b="1">
              <a:solidFill>
                <a:srgbClr val="0070C0"/>
              </a:solidFill>
            </a:endParaRPr>
          </a:p>
        </p:txBody>
      </p:sp>
      <p:sp>
        <p:nvSpPr>
          <p:cNvPr id="235" name="Google Shape;235;g173058e5bba_0_91"/>
          <p:cNvSpPr txBox="1"/>
          <p:nvPr/>
        </p:nvSpPr>
        <p:spPr>
          <a:xfrm>
            <a:off x="7156322" y="4536557"/>
            <a:ext cx="10167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1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Ubicación </a:t>
            </a:r>
            <a:endParaRPr sz="11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6" name="Google Shape;236;g173058e5bba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7300" y="4780325"/>
            <a:ext cx="827699" cy="827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g173058e5bba_0_91"/>
          <p:cNvGrpSpPr/>
          <p:nvPr/>
        </p:nvGrpSpPr>
        <p:grpSpPr>
          <a:xfrm>
            <a:off x="3677476" y="1524057"/>
            <a:ext cx="4836927" cy="4388055"/>
            <a:chOff x="1645476" y="226101"/>
            <a:chExt cx="4836927" cy="4388055"/>
          </a:xfrm>
        </p:grpSpPr>
        <p:sp>
          <p:nvSpPr>
            <p:cNvPr id="238" name="Google Shape;238;g173058e5bba_0_91"/>
            <p:cNvSpPr/>
            <p:nvPr/>
          </p:nvSpPr>
          <p:spPr>
            <a:xfrm>
              <a:off x="2577380" y="1417161"/>
              <a:ext cx="2973300" cy="2973300"/>
            </a:xfrm>
            <a:prstGeom prst="ellipse">
              <a:avLst/>
            </a:prstGeom>
            <a:solidFill>
              <a:srgbClr val="4372C3">
                <a:alpha val="49020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g173058e5bba_0_91"/>
            <p:cNvSpPr txBox="1"/>
            <p:nvPr/>
          </p:nvSpPr>
          <p:spPr>
            <a:xfrm>
              <a:off x="3012801" y="1852582"/>
              <a:ext cx="2102400" cy="210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Calibri"/>
                <a:buNone/>
              </a:pPr>
              <a:r>
                <a:rPr lang="es-EC" sz="60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ISO 17025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g173058e5bba_0_91"/>
            <p:cNvSpPr/>
            <p:nvPr/>
          </p:nvSpPr>
          <p:spPr>
            <a:xfrm>
              <a:off x="3320690" y="226101"/>
              <a:ext cx="1486500" cy="1486500"/>
            </a:xfrm>
            <a:prstGeom prst="ellipse">
              <a:avLst/>
            </a:prstGeom>
            <a:solidFill>
              <a:srgbClr val="43BCB8">
                <a:alpha val="49020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g173058e5bba_0_91"/>
            <p:cNvSpPr txBox="1"/>
            <p:nvPr/>
          </p:nvSpPr>
          <p:spPr>
            <a:xfrm>
              <a:off x="3538400" y="443811"/>
              <a:ext cx="1051200" cy="10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INTRODUCTORIOS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g173058e5bba_0_91"/>
            <p:cNvSpPr/>
            <p:nvPr/>
          </p:nvSpPr>
          <p:spPr>
            <a:xfrm>
              <a:off x="4995903" y="3127656"/>
              <a:ext cx="1486500" cy="1486500"/>
            </a:xfrm>
            <a:prstGeom prst="ellipse">
              <a:avLst/>
            </a:prstGeom>
            <a:solidFill>
              <a:srgbClr val="45B363">
                <a:alpha val="49020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173058e5bba_0_91"/>
            <p:cNvSpPr txBox="1"/>
            <p:nvPr/>
          </p:nvSpPr>
          <p:spPr>
            <a:xfrm>
              <a:off x="5213613" y="3345366"/>
              <a:ext cx="1051200" cy="10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</a:pPr>
              <a:r>
                <a:rPr lang="es-EC" sz="1700" dirty="0">
                  <a:latin typeface="Calibri"/>
                  <a:cs typeface="Calibri"/>
                  <a:sym typeface="Calibri"/>
                </a:rPr>
                <a:t>GESTIÓN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g173058e5bba_0_91"/>
            <p:cNvSpPr/>
            <p:nvPr/>
          </p:nvSpPr>
          <p:spPr>
            <a:xfrm>
              <a:off x="1645476" y="3127656"/>
              <a:ext cx="1486500" cy="1486500"/>
            </a:xfrm>
            <a:prstGeom prst="ellipse">
              <a:avLst/>
            </a:prstGeom>
            <a:solidFill>
              <a:srgbClr val="6FAA47">
                <a:alpha val="49020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g173058e5bba_0_91"/>
            <p:cNvSpPr txBox="1"/>
            <p:nvPr/>
          </p:nvSpPr>
          <p:spPr>
            <a:xfrm>
              <a:off x="1863186" y="3345366"/>
              <a:ext cx="1051200" cy="10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Calibri"/>
                <a:buNone/>
              </a:pPr>
              <a:r>
                <a:rPr lang="es-EC" sz="17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TÉCNICOS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6" name="Google Shape;246;g173058e5bba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56325" y="1919375"/>
            <a:ext cx="827699" cy="82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173058e5bba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6875" y="4847600"/>
            <a:ext cx="827699" cy="82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g16e751028c8_0_723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apacitación de Auditor Interno ISO 17025 en Colombia - IAS">
            <a:extLst>
              <a:ext uri="{FF2B5EF4-FFF2-40B4-BE49-F238E27FC236}">
                <a16:creationId xmlns:a16="http://schemas.microsoft.com/office/drawing/2014/main" id="{37E00CE8-3BF1-D7BD-5683-EC55DFAB1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136" y="1095541"/>
            <a:ext cx="3625727" cy="40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141283b6a4e_0_293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141283b6a4e_0_2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975" y="1062900"/>
            <a:ext cx="8944025" cy="4966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g141283b6a4e_0_293"/>
          <p:cNvCxnSpPr>
            <a:stCxn id="261" idx="6"/>
            <a:endCxn id="262" idx="2"/>
          </p:cNvCxnSpPr>
          <p:nvPr/>
        </p:nvCxnSpPr>
        <p:spPr>
          <a:xfrm>
            <a:off x="4909884" y="3886107"/>
            <a:ext cx="819600" cy="12480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3" name="Google Shape;263;g141283b6a4e_0_293"/>
          <p:cNvCxnSpPr>
            <a:stCxn id="261" idx="6"/>
            <a:endCxn id="264" idx="2"/>
          </p:cNvCxnSpPr>
          <p:nvPr/>
        </p:nvCxnSpPr>
        <p:spPr>
          <a:xfrm rot="10800000" flipH="1">
            <a:off x="4909884" y="2638107"/>
            <a:ext cx="819600" cy="12480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65" name="Google Shape;265;g141283b6a4e_0_293"/>
          <p:cNvGrpSpPr/>
          <p:nvPr/>
        </p:nvGrpSpPr>
        <p:grpSpPr>
          <a:xfrm>
            <a:off x="5729451" y="2425343"/>
            <a:ext cx="2888568" cy="425589"/>
            <a:chOff x="3650050" y="1476149"/>
            <a:chExt cx="2474996" cy="319200"/>
          </a:xfrm>
        </p:grpSpPr>
        <p:sp>
          <p:nvSpPr>
            <p:cNvPr id="266" name="Google Shape;266;g141283b6a4e_0_293"/>
            <p:cNvSpPr/>
            <p:nvPr/>
          </p:nvSpPr>
          <p:spPr>
            <a:xfrm>
              <a:off x="3824046" y="1476149"/>
              <a:ext cx="2301000" cy="319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800">
                  <a:solidFill>
                    <a:srgbClr val="3D3D3D"/>
                  </a:solidFill>
                  <a:latin typeface="Roboto"/>
                  <a:ea typeface="Roboto"/>
                  <a:cs typeface="Roboto"/>
                  <a:sym typeface="Roboto"/>
                </a:rPr>
                <a:t>Características</a:t>
              </a:r>
              <a:endParaRPr sz="2800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4" name="Google Shape;264;g141283b6a4e_0_293"/>
            <p:cNvSpPr/>
            <p:nvPr/>
          </p:nvSpPr>
          <p:spPr>
            <a:xfrm>
              <a:off x="3650050" y="15487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/>
            </a:p>
          </p:txBody>
        </p:sp>
      </p:grpSp>
      <p:grpSp>
        <p:nvGrpSpPr>
          <p:cNvPr id="267" name="Google Shape;267;g141283b6a4e_0_293"/>
          <p:cNvGrpSpPr/>
          <p:nvPr/>
        </p:nvGrpSpPr>
        <p:grpSpPr>
          <a:xfrm>
            <a:off x="2692032" y="3673318"/>
            <a:ext cx="2217853" cy="425589"/>
            <a:chOff x="1058714" y="2412154"/>
            <a:chExt cx="1900311" cy="319200"/>
          </a:xfrm>
        </p:grpSpPr>
        <p:sp>
          <p:nvSpPr>
            <p:cNvPr id="268" name="Google Shape;268;g141283b6a4e_0_293"/>
            <p:cNvSpPr/>
            <p:nvPr/>
          </p:nvSpPr>
          <p:spPr>
            <a:xfrm>
              <a:off x="1058714" y="2412154"/>
              <a:ext cx="1720200" cy="319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800">
                  <a:solidFill>
                    <a:srgbClr val="3D3D3D"/>
                  </a:solidFill>
                  <a:latin typeface="Roboto"/>
                  <a:ea typeface="Roboto"/>
                  <a:cs typeface="Roboto"/>
                  <a:sym typeface="Roboto"/>
                </a:rPr>
                <a:t>AUDITOR</a:t>
              </a:r>
              <a:endParaRPr sz="2800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1" name="Google Shape;261;g141283b6a4e_0_293"/>
            <p:cNvSpPr/>
            <p:nvPr/>
          </p:nvSpPr>
          <p:spPr>
            <a:xfrm>
              <a:off x="2785025" y="24847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/>
            </a:p>
          </p:txBody>
        </p:sp>
      </p:grpSp>
      <p:grpSp>
        <p:nvGrpSpPr>
          <p:cNvPr id="269" name="Google Shape;269;g141283b6a4e_0_293"/>
          <p:cNvGrpSpPr/>
          <p:nvPr/>
        </p:nvGrpSpPr>
        <p:grpSpPr>
          <a:xfrm>
            <a:off x="5729451" y="4921300"/>
            <a:ext cx="2420794" cy="425589"/>
            <a:chOff x="3650050" y="3348164"/>
            <a:chExt cx="2074196" cy="319200"/>
          </a:xfrm>
        </p:grpSpPr>
        <p:sp>
          <p:nvSpPr>
            <p:cNvPr id="270" name="Google Shape;270;g141283b6a4e_0_293"/>
            <p:cNvSpPr/>
            <p:nvPr/>
          </p:nvSpPr>
          <p:spPr>
            <a:xfrm>
              <a:off x="3824046" y="3348164"/>
              <a:ext cx="1900200" cy="319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800">
                  <a:solidFill>
                    <a:srgbClr val="3D3D3D"/>
                  </a:solidFill>
                  <a:latin typeface="Roboto"/>
                  <a:ea typeface="Roboto"/>
                  <a:cs typeface="Roboto"/>
                  <a:sym typeface="Roboto"/>
                </a:rPr>
                <a:t>Auditoría</a:t>
              </a:r>
              <a:endParaRPr sz="2800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2" name="Google Shape;262;g141283b6a4e_0_293"/>
            <p:cNvSpPr/>
            <p:nvPr/>
          </p:nvSpPr>
          <p:spPr>
            <a:xfrm>
              <a:off x="3650050" y="3420750"/>
              <a:ext cx="174000" cy="17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g173058e5bba_0_740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173058e5bba_0_740"/>
          <p:cNvSpPr/>
          <p:nvPr/>
        </p:nvSpPr>
        <p:spPr>
          <a:xfrm>
            <a:off x="5729451" y="2522141"/>
            <a:ext cx="203075" cy="2319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277" name="Google Shape;277;g173058e5bba_0_740"/>
          <p:cNvSpPr/>
          <p:nvPr/>
        </p:nvSpPr>
        <p:spPr>
          <a:xfrm>
            <a:off x="4706809" y="3770110"/>
            <a:ext cx="203075" cy="2319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278" name="Google Shape;278;g173058e5bba_0_740"/>
          <p:cNvSpPr/>
          <p:nvPr/>
        </p:nvSpPr>
        <p:spPr>
          <a:xfrm>
            <a:off x="5729451" y="5018079"/>
            <a:ext cx="203075" cy="23199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pic>
        <p:nvPicPr>
          <p:cNvPr id="279" name="Google Shape;279;g173058e5bba_0_7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2075" y="870850"/>
            <a:ext cx="8447699" cy="535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173058e5bba_0_7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900" y="870850"/>
            <a:ext cx="7180175" cy="515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173058e5bba_0_740"/>
          <p:cNvSpPr txBox="1"/>
          <p:nvPr/>
        </p:nvSpPr>
        <p:spPr>
          <a:xfrm>
            <a:off x="320900" y="2793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CARACTERÍSTICAS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g173058e5bba_0_75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173058e5bba_0_759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288" name="Google Shape;288;g173058e5bba_0_759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289" name="Google Shape;289;g173058e5bba_0_759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pic>
        <p:nvPicPr>
          <p:cNvPr id="290" name="Google Shape;290;g173058e5bba_0_7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305" y="1053651"/>
            <a:ext cx="10495396" cy="434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173058e5bba_0_759"/>
          <p:cNvSpPr txBox="1"/>
          <p:nvPr/>
        </p:nvSpPr>
        <p:spPr>
          <a:xfrm>
            <a:off x="7344775" y="5718075"/>
            <a:ext cx="4880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100">
                <a:latin typeface="Calibri"/>
                <a:ea typeface="Calibri"/>
                <a:cs typeface="Calibri"/>
                <a:sym typeface="Calibri"/>
              </a:rPr>
              <a:t>PRIORIZAR</a:t>
            </a:r>
            <a:endParaRPr sz="5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173058e5bba_0_759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173058e5bba_0_771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173058e5bba_0_771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299" name="Google Shape;299;g173058e5bba_0_771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00" name="Google Shape;300;g173058e5bba_0_771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01" name="Google Shape;301;g173058e5bba_0_771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g173058e5bba_0_7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8175" y="702275"/>
            <a:ext cx="6172075" cy="522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173058e5bba_0_771"/>
          <p:cNvSpPr txBox="1"/>
          <p:nvPr/>
        </p:nvSpPr>
        <p:spPr>
          <a:xfrm>
            <a:off x="7344775" y="5718075"/>
            <a:ext cx="4880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100">
                <a:latin typeface="Calibri"/>
                <a:ea typeface="Calibri"/>
                <a:cs typeface="Calibri"/>
                <a:sym typeface="Calibri"/>
              </a:rPr>
              <a:t>ORAL Y ESCRITA</a:t>
            </a:r>
            <a:endParaRPr sz="5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173058e5bba_0_783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173058e5bba_0_783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10" name="Google Shape;310;g173058e5bba_0_783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11" name="Google Shape;311;g173058e5bba_0_783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12" name="Google Shape;312;g173058e5bba_0_783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173058e5bba_0_783"/>
          <p:cNvSpPr txBox="1"/>
          <p:nvPr/>
        </p:nvSpPr>
        <p:spPr>
          <a:xfrm>
            <a:off x="7344775" y="5718075"/>
            <a:ext cx="4880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100">
                <a:latin typeface="Calibri"/>
                <a:ea typeface="Calibri"/>
                <a:cs typeface="Calibri"/>
                <a:sym typeface="Calibri"/>
              </a:rPr>
              <a:t>ORAL Y ESCRITA</a:t>
            </a:r>
            <a:endParaRPr sz="5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g173058e5bba_0_7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9419" y="1139150"/>
            <a:ext cx="9937380" cy="411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173058e5bba_0_7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8038" y="134261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g173058e5bba_0_796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173058e5bba_0_796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22" name="Google Shape;322;g173058e5bba_0_796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23" name="Google Shape;323;g173058e5bba_0_796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24" name="Google Shape;324;g173058e5bba_0_796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g173058e5bba_0_7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019" y="1257637"/>
            <a:ext cx="10497968" cy="4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173058e5bba_0_7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3400" y="3770100"/>
            <a:ext cx="2356850" cy="23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173058e5bba_0_7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7075" y="4379363"/>
            <a:ext cx="1585136" cy="15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173058e5bba_0_7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70054" y="4379375"/>
            <a:ext cx="1961475" cy="196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g173058e5bba_0_7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95563" y="4747326"/>
            <a:ext cx="1225576" cy="1225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g173058e5bba_0_812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g173058e5bba_0_812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36" name="Google Shape;336;g173058e5bba_0_812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37" name="Google Shape;337;g173058e5bba_0_812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38" name="Google Shape;338;g173058e5bba_0_812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g173058e5bba_0_8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2725" y="1233856"/>
            <a:ext cx="4544475" cy="39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173058e5bba_0_812"/>
          <p:cNvSpPr txBox="1"/>
          <p:nvPr/>
        </p:nvSpPr>
        <p:spPr>
          <a:xfrm>
            <a:off x="1955325" y="2063763"/>
            <a:ext cx="9464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 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LÍDER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173058e5bba_0_812"/>
          <p:cNvSpPr txBox="1"/>
          <p:nvPr/>
        </p:nvSpPr>
        <p:spPr>
          <a:xfrm>
            <a:off x="8232050" y="3136500"/>
            <a:ext cx="3438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AUDITADOS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g173058e5bba_0_8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200" y="3770100"/>
            <a:ext cx="2122550" cy="212255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g173058e5bba_0_812"/>
          <p:cNvSpPr txBox="1"/>
          <p:nvPr/>
        </p:nvSpPr>
        <p:spPr>
          <a:xfrm>
            <a:off x="3110050" y="4907438"/>
            <a:ext cx="9464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 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JUNIOR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g173058e5bba_0_812"/>
          <p:cNvSpPr txBox="1"/>
          <p:nvPr/>
        </p:nvSpPr>
        <p:spPr>
          <a:xfrm>
            <a:off x="9152225" y="5593150"/>
            <a:ext cx="4986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EXPERTO TÉCNICO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OBSERVADOR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g173058e5bba_0_83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173058e5bba_0_834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51" name="Google Shape;351;g173058e5bba_0_834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52" name="Google Shape;352;g173058e5bba_0_834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53" name="Google Shape;353;g173058e5bba_0_834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COMPETENCIAS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173058e5bba_0_834"/>
          <p:cNvSpPr txBox="1"/>
          <p:nvPr/>
        </p:nvSpPr>
        <p:spPr>
          <a:xfrm>
            <a:off x="525800" y="2936388"/>
            <a:ext cx="9464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 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LÍDER</a:t>
            </a:r>
            <a:endParaRPr sz="26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g173058e5bba_0_8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3050" y="1644975"/>
            <a:ext cx="396240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173058e5bba_0_8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5303" y="1644975"/>
            <a:ext cx="6309699" cy="425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g173058e5bba_0_850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173058e5bba_0_85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63" name="Google Shape;363;g173058e5bba_0_85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64" name="Google Shape;364;g173058e5bba_0_85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65" name="Google Shape;365;g173058e5bba_0_850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COMPETENCIAS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6" name="Google Shape;366;g173058e5bba_0_8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6800" y="932275"/>
            <a:ext cx="5291450" cy="514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173058e5bba_0_8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00" y="2074969"/>
            <a:ext cx="3255803" cy="27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D91154E-DD11-AA31-E01A-4E4EF37FD26F}"/>
              </a:ext>
            </a:extLst>
          </p:cNvPr>
          <p:cNvSpPr/>
          <p:nvPr/>
        </p:nvSpPr>
        <p:spPr>
          <a:xfrm>
            <a:off x="5729451" y="1342625"/>
            <a:ext cx="1951509" cy="4972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Métodos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g173058e5bba_0_863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g173058e5bba_0_863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74" name="Google Shape;374;g173058e5bba_0_863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75" name="Google Shape;375;g173058e5bba_0_863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76" name="Google Shape;376;g173058e5bba_0_863"/>
          <p:cNvSpPr txBox="1"/>
          <p:nvPr/>
        </p:nvSpPr>
        <p:spPr>
          <a:xfrm>
            <a:off x="821575" y="542225"/>
            <a:ext cx="9464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COMPETENCIAS</a:t>
            </a:r>
            <a:endParaRPr sz="40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7" name="Google Shape;377;g173058e5bba_0_8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775" y="1340275"/>
            <a:ext cx="6165650" cy="417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g173058e5bba_0_8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8428" y="1670700"/>
            <a:ext cx="4775925" cy="3847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g173058e5bba_0_881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173058e5bba_0_881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85" name="Google Shape;385;g173058e5bba_0_881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86" name="Google Shape;386;g173058e5bba_0_881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87" name="Google Shape;387;g173058e5bba_0_881"/>
          <p:cNvSpPr txBox="1"/>
          <p:nvPr/>
        </p:nvSpPr>
        <p:spPr>
          <a:xfrm>
            <a:off x="3269825" y="542225"/>
            <a:ext cx="70161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900" b="1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AUDITORÍA</a:t>
            </a:r>
            <a:endParaRPr sz="5900" b="1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g173058e5bba_0_8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2425" y="1138475"/>
            <a:ext cx="48768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g173058e5bba_0_892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173058e5bba_0_892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95" name="Google Shape;395;g173058e5bba_0_892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96" name="Google Shape;396;g173058e5bba_0_892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397" name="Google Shape;397;g173058e5bba_0_892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DEFINICIÓN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g173058e5bba_0_892"/>
          <p:cNvSpPr txBox="1"/>
          <p:nvPr/>
        </p:nvSpPr>
        <p:spPr>
          <a:xfrm>
            <a:off x="706550" y="1823875"/>
            <a:ext cx="103680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600"/>
              <a:t>Proceso </a:t>
            </a:r>
            <a:r>
              <a:rPr lang="es-EC" sz="3600">
                <a:solidFill>
                  <a:srgbClr val="249C90"/>
                </a:solidFill>
              </a:rPr>
              <a:t>sistemático, independiente y documentado</a:t>
            </a:r>
            <a:r>
              <a:rPr lang="es-EC" sz="3600"/>
              <a:t> para obtener </a:t>
            </a:r>
            <a:r>
              <a:rPr lang="es-EC" sz="3600">
                <a:solidFill>
                  <a:srgbClr val="249C90"/>
                </a:solidFill>
              </a:rPr>
              <a:t>evidencia objetiva</a:t>
            </a:r>
            <a:r>
              <a:rPr lang="es-EC" sz="3600"/>
              <a:t> y evaluarla objetivamente, con el fin de determinar el grado en que se </a:t>
            </a:r>
            <a:r>
              <a:rPr lang="es-EC" sz="3600">
                <a:solidFill>
                  <a:srgbClr val="249C90"/>
                </a:solidFill>
              </a:rPr>
              <a:t>cumplen los criterios</a:t>
            </a:r>
            <a:r>
              <a:rPr lang="es-EC" sz="3600"/>
              <a:t> de auditoría.</a:t>
            </a:r>
            <a:endParaRPr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g173058e5bba_0_90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g173058e5bba_0_904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05" name="Google Shape;405;g173058e5bba_0_904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06" name="Google Shape;406;g173058e5bba_0_904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07" name="Google Shape;407;g173058e5bba_0_904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8" name="Google Shape;408;g173058e5bba_0_9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7475" y="114300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173058e5bba_0_904"/>
          <p:cNvSpPr txBox="1"/>
          <p:nvPr/>
        </p:nvSpPr>
        <p:spPr>
          <a:xfrm>
            <a:off x="624400" y="2333225"/>
            <a:ext cx="9464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es-EC" sz="2800">
                <a:latin typeface="Calibri"/>
                <a:ea typeface="Calibri"/>
                <a:cs typeface="Calibri"/>
                <a:sym typeface="Calibri"/>
              </a:rPr>
              <a:t>Efectividad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es-EC" sz="2800">
                <a:latin typeface="Calibri"/>
                <a:ea typeface="Calibri"/>
                <a:cs typeface="Calibri"/>
                <a:sym typeface="Calibri"/>
              </a:rPr>
              <a:t>Evaluar concordancia de objetivos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es-EC" sz="2800">
                <a:latin typeface="Calibri"/>
                <a:ea typeface="Calibri"/>
                <a:cs typeface="Calibri"/>
                <a:sym typeface="Calibri"/>
              </a:rPr>
              <a:t>Conformidad de requisitos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●"/>
            </a:pPr>
            <a:r>
              <a:rPr lang="es-EC" sz="2800">
                <a:latin typeface="Calibri"/>
                <a:ea typeface="Calibri"/>
                <a:cs typeface="Calibri"/>
                <a:sym typeface="Calibri"/>
              </a:rPr>
              <a:t>Contribuir a la mejora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g173058e5bba_0_915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173058e5bba_0_915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16" name="Google Shape;416;g173058e5bba_0_915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17" name="Google Shape;417;g173058e5bba_0_915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18" name="Google Shape;418;g173058e5bba_0_915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g173058e5bba_0_915"/>
          <p:cNvSpPr txBox="1"/>
          <p:nvPr/>
        </p:nvSpPr>
        <p:spPr>
          <a:xfrm>
            <a:off x="624400" y="1693400"/>
            <a:ext cx="11008800" cy="4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 b="1">
                <a:solidFill>
                  <a:srgbClr val="249C90"/>
                </a:solidFill>
              </a:rPr>
              <a:t>Evidencia objetiva</a:t>
            </a:r>
            <a:r>
              <a:rPr lang="es-EC" sz="2300"/>
              <a:t> Datos que soportan 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/>
              <a:t>la existencia o que verifican algo. 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249C9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rgbClr val="249C90"/>
                </a:solidFill>
              </a:rPr>
              <a:t>                                                          Criterios de auditoría</a:t>
            </a:r>
            <a:r>
              <a:rPr lang="es-EC" sz="2300"/>
              <a:t> Conjunto de                                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/>
              <a:t>                                                            requisitos que se usan como referencia 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/>
              <a:t>                                                            contra la que se compara la evidencia  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/>
              <a:t>                                                            objetiva.</a:t>
            </a:r>
            <a:endParaRPr sz="2300"/>
          </a:p>
        </p:txBody>
      </p:sp>
      <p:pic>
        <p:nvPicPr>
          <p:cNvPr id="420" name="Google Shape;420;g173058e5bba_0_9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8375" y="1028000"/>
            <a:ext cx="2859000" cy="28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g173058e5bba_0_9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78475" y="2944100"/>
            <a:ext cx="2859000" cy="28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g173058e5bba_0_930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g173058e5bba_0_93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28" name="Google Shape;428;g173058e5bba_0_93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29" name="Google Shape;429;g173058e5bba_0_93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30" name="Google Shape;430;g173058e5bba_0_930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g173058e5bba_0_930"/>
          <p:cNvSpPr txBox="1"/>
          <p:nvPr/>
        </p:nvSpPr>
        <p:spPr>
          <a:xfrm>
            <a:off x="624400" y="1693400"/>
            <a:ext cx="110088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 b="1">
                <a:solidFill>
                  <a:srgbClr val="249C90"/>
                </a:solidFill>
              </a:rPr>
              <a:t>Auditoría combinada </a:t>
            </a:r>
            <a:r>
              <a:rPr lang="es-EC" sz="2300">
                <a:solidFill>
                  <a:schemeClr val="dk1"/>
                </a:solidFill>
              </a:rPr>
              <a:t>Auditoría realizada a los 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solidFill>
                  <a:schemeClr val="dk1"/>
                </a:solidFill>
              </a:rPr>
              <a:t>mismos auditados sobre dos o más sistemas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solidFill>
                  <a:schemeClr val="dk1"/>
                </a:solidFill>
              </a:rPr>
              <a:t> de gestión. 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249C9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b="1">
                <a:solidFill>
                  <a:srgbClr val="249C90"/>
                </a:solidFill>
              </a:rPr>
              <a:t>                                                          Auditoría en conjunto </a:t>
            </a:r>
            <a:r>
              <a:rPr lang="es-EC" sz="2400">
                <a:solidFill>
                  <a:schemeClr val="dk1"/>
                </a:solidFill>
              </a:rPr>
              <a:t>Auditoría realizada                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>
                <a:solidFill>
                  <a:schemeClr val="dk1"/>
                </a:solidFill>
              </a:rPr>
              <a:t>                                                          a los mismos auditados por dos  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>
                <a:solidFill>
                  <a:schemeClr val="dk1"/>
                </a:solidFill>
              </a:rPr>
              <a:t>                                                          organizaciones auditoras diferentes.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432" name="Google Shape;432;g173058e5bba_0_9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5625" y="1248775"/>
            <a:ext cx="2242900" cy="22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173058e5bba_0_9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3475" y="3491675"/>
            <a:ext cx="2369749" cy="236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g173058e5bba_0_945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g173058e5bba_0_945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40" name="Google Shape;440;g173058e5bba_0_945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41" name="Google Shape;441;g173058e5bba_0_945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42" name="Google Shape;442;g173058e5bba_0_945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g173058e5bba_0_945"/>
          <p:cNvSpPr txBox="1"/>
          <p:nvPr/>
        </p:nvSpPr>
        <p:spPr>
          <a:xfrm>
            <a:off x="624400" y="1233325"/>
            <a:ext cx="64575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 b="1">
                <a:solidFill>
                  <a:srgbClr val="249C90"/>
                </a:solidFill>
              </a:rPr>
              <a:t>Integridad. </a:t>
            </a:r>
            <a:endParaRPr sz="2300" b="1">
              <a:solidFill>
                <a:srgbClr val="249C9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solidFill>
                  <a:schemeClr val="dk1"/>
                </a:solidFill>
              </a:rPr>
              <a:t>• Llevar a cabo su trabajo con ética, honestidad y responsabilidad. • Ser imparcial.  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 b="1">
                <a:solidFill>
                  <a:srgbClr val="249C90"/>
                </a:solidFill>
              </a:rPr>
              <a:t>Presentación justa. </a:t>
            </a:r>
            <a:endParaRPr sz="2300" b="1">
              <a:solidFill>
                <a:srgbClr val="249C9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solidFill>
                  <a:schemeClr val="dk1"/>
                </a:solidFill>
              </a:rPr>
              <a:t>• Los hallazgos, conclusiones e informes de la auditoría se reflejan con veracidad y exactitud.  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 b="1">
                <a:solidFill>
                  <a:srgbClr val="249C90"/>
                </a:solidFill>
              </a:rPr>
              <a:t>Cuidado profesional. </a:t>
            </a:r>
            <a:endParaRPr sz="2300" b="1">
              <a:solidFill>
                <a:srgbClr val="249C9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solidFill>
                  <a:schemeClr val="dk1"/>
                </a:solidFill>
              </a:rPr>
              <a:t>• Proceder con el debido cuidado, de acuerdo con la importancia de la tarea que desempeñan y la confianza depositada.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444" name="Google Shape;444;g173058e5bba_0_9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3875" y="990600"/>
            <a:ext cx="1763450" cy="17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173058e5bba_0_9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72725" y="2754050"/>
            <a:ext cx="1763450" cy="17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173058e5bba_0_9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2313" y="4236600"/>
            <a:ext cx="1640650" cy="164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g173058e5bba_0_960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173058e5bba_0_96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53" name="Google Shape;453;g173058e5bba_0_96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54" name="Google Shape;454;g173058e5bba_0_96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55" name="Google Shape;455;g173058e5bba_0_960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TIPOS DE AUDITORÍA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g173058e5bba_0_9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019" y="1257637"/>
            <a:ext cx="10497968" cy="43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g173058e5bba_0_973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g173058e5bba_0_973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63" name="Google Shape;463;g173058e5bba_0_973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64" name="Google Shape;464;g173058e5bba_0_973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65" name="Google Shape;465;g173058e5bba_0_973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PASOS DE AUDITORÍA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6" name="Google Shape;466;g173058e5bba_0_9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969" y="1245175"/>
            <a:ext cx="10168067" cy="454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g173058e5bba_0_1080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173058e5bba_0_1080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73" name="Google Shape;473;g173058e5bba_0_1080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74" name="Google Shape;474;g173058e5bba_0_1080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75" name="Google Shape;475;g173058e5bba_0_1080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PLAN DE AUDITORÍA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6" name="Google Shape;476;g173058e5bba_0_10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4827" y="573425"/>
            <a:ext cx="4579725" cy="592309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g173058e5bba_0_1080"/>
          <p:cNvSpPr txBox="1"/>
          <p:nvPr/>
        </p:nvSpPr>
        <p:spPr>
          <a:xfrm>
            <a:off x="1183050" y="1741725"/>
            <a:ext cx="94644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SzPts val="3900"/>
              <a:buFont typeface="Calibri"/>
              <a:buChar char="●"/>
            </a:pPr>
            <a:r>
              <a:rPr lang="es-EC" sz="3900"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39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SzPts val="3900"/>
              <a:buFont typeface="Calibri"/>
              <a:buChar char="●"/>
            </a:pPr>
            <a:r>
              <a:rPr lang="es-EC" sz="3900">
                <a:latin typeface="Calibri"/>
                <a:ea typeface="Calibri"/>
                <a:cs typeface="Calibri"/>
                <a:sym typeface="Calibri"/>
              </a:rPr>
              <a:t>Alcance</a:t>
            </a:r>
            <a:endParaRPr sz="39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SzPts val="3900"/>
              <a:buFont typeface="Calibri"/>
              <a:buChar char="●"/>
            </a:pPr>
            <a:r>
              <a:rPr lang="es-EC" sz="3900">
                <a:latin typeface="Calibri"/>
                <a:ea typeface="Calibri"/>
                <a:cs typeface="Calibri"/>
                <a:sym typeface="Calibri"/>
              </a:rPr>
              <a:t>Criterios</a:t>
            </a:r>
            <a:endParaRPr sz="39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SzPts val="3900"/>
              <a:buFont typeface="Calibri"/>
              <a:buChar char="●"/>
            </a:pPr>
            <a:r>
              <a:rPr lang="es-EC" sz="3900">
                <a:latin typeface="Calibri"/>
                <a:ea typeface="Calibri"/>
                <a:cs typeface="Calibri"/>
                <a:sym typeface="Calibri"/>
              </a:rPr>
              <a:t>Fechas</a:t>
            </a:r>
            <a:endParaRPr sz="3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g173058e5bba_0_1080"/>
          <p:cNvSpPr txBox="1"/>
          <p:nvPr/>
        </p:nvSpPr>
        <p:spPr>
          <a:xfrm>
            <a:off x="941100" y="4473800"/>
            <a:ext cx="43332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1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*Notificar con al menos una semana de anticipación</a:t>
            </a:r>
            <a:endParaRPr sz="31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g173058e5bba_0_1092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g173058e5bba_0_1092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85" name="Google Shape;485;g173058e5bba_0_1092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86" name="Google Shape;486;g173058e5bba_0_1092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87" name="Google Shape;487;g173058e5bba_0_1092"/>
          <p:cNvSpPr txBox="1"/>
          <p:nvPr/>
        </p:nvSpPr>
        <p:spPr>
          <a:xfrm>
            <a:off x="624400" y="4920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LISTA DE VERIFICACIÓN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g173058e5bba_0_10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4950" y="1525500"/>
            <a:ext cx="4422625" cy="44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g173058e5bba_0_1092"/>
          <p:cNvSpPr txBox="1"/>
          <p:nvPr/>
        </p:nvSpPr>
        <p:spPr>
          <a:xfrm>
            <a:off x="6243875" y="2070325"/>
            <a:ext cx="50772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0850" algn="l" rtl="0">
              <a:spcBef>
                <a:spcPts val="0"/>
              </a:spcBef>
              <a:spcAft>
                <a:spcPts val="0"/>
              </a:spcAft>
              <a:buSzPts val="3500"/>
              <a:buFont typeface="Calibri"/>
              <a:buChar char="●"/>
            </a:pPr>
            <a:r>
              <a:rPr lang="es-EC" sz="3500">
                <a:latin typeface="Calibri"/>
                <a:ea typeface="Calibri"/>
                <a:cs typeface="Calibri"/>
                <a:sym typeface="Calibri"/>
              </a:rPr>
              <a:t>Ayuda memoria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0850" algn="l" rtl="0">
              <a:spcBef>
                <a:spcPts val="0"/>
              </a:spcBef>
              <a:spcAft>
                <a:spcPts val="0"/>
              </a:spcAft>
              <a:buSzPts val="3500"/>
              <a:buFont typeface="Calibri"/>
              <a:buChar char="●"/>
            </a:pPr>
            <a:r>
              <a:rPr lang="es-EC" sz="3500">
                <a:latin typeface="Calibri"/>
                <a:ea typeface="Calibri"/>
                <a:cs typeface="Calibri"/>
                <a:sym typeface="Calibri"/>
              </a:rPr>
              <a:t>100% de cobertura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0850" algn="l" rtl="0">
              <a:spcBef>
                <a:spcPts val="0"/>
              </a:spcBef>
              <a:spcAft>
                <a:spcPts val="0"/>
              </a:spcAft>
              <a:buSzPts val="3500"/>
              <a:buFont typeface="Calibri"/>
              <a:buChar char="●"/>
            </a:pPr>
            <a:r>
              <a:rPr lang="es-EC" sz="3500">
                <a:latin typeface="Calibri"/>
                <a:ea typeface="Calibri"/>
                <a:cs typeface="Calibri"/>
                <a:sym typeface="Calibri"/>
              </a:rPr>
              <a:t>Administrar el tiempo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0850" algn="l" rtl="0">
              <a:spcBef>
                <a:spcPts val="0"/>
              </a:spcBef>
              <a:spcAft>
                <a:spcPts val="0"/>
              </a:spcAft>
              <a:buSzPts val="3500"/>
              <a:buFont typeface="Calibri"/>
              <a:buChar char="●"/>
            </a:pPr>
            <a:r>
              <a:rPr lang="es-EC" sz="3500">
                <a:latin typeface="Calibri"/>
                <a:ea typeface="Calibri"/>
                <a:cs typeface="Calibri"/>
                <a:sym typeface="Calibri"/>
              </a:rPr>
              <a:t>Toma notas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0850" algn="l" rtl="0">
              <a:spcBef>
                <a:spcPts val="0"/>
              </a:spcBef>
              <a:spcAft>
                <a:spcPts val="0"/>
              </a:spcAft>
              <a:buSzPts val="3500"/>
              <a:buFont typeface="Calibri"/>
              <a:buChar char="●"/>
            </a:pPr>
            <a:r>
              <a:rPr lang="es-EC" sz="3500">
                <a:latin typeface="Calibri"/>
                <a:ea typeface="Calibri"/>
                <a:cs typeface="Calibri"/>
                <a:sym typeface="Calibri"/>
              </a:rPr>
              <a:t>Preparar el informe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g173058e5bba_0_1105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173058e5bba_0_1105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96" name="Google Shape;496;g173058e5bba_0_1105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97" name="Google Shape;497;g173058e5bba_0_1105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98" name="Google Shape;498;g173058e5bba_0_1105"/>
          <p:cNvSpPr txBox="1"/>
          <p:nvPr/>
        </p:nvSpPr>
        <p:spPr>
          <a:xfrm>
            <a:off x="680671" y="3087890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 dirty="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LISTA DE VERIFICACIÓN</a:t>
            </a:r>
            <a:endParaRPr sz="4300" dirty="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LISTA DE VERIFICACIÓN DE REQUISITOS TÉCNICOS SEGÚN LA NORMA ISO/IEC 17025:2005  ADAPTADA A LOS LABORATORIOS DE ANALISIS DE ALIMENTOS ÁREA MICROBIOLOGIA -  PDF Free Download">
            <a:extLst>
              <a:ext uri="{FF2B5EF4-FFF2-40B4-BE49-F238E27FC236}">
                <a16:creationId xmlns:a16="http://schemas.microsoft.com/office/drawing/2014/main" id="{DAF59DC0-C722-C790-986B-834F1256D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423" y="0"/>
            <a:ext cx="4901122" cy="665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g173058e5bba_0_1116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g173058e5bba_0_1116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06" name="Google Shape;506;g173058e5bba_0_1116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07" name="Google Shape;507;g173058e5bba_0_1116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08" name="Google Shape;508;g173058e5bba_0_1116"/>
          <p:cNvSpPr txBox="1"/>
          <p:nvPr/>
        </p:nvSpPr>
        <p:spPr>
          <a:xfrm>
            <a:off x="525800" y="3934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TIPO DE PREGUNTAS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9" name="Google Shape;509;g173058e5bba_0_1116"/>
          <p:cNvGrpSpPr/>
          <p:nvPr/>
        </p:nvGrpSpPr>
        <p:grpSpPr>
          <a:xfrm>
            <a:off x="3658621" y="1528419"/>
            <a:ext cx="2437139" cy="3199520"/>
            <a:chOff x="2744034" y="1146343"/>
            <a:chExt cx="1827900" cy="2399700"/>
          </a:xfrm>
        </p:grpSpPr>
        <p:sp>
          <p:nvSpPr>
            <p:cNvPr id="510" name="Google Shape;510;g173058e5bba_0_1116"/>
            <p:cNvSpPr/>
            <p:nvPr/>
          </p:nvSpPr>
          <p:spPr>
            <a:xfrm rot="-5400000">
              <a:off x="2458134" y="1432243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g173058e5bba_0_1116"/>
            <p:cNvSpPr/>
            <p:nvPr/>
          </p:nvSpPr>
          <p:spPr>
            <a:xfrm flipH="1">
              <a:off x="2832600" y="1686400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g173058e5bba_0_1116"/>
            <p:cNvSpPr txBox="1"/>
            <p:nvPr/>
          </p:nvSpPr>
          <p:spPr>
            <a:xfrm>
              <a:off x="2966450" y="1795520"/>
              <a:ext cx="1383000" cy="14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9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ABIERTAS</a:t>
              </a:r>
              <a:endParaRPr sz="1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Respuestas elaboradas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None/>
              </a:pPr>
              <a:r>
                <a:rPr lang="es-EC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Mayor información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13" name="Google Shape;513;g173058e5bba_0_1116"/>
          <p:cNvGrpSpPr/>
          <p:nvPr/>
        </p:nvGrpSpPr>
        <p:grpSpPr>
          <a:xfrm>
            <a:off x="6095959" y="2129905"/>
            <a:ext cx="2437139" cy="3199520"/>
            <a:chOff x="4572084" y="1597469"/>
            <a:chExt cx="1827900" cy="2399700"/>
          </a:xfrm>
        </p:grpSpPr>
        <p:sp>
          <p:nvSpPr>
            <p:cNvPr id="514" name="Google Shape;514;g173058e5bba_0_1116"/>
            <p:cNvSpPr/>
            <p:nvPr/>
          </p:nvSpPr>
          <p:spPr>
            <a:xfrm rot="5400000">
              <a:off x="4286184" y="1883369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g173058e5bba_0_1116"/>
            <p:cNvSpPr/>
            <p:nvPr/>
          </p:nvSpPr>
          <p:spPr>
            <a:xfrm rot="10800000" flipH="1">
              <a:off x="4662018" y="1687411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1B78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g173058e5bba_0_1116"/>
            <p:cNvSpPr txBox="1"/>
            <p:nvPr/>
          </p:nvSpPr>
          <p:spPr>
            <a:xfrm>
              <a:off x="4794425" y="1795520"/>
              <a:ext cx="1383000" cy="14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20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CERRADAS</a:t>
              </a:r>
              <a:endParaRPr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Respuesta corta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None/>
              </a:pPr>
              <a:r>
                <a:rPr lang="es-EC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Foco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17" name="Google Shape;517;g173058e5bba_0_1116"/>
          <p:cNvSpPr txBox="1"/>
          <p:nvPr/>
        </p:nvSpPr>
        <p:spPr>
          <a:xfrm>
            <a:off x="8363500" y="4727950"/>
            <a:ext cx="34833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249C90"/>
              </a:buClr>
              <a:buSzPts val="1900"/>
              <a:buFont typeface="Calibri"/>
              <a:buChar char="●"/>
            </a:pPr>
            <a:r>
              <a:rPr lang="es-EC" sz="19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No deben sugerir respuestas.  </a:t>
            </a:r>
            <a:endParaRPr sz="19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249C90"/>
              </a:buClr>
              <a:buSzPts val="1900"/>
              <a:buFont typeface="Calibri"/>
              <a:buChar char="●"/>
            </a:pPr>
            <a:r>
              <a:rPr lang="es-EC" sz="19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No deben contener expresividad o implicaciones emocionales.</a:t>
            </a:r>
            <a:endParaRPr sz="19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g173058e5bba_0_126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g173058e5bba_0_1269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24" name="Google Shape;524;g173058e5bba_0_1269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25" name="Google Shape;525;g173058e5bba_0_1269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26" name="Google Shape;526;g173058e5bba_0_1269"/>
          <p:cNvSpPr txBox="1"/>
          <p:nvPr/>
        </p:nvSpPr>
        <p:spPr>
          <a:xfrm>
            <a:off x="525800" y="3934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QUE REVISAR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g173058e5bba_0_1269"/>
          <p:cNvSpPr txBox="1"/>
          <p:nvPr/>
        </p:nvSpPr>
        <p:spPr>
          <a:xfrm>
            <a:off x="657250" y="1725275"/>
            <a:ext cx="51759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Que cada paso de la actividad se efectúa como se describe en el procedimiento.  Que en los registros cada espacio es llenado.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La utilización de versiones actualizadas.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Si existen correcciones hechas a mano.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8" name="Google Shape;528;g173058e5bba_0_12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7375" y="1240075"/>
            <a:ext cx="3795552" cy="3795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g173058e5bba_0_1291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g173058e5bba_0_1291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35" name="Google Shape;535;g173058e5bba_0_1291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36" name="Google Shape;536;g173058e5bba_0_1291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37" name="Google Shape;537;g173058e5bba_0_1291"/>
          <p:cNvSpPr txBox="1"/>
          <p:nvPr/>
        </p:nvSpPr>
        <p:spPr>
          <a:xfrm>
            <a:off x="525800" y="3934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QUÉ HACER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g173058e5bba_0_1291"/>
          <p:cNvSpPr txBox="1"/>
          <p:nvPr/>
        </p:nvSpPr>
        <p:spPr>
          <a:xfrm>
            <a:off x="6063150" y="1725275"/>
            <a:ext cx="51759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Señalar las desviaciones en el momento que se detectan. 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Al tomar fotografías, pedir permiso con antelación y considerar las cuestiones de confidencialidad. 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Evitar cualquier interrupción innecesaria de los procesos. 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Respetar medidas de seguridad.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9" name="Google Shape;539;g173058e5bba_0_12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900" y="1685600"/>
            <a:ext cx="4371375" cy="346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g173058e5bba_0_1303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g173058e5bba_0_1303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46" name="Google Shape;546;g173058e5bba_0_1303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47" name="Google Shape;547;g173058e5bba_0_1303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48" name="Google Shape;548;g173058e5bba_0_1303"/>
          <p:cNvSpPr txBox="1"/>
          <p:nvPr/>
        </p:nvSpPr>
        <p:spPr>
          <a:xfrm>
            <a:off x="525800" y="3934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MALAS PRÁCTICAS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g173058e5bba_0_1303"/>
          <p:cNvSpPr txBox="1"/>
          <p:nvPr/>
        </p:nvSpPr>
        <p:spPr>
          <a:xfrm>
            <a:off x="6063150" y="2349675"/>
            <a:ext cx="51759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Pérdida de atención.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Preocupación.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Interrumpir al auditado.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Escuchar sin mirar.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Escuchar sólo lo que deseamos oír.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0" name="Google Shape;550;g173058e5bba_0_13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800" y="1584000"/>
            <a:ext cx="5073051" cy="34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g173058e5bba_0_1315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g173058e5bba_0_1315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57" name="Google Shape;557;g173058e5bba_0_1315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58" name="Google Shape;558;g173058e5bba_0_1315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59" name="Google Shape;559;g173058e5bba_0_1315"/>
          <p:cNvSpPr txBox="1"/>
          <p:nvPr/>
        </p:nvSpPr>
        <p:spPr>
          <a:xfrm>
            <a:off x="525800" y="393475"/>
            <a:ext cx="7016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REUNIONES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173058e5bba_0_1315"/>
          <p:cNvSpPr txBox="1"/>
          <p:nvPr/>
        </p:nvSpPr>
        <p:spPr>
          <a:xfrm>
            <a:off x="5932550" y="1240075"/>
            <a:ext cx="51759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Reunión de apertura Con la alta Dirección y todos los involucrados Informe de planificación gerencial.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  Reunión de cierre con la alta Dirección y todos los involucrados Informe estratégico de resultados.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  Reunión de retroalimentación con el Representante del Sistema.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Al final de cada día  Reunión de enlace con el equipo auditor en privado Avance de la auditoría.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 Preparación del informe (enlace final)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1" name="Google Shape;561;g173058e5bba_0_13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400" y="1447800"/>
            <a:ext cx="396240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g173058e5bba_0_1327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g173058e5bba_0_1327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68" name="Google Shape;568;g173058e5bba_0_1327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69" name="Google Shape;569;g173058e5bba_0_1327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70" name="Google Shape;570;g173058e5bba_0_1327"/>
          <p:cNvSpPr txBox="1"/>
          <p:nvPr/>
        </p:nvSpPr>
        <p:spPr>
          <a:xfrm>
            <a:off x="525800" y="393475"/>
            <a:ext cx="100395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REDACCIÓN DE NO CONFORMIDADES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g173058e5bba_0_1327"/>
          <p:cNvSpPr txBox="1"/>
          <p:nvPr/>
        </p:nvSpPr>
        <p:spPr>
          <a:xfrm>
            <a:off x="5729450" y="1566600"/>
            <a:ext cx="51759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1) Identificar el requisito de la norma o criterio de auditoría que no se está cumpliendo.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2) Identificar la evidencia a partir de documentos, productos, materiales, instrumentos, equipos, registros, etc.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300">
                <a:latin typeface="Calibri"/>
                <a:ea typeface="Calibri"/>
                <a:cs typeface="Calibri"/>
                <a:sym typeface="Calibri"/>
              </a:rPr>
              <a:t>3) Identificar el hallazgo: comparación del criterio contra la evidencia y la naturaleza de la no conformidad (mayor, menor o crítica)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g173058e5bba_0_13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1898" y="1386775"/>
            <a:ext cx="3339126" cy="363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g173058e5bba_0_1327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 amt="9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g173058e5bba_0_1327"/>
          <p:cNvSpPr/>
          <p:nvPr/>
        </p:nvSpPr>
        <p:spPr>
          <a:xfrm>
            <a:off x="5729451" y="2522141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68" name="Google Shape;568;g173058e5bba_0_1327"/>
          <p:cNvSpPr/>
          <p:nvPr/>
        </p:nvSpPr>
        <p:spPr>
          <a:xfrm>
            <a:off x="4706809" y="3770110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69" name="Google Shape;569;g173058e5bba_0_1327"/>
          <p:cNvSpPr/>
          <p:nvPr/>
        </p:nvSpPr>
        <p:spPr>
          <a:xfrm>
            <a:off x="5729451" y="5018079"/>
            <a:ext cx="203100" cy="231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570" name="Google Shape;570;g173058e5bba_0_1327"/>
          <p:cNvSpPr txBox="1"/>
          <p:nvPr/>
        </p:nvSpPr>
        <p:spPr>
          <a:xfrm>
            <a:off x="525800" y="393475"/>
            <a:ext cx="100395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300">
                <a:solidFill>
                  <a:srgbClr val="249C90"/>
                </a:solidFill>
                <a:latin typeface="Calibri"/>
                <a:ea typeface="Calibri"/>
                <a:cs typeface="Calibri"/>
                <a:sym typeface="Calibri"/>
              </a:rPr>
              <a:t>REDACCIÓN DE NO CONFORMIDADES</a:t>
            </a:r>
            <a:endParaRPr sz="4300">
              <a:solidFill>
                <a:srgbClr val="249C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Redacción de no conformidades">
            <a:extLst>
              <a:ext uri="{FF2B5EF4-FFF2-40B4-BE49-F238E27FC236}">
                <a16:creationId xmlns:a16="http://schemas.microsoft.com/office/drawing/2014/main" id="{31A42E18-36E2-4669-605C-7F3C5E900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28" y="1199271"/>
            <a:ext cx="64008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6393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g173058e5bba_0_18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g173058e5bba_0_1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4225" y="452275"/>
            <a:ext cx="8441399" cy="56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583</Words>
  <Application>Microsoft Office PowerPoint</Application>
  <PresentationFormat>Panorámica</PresentationFormat>
  <Paragraphs>144</Paragraphs>
  <Slides>35</Slides>
  <Notes>35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Arial</vt:lpstr>
      <vt:lpstr>Calibri</vt:lpstr>
      <vt:lpstr>Roboto</vt:lpstr>
      <vt:lpstr>Tema de Office</vt:lpstr>
      <vt:lpstr> ISO 17025:2005</vt:lpstr>
      <vt:lpstr>CONSIDERACIONES</vt:lpstr>
      <vt:lpstr>Presentación de PowerPoint</vt:lpstr>
      <vt:lpstr>Presentación de PowerPoint</vt:lpstr>
      <vt:lpstr>ESTRUCTURA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ISO 17025:2005</dc:title>
  <dc:creator>Invitado</dc:creator>
  <cp:lastModifiedBy>Paulina Arias</cp:lastModifiedBy>
  <cp:revision>2</cp:revision>
  <dcterms:created xsi:type="dcterms:W3CDTF">2022-08-08T04:00:06Z</dcterms:created>
  <dcterms:modified xsi:type="dcterms:W3CDTF">2023-05-19T20:53:58Z</dcterms:modified>
</cp:coreProperties>
</file>