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3.jpg" ContentType="image/jpg"/>
  <Override PartName="/ppt/media/image4.jpg" ContentType="image/jpg"/>
  <Override PartName="/ppt/media/image5.jpg" ContentType="image/jpg"/>
  <Override PartName="/ppt/media/image7.jpg" ContentType="image/jpg"/>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73" r:id="rId2"/>
    <p:sldId id="274" r:id="rId3"/>
    <p:sldId id="275"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256" r:id="rId18"/>
    <p:sldId id="277" r:id="rId19"/>
    <p:sldId id="278" r:id="rId20"/>
    <p:sldId id="279" r:id="rId21"/>
    <p:sldId id="276" r:id="rId22"/>
    <p:sldId id="280" r:id="rId23"/>
    <p:sldId id="281" r:id="rId24"/>
    <p:sldId id="282" r:id="rId25"/>
    <p:sldId id="283" r:id="rId26"/>
    <p:sldId id="284" r:id="rId27"/>
    <p:sldId id="285" r:id="rId28"/>
    <p:sldId id="286" r:id="rId29"/>
    <p:sldId id="287" r:id="rId30"/>
    <p:sldId id="288" r:id="rId31"/>
    <p:sldId id="315" r:id="rId32"/>
    <p:sldId id="316" r:id="rId33"/>
    <p:sldId id="258" r:id="rId34"/>
    <p:sldId id="302" r:id="rId35"/>
    <p:sldId id="303" r:id="rId36"/>
    <p:sldId id="304" r:id="rId37"/>
    <p:sldId id="305" r:id="rId38"/>
    <p:sldId id="306" r:id="rId39"/>
    <p:sldId id="307" r:id="rId40"/>
    <p:sldId id="308" r:id="rId41"/>
    <p:sldId id="259" r:id="rId42"/>
    <p:sldId id="309" r:id="rId43"/>
    <p:sldId id="310" r:id="rId44"/>
    <p:sldId id="311" r:id="rId45"/>
    <p:sldId id="312" r:id="rId46"/>
    <p:sldId id="313" r:id="rId47"/>
    <p:sldId id="314" r:id="rId48"/>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1" d="100"/>
          <a:sy n="71"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737B6-300B-480D-A98D-2A1C87C930B8}" type="doc">
      <dgm:prSet loTypeId="urn:microsoft.com/office/officeart/2005/8/layout/default" loCatId="list" qsTypeId="urn:microsoft.com/office/officeart/2005/8/quickstyle/simple2" qsCatId="simple" csTypeId="urn:microsoft.com/office/officeart/2005/8/colors/accent0_1" csCatId="mainScheme" phldr="1"/>
      <dgm:spPr/>
      <dgm:t>
        <a:bodyPr/>
        <a:lstStyle/>
        <a:p>
          <a:endParaRPr lang="es-ES"/>
        </a:p>
      </dgm:t>
    </dgm:pt>
    <dgm:pt modelId="{CD00C4F3-D836-419F-9986-8A0E1E8D1F48}">
      <dgm:prSet phldrT="[Texto]" custT="1"/>
      <dgm:spPr/>
      <dgm:t>
        <a:bodyPr/>
        <a:lstStyle/>
        <a:p>
          <a:r>
            <a:rPr lang="es-MX" sz="1800" b="1" dirty="0"/>
            <a:t>ACV de la cuna a la puerta de la fabrica:</a:t>
          </a:r>
          <a:r>
            <a:rPr lang="es-MX" sz="1800" dirty="0"/>
            <a:t> estudia únicamente las fases de extracción de materias primas, transporte a fabrica y producción.</a:t>
          </a:r>
          <a:endParaRPr lang="es-ES" sz="1800" dirty="0"/>
        </a:p>
      </dgm:t>
    </dgm:pt>
    <dgm:pt modelId="{B8DC0CAE-77E8-4691-AC09-626F3D5FAF6F}" type="parTrans" cxnId="{F81C649A-3C28-44DE-AA97-C1E06E5EC27F}">
      <dgm:prSet/>
      <dgm:spPr/>
      <dgm:t>
        <a:bodyPr/>
        <a:lstStyle/>
        <a:p>
          <a:endParaRPr lang="es-ES" sz="2800"/>
        </a:p>
      </dgm:t>
    </dgm:pt>
    <dgm:pt modelId="{788512DD-3208-4932-A6AA-56C3C25322AB}" type="sibTrans" cxnId="{F81C649A-3C28-44DE-AA97-C1E06E5EC27F}">
      <dgm:prSet/>
      <dgm:spPr/>
      <dgm:t>
        <a:bodyPr/>
        <a:lstStyle/>
        <a:p>
          <a:endParaRPr lang="es-ES" sz="2800"/>
        </a:p>
      </dgm:t>
    </dgm:pt>
    <dgm:pt modelId="{186E7910-8DF9-46C0-BB96-E6FD76F7D286}">
      <dgm:prSet phldrT="[Texto]" custT="1"/>
      <dgm:spPr/>
      <dgm:t>
        <a:bodyPr/>
        <a:lstStyle/>
        <a:p>
          <a:r>
            <a:rPr lang="es-MX" sz="1800" b="1" dirty="0"/>
            <a:t>ACV de la cuna a la tumba : </a:t>
          </a:r>
          <a:r>
            <a:rPr lang="es-MX" sz="1800" dirty="0"/>
            <a:t>examina todas las etapas del ciclo de vida del producto desde la obtención de las materias primas hasta la gestión de los residuos al finalizar su vida útil.</a:t>
          </a:r>
          <a:endParaRPr lang="es-ES" sz="1800" dirty="0"/>
        </a:p>
      </dgm:t>
    </dgm:pt>
    <dgm:pt modelId="{0E66CCD8-DE90-4019-B16E-420148C25D42}" type="parTrans" cxnId="{D9B9066B-6508-4A6F-B08D-5A972C76693A}">
      <dgm:prSet/>
      <dgm:spPr/>
      <dgm:t>
        <a:bodyPr/>
        <a:lstStyle/>
        <a:p>
          <a:endParaRPr lang="es-ES" sz="2800"/>
        </a:p>
      </dgm:t>
    </dgm:pt>
    <dgm:pt modelId="{4D126E38-A340-494A-85BB-2172678D9D89}" type="sibTrans" cxnId="{D9B9066B-6508-4A6F-B08D-5A972C76693A}">
      <dgm:prSet/>
      <dgm:spPr/>
      <dgm:t>
        <a:bodyPr/>
        <a:lstStyle/>
        <a:p>
          <a:endParaRPr lang="es-ES" sz="2800"/>
        </a:p>
      </dgm:t>
    </dgm:pt>
    <dgm:pt modelId="{4072C49E-7527-4E0A-8A5C-2A7E4243CB63}">
      <dgm:prSet phldrT="[Texto]" custT="1"/>
      <dgm:spPr/>
      <dgm:t>
        <a:bodyPr/>
        <a:lstStyle/>
        <a:p>
          <a:r>
            <a:rPr lang="es-MX" sz="1800" b="1" dirty="0"/>
            <a:t>ACV de la cuna a la cuna: </a:t>
          </a:r>
          <a:r>
            <a:rPr lang="es-MX" sz="1800" dirty="0"/>
            <a:t>al igual que en el caso anterior, analiza todas las fases del ciclo de vida del producto, y además incluye la gestión de los residuos al final de la vida y su reutilización como materia prima que reinicia el ciclo.</a:t>
          </a:r>
          <a:endParaRPr lang="es-ES" sz="1800" dirty="0"/>
        </a:p>
      </dgm:t>
    </dgm:pt>
    <dgm:pt modelId="{160F2CFF-9B57-4E76-8F72-A92AD5D88CDB}" type="parTrans" cxnId="{7E65B995-194D-4627-A160-BC17F3F95AF0}">
      <dgm:prSet/>
      <dgm:spPr/>
      <dgm:t>
        <a:bodyPr/>
        <a:lstStyle/>
        <a:p>
          <a:endParaRPr lang="es-ES" sz="2800"/>
        </a:p>
      </dgm:t>
    </dgm:pt>
    <dgm:pt modelId="{D6D1B5E7-1E5D-47DB-B98F-0F581C521DB2}" type="sibTrans" cxnId="{7E65B995-194D-4627-A160-BC17F3F95AF0}">
      <dgm:prSet/>
      <dgm:spPr/>
      <dgm:t>
        <a:bodyPr/>
        <a:lstStyle/>
        <a:p>
          <a:endParaRPr lang="es-ES" sz="2800"/>
        </a:p>
      </dgm:t>
    </dgm:pt>
    <dgm:pt modelId="{EBB55E46-7C81-4771-B7CF-DF77BF88E6AE}" type="pres">
      <dgm:prSet presAssocID="{972737B6-300B-480D-A98D-2A1C87C930B8}" presName="diagram" presStyleCnt="0">
        <dgm:presLayoutVars>
          <dgm:dir/>
          <dgm:resizeHandles val="exact"/>
        </dgm:presLayoutVars>
      </dgm:prSet>
      <dgm:spPr/>
    </dgm:pt>
    <dgm:pt modelId="{906AE213-4F3F-483E-B03B-40DE3777C0BD}" type="pres">
      <dgm:prSet presAssocID="{CD00C4F3-D836-419F-9986-8A0E1E8D1F48}" presName="node" presStyleLbl="node1" presStyleIdx="0" presStyleCnt="3">
        <dgm:presLayoutVars>
          <dgm:bulletEnabled val="1"/>
        </dgm:presLayoutVars>
      </dgm:prSet>
      <dgm:spPr/>
    </dgm:pt>
    <dgm:pt modelId="{ADF7A84D-573A-4584-80B9-DDF88373A50C}" type="pres">
      <dgm:prSet presAssocID="{788512DD-3208-4932-A6AA-56C3C25322AB}" presName="sibTrans" presStyleCnt="0"/>
      <dgm:spPr/>
    </dgm:pt>
    <dgm:pt modelId="{1FC9A742-622B-4C67-B6C7-E3A1EF1383F8}" type="pres">
      <dgm:prSet presAssocID="{186E7910-8DF9-46C0-BB96-E6FD76F7D286}" presName="node" presStyleLbl="node1" presStyleIdx="1" presStyleCnt="3">
        <dgm:presLayoutVars>
          <dgm:bulletEnabled val="1"/>
        </dgm:presLayoutVars>
      </dgm:prSet>
      <dgm:spPr/>
    </dgm:pt>
    <dgm:pt modelId="{A6A76F3F-9AF3-40CE-94C8-247C3857074D}" type="pres">
      <dgm:prSet presAssocID="{4D126E38-A340-494A-85BB-2172678D9D89}" presName="sibTrans" presStyleCnt="0"/>
      <dgm:spPr/>
    </dgm:pt>
    <dgm:pt modelId="{AC4E0996-1F7B-4B14-A037-5D4070D527CD}" type="pres">
      <dgm:prSet presAssocID="{4072C49E-7527-4E0A-8A5C-2A7E4243CB63}" presName="node" presStyleLbl="node1" presStyleIdx="2" presStyleCnt="3">
        <dgm:presLayoutVars>
          <dgm:bulletEnabled val="1"/>
        </dgm:presLayoutVars>
      </dgm:prSet>
      <dgm:spPr/>
    </dgm:pt>
  </dgm:ptLst>
  <dgm:cxnLst>
    <dgm:cxn modelId="{6A3C6848-CF27-433C-8912-967ED4277028}" type="presOf" srcId="{4072C49E-7527-4E0A-8A5C-2A7E4243CB63}" destId="{AC4E0996-1F7B-4B14-A037-5D4070D527CD}" srcOrd="0" destOrd="0" presId="urn:microsoft.com/office/officeart/2005/8/layout/default"/>
    <dgm:cxn modelId="{D9B9066B-6508-4A6F-B08D-5A972C76693A}" srcId="{972737B6-300B-480D-A98D-2A1C87C930B8}" destId="{186E7910-8DF9-46C0-BB96-E6FD76F7D286}" srcOrd="1" destOrd="0" parTransId="{0E66CCD8-DE90-4019-B16E-420148C25D42}" sibTransId="{4D126E38-A340-494A-85BB-2172678D9D89}"/>
    <dgm:cxn modelId="{4C105159-2100-49BE-B3E0-785F18A877DB}" type="presOf" srcId="{972737B6-300B-480D-A98D-2A1C87C930B8}" destId="{EBB55E46-7C81-4771-B7CF-DF77BF88E6AE}" srcOrd="0" destOrd="0" presId="urn:microsoft.com/office/officeart/2005/8/layout/default"/>
    <dgm:cxn modelId="{7E65B995-194D-4627-A160-BC17F3F95AF0}" srcId="{972737B6-300B-480D-A98D-2A1C87C930B8}" destId="{4072C49E-7527-4E0A-8A5C-2A7E4243CB63}" srcOrd="2" destOrd="0" parTransId="{160F2CFF-9B57-4E76-8F72-A92AD5D88CDB}" sibTransId="{D6D1B5E7-1E5D-47DB-B98F-0F581C521DB2}"/>
    <dgm:cxn modelId="{F81C649A-3C28-44DE-AA97-C1E06E5EC27F}" srcId="{972737B6-300B-480D-A98D-2A1C87C930B8}" destId="{CD00C4F3-D836-419F-9986-8A0E1E8D1F48}" srcOrd="0" destOrd="0" parTransId="{B8DC0CAE-77E8-4691-AC09-626F3D5FAF6F}" sibTransId="{788512DD-3208-4932-A6AA-56C3C25322AB}"/>
    <dgm:cxn modelId="{BE113BB0-27DA-4F90-BB4E-A1D6E5347F46}" type="presOf" srcId="{186E7910-8DF9-46C0-BB96-E6FD76F7D286}" destId="{1FC9A742-622B-4C67-B6C7-E3A1EF1383F8}" srcOrd="0" destOrd="0" presId="urn:microsoft.com/office/officeart/2005/8/layout/default"/>
    <dgm:cxn modelId="{9C8F39EA-968F-4D45-ADA6-F4FD6955B065}" type="presOf" srcId="{CD00C4F3-D836-419F-9986-8A0E1E8D1F48}" destId="{906AE213-4F3F-483E-B03B-40DE3777C0BD}" srcOrd="0" destOrd="0" presId="urn:microsoft.com/office/officeart/2005/8/layout/default"/>
    <dgm:cxn modelId="{2F348003-9F89-4215-884E-793AB8ECF137}" type="presParOf" srcId="{EBB55E46-7C81-4771-B7CF-DF77BF88E6AE}" destId="{906AE213-4F3F-483E-B03B-40DE3777C0BD}" srcOrd="0" destOrd="0" presId="urn:microsoft.com/office/officeart/2005/8/layout/default"/>
    <dgm:cxn modelId="{ECD849D2-6B4A-4193-B405-D540489720BB}" type="presParOf" srcId="{EBB55E46-7C81-4771-B7CF-DF77BF88E6AE}" destId="{ADF7A84D-573A-4584-80B9-DDF88373A50C}" srcOrd="1" destOrd="0" presId="urn:microsoft.com/office/officeart/2005/8/layout/default"/>
    <dgm:cxn modelId="{18CF4356-A72A-47A0-A154-35896C57FBB3}" type="presParOf" srcId="{EBB55E46-7C81-4771-B7CF-DF77BF88E6AE}" destId="{1FC9A742-622B-4C67-B6C7-E3A1EF1383F8}" srcOrd="2" destOrd="0" presId="urn:microsoft.com/office/officeart/2005/8/layout/default"/>
    <dgm:cxn modelId="{0F05F19E-DE6A-4425-835F-1CF364A26CF8}" type="presParOf" srcId="{EBB55E46-7C81-4771-B7CF-DF77BF88E6AE}" destId="{A6A76F3F-9AF3-40CE-94C8-247C3857074D}" srcOrd="3" destOrd="0" presId="urn:microsoft.com/office/officeart/2005/8/layout/default"/>
    <dgm:cxn modelId="{237C298E-55E2-40BD-BE37-F5F84EBCBA09}" type="presParOf" srcId="{EBB55E46-7C81-4771-B7CF-DF77BF88E6AE}" destId="{AC4E0996-1F7B-4B14-A037-5D4070D527C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5AAB38-54DB-4348-B44E-A7A78B4BDAC8}" type="doc">
      <dgm:prSet loTypeId="urn:microsoft.com/office/officeart/2005/8/layout/hProcess9" loCatId="process" qsTypeId="urn:microsoft.com/office/officeart/2005/8/quickstyle/simple1" qsCatId="simple" csTypeId="urn:microsoft.com/office/officeart/2005/8/colors/colorful2" csCatId="colorful" phldr="1"/>
      <dgm:spPr/>
    </dgm:pt>
    <dgm:pt modelId="{1934079D-C8B7-44A9-A405-AE6B7EAD067B}">
      <dgm:prSet phldrT="[Texto]"/>
      <dgm:spPr/>
      <dgm:t>
        <a:bodyPr/>
        <a:lstStyle/>
        <a:p>
          <a:r>
            <a:rPr lang="es-MX" dirty="0"/>
            <a:t>Identificar las emergencias</a:t>
          </a:r>
          <a:endParaRPr lang="es-EC" dirty="0"/>
        </a:p>
      </dgm:t>
    </dgm:pt>
    <dgm:pt modelId="{2A902A41-6E36-48BB-87C6-55F710636CB2}" type="parTrans" cxnId="{09ED8F4C-EFFC-48CB-9E2A-C26712F94390}">
      <dgm:prSet/>
      <dgm:spPr/>
      <dgm:t>
        <a:bodyPr/>
        <a:lstStyle/>
        <a:p>
          <a:endParaRPr lang="es-EC"/>
        </a:p>
      </dgm:t>
    </dgm:pt>
    <dgm:pt modelId="{94AB3C83-D4F6-4C4A-8EB3-DEFF15DF6352}" type="sibTrans" cxnId="{09ED8F4C-EFFC-48CB-9E2A-C26712F94390}">
      <dgm:prSet/>
      <dgm:spPr/>
      <dgm:t>
        <a:bodyPr/>
        <a:lstStyle/>
        <a:p>
          <a:endParaRPr lang="es-EC"/>
        </a:p>
      </dgm:t>
    </dgm:pt>
    <dgm:pt modelId="{A539844B-17ED-40CB-87AD-C6482763E9F2}">
      <dgm:prSet phldrT="[Texto]"/>
      <dgm:spPr/>
      <dgm:t>
        <a:bodyPr/>
        <a:lstStyle/>
        <a:p>
          <a:r>
            <a:rPr lang="es-MX" dirty="0"/>
            <a:t>Construir planes de emergencia</a:t>
          </a:r>
          <a:endParaRPr lang="es-EC" dirty="0"/>
        </a:p>
      </dgm:t>
    </dgm:pt>
    <dgm:pt modelId="{C91E0988-7110-43ED-9FF8-7A06FF911071}" type="parTrans" cxnId="{89167F11-3BE2-4A2E-B05F-3F452DAE3D79}">
      <dgm:prSet/>
      <dgm:spPr/>
      <dgm:t>
        <a:bodyPr/>
        <a:lstStyle/>
        <a:p>
          <a:endParaRPr lang="es-EC"/>
        </a:p>
      </dgm:t>
    </dgm:pt>
    <dgm:pt modelId="{EBE72163-E2CE-426F-A67F-8AE2D8756A6C}" type="sibTrans" cxnId="{89167F11-3BE2-4A2E-B05F-3F452DAE3D79}">
      <dgm:prSet/>
      <dgm:spPr/>
      <dgm:t>
        <a:bodyPr/>
        <a:lstStyle/>
        <a:p>
          <a:endParaRPr lang="es-EC"/>
        </a:p>
      </dgm:t>
    </dgm:pt>
    <dgm:pt modelId="{930DBE9E-22E7-4C85-831B-41440139A027}">
      <dgm:prSet phldrT="[Texto]"/>
      <dgm:spPr/>
      <dgm:t>
        <a:bodyPr/>
        <a:lstStyle/>
        <a:p>
          <a:r>
            <a:rPr lang="es-MX" dirty="0"/>
            <a:t>Simulacros</a:t>
          </a:r>
          <a:endParaRPr lang="es-EC" dirty="0"/>
        </a:p>
      </dgm:t>
    </dgm:pt>
    <dgm:pt modelId="{CD7758E4-8A6D-41C9-8C37-824CEDBAA13D}" type="parTrans" cxnId="{7E99495E-3CB2-437A-8473-33EB89AE295F}">
      <dgm:prSet/>
      <dgm:spPr/>
      <dgm:t>
        <a:bodyPr/>
        <a:lstStyle/>
        <a:p>
          <a:endParaRPr lang="es-EC"/>
        </a:p>
      </dgm:t>
    </dgm:pt>
    <dgm:pt modelId="{F95C9E0E-B92F-44CF-B788-7147E1D78711}" type="sibTrans" cxnId="{7E99495E-3CB2-437A-8473-33EB89AE295F}">
      <dgm:prSet/>
      <dgm:spPr/>
      <dgm:t>
        <a:bodyPr/>
        <a:lstStyle/>
        <a:p>
          <a:endParaRPr lang="es-EC"/>
        </a:p>
      </dgm:t>
    </dgm:pt>
    <dgm:pt modelId="{186D519D-D9AF-45CA-80DA-05EA9F81B0E0}">
      <dgm:prSet/>
      <dgm:spPr/>
      <dgm:t>
        <a:bodyPr/>
        <a:lstStyle/>
        <a:p>
          <a:r>
            <a:rPr lang="es-MX" dirty="0"/>
            <a:t>Análisis de resultados</a:t>
          </a:r>
          <a:endParaRPr lang="es-EC" dirty="0"/>
        </a:p>
      </dgm:t>
    </dgm:pt>
    <dgm:pt modelId="{0BF41108-CE7A-4DB2-A978-5C5A5B650348}" type="parTrans" cxnId="{51AB24F0-4B8E-4062-BAD7-EE16052B2F03}">
      <dgm:prSet/>
      <dgm:spPr/>
      <dgm:t>
        <a:bodyPr/>
        <a:lstStyle/>
        <a:p>
          <a:endParaRPr lang="es-EC"/>
        </a:p>
      </dgm:t>
    </dgm:pt>
    <dgm:pt modelId="{91FBEA20-CF89-42D8-9C8F-80AA8A5BBBF8}" type="sibTrans" cxnId="{51AB24F0-4B8E-4062-BAD7-EE16052B2F03}">
      <dgm:prSet/>
      <dgm:spPr/>
      <dgm:t>
        <a:bodyPr/>
        <a:lstStyle/>
        <a:p>
          <a:endParaRPr lang="es-EC"/>
        </a:p>
      </dgm:t>
    </dgm:pt>
    <dgm:pt modelId="{B0165A3D-FD6E-4AD6-AD5D-5E5B101B75AA}" type="pres">
      <dgm:prSet presAssocID="{185AAB38-54DB-4348-B44E-A7A78B4BDAC8}" presName="CompostProcess" presStyleCnt="0">
        <dgm:presLayoutVars>
          <dgm:dir/>
          <dgm:resizeHandles val="exact"/>
        </dgm:presLayoutVars>
      </dgm:prSet>
      <dgm:spPr/>
    </dgm:pt>
    <dgm:pt modelId="{CBBBB05C-B65D-481B-8785-E74632ED2816}" type="pres">
      <dgm:prSet presAssocID="{185AAB38-54DB-4348-B44E-A7A78B4BDAC8}" presName="arrow" presStyleLbl="bgShp" presStyleIdx="0" presStyleCnt="1"/>
      <dgm:spPr/>
    </dgm:pt>
    <dgm:pt modelId="{43B3495A-F361-4D3E-B4F7-149BC8642DE5}" type="pres">
      <dgm:prSet presAssocID="{185AAB38-54DB-4348-B44E-A7A78B4BDAC8}" presName="linearProcess" presStyleCnt="0"/>
      <dgm:spPr/>
    </dgm:pt>
    <dgm:pt modelId="{4C1E39A8-50D5-4617-9E3D-F00C2B9FD3C8}" type="pres">
      <dgm:prSet presAssocID="{1934079D-C8B7-44A9-A405-AE6B7EAD067B}" presName="textNode" presStyleLbl="node1" presStyleIdx="0" presStyleCnt="4">
        <dgm:presLayoutVars>
          <dgm:bulletEnabled val="1"/>
        </dgm:presLayoutVars>
      </dgm:prSet>
      <dgm:spPr/>
    </dgm:pt>
    <dgm:pt modelId="{ED6D7EE6-B026-4DCA-BC7C-91BC2CD723D5}" type="pres">
      <dgm:prSet presAssocID="{94AB3C83-D4F6-4C4A-8EB3-DEFF15DF6352}" presName="sibTrans" presStyleCnt="0"/>
      <dgm:spPr/>
    </dgm:pt>
    <dgm:pt modelId="{32FD0A68-7241-479C-9A5E-9958579956B4}" type="pres">
      <dgm:prSet presAssocID="{A539844B-17ED-40CB-87AD-C6482763E9F2}" presName="textNode" presStyleLbl="node1" presStyleIdx="1" presStyleCnt="4">
        <dgm:presLayoutVars>
          <dgm:bulletEnabled val="1"/>
        </dgm:presLayoutVars>
      </dgm:prSet>
      <dgm:spPr/>
    </dgm:pt>
    <dgm:pt modelId="{8A61A80D-A0E7-4E16-B37D-0E03C14E4AAE}" type="pres">
      <dgm:prSet presAssocID="{EBE72163-E2CE-426F-A67F-8AE2D8756A6C}" presName="sibTrans" presStyleCnt="0"/>
      <dgm:spPr/>
    </dgm:pt>
    <dgm:pt modelId="{545939AA-AC3A-4328-AB49-9D4C61A3D79B}" type="pres">
      <dgm:prSet presAssocID="{930DBE9E-22E7-4C85-831B-41440139A027}" presName="textNode" presStyleLbl="node1" presStyleIdx="2" presStyleCnt="4">
        <dgm:presLayoutVars>
          <dgm:bulletEnabled val="1"/>
        </dgm:presLayoutVars>
      </dgm:prSet>
      <dgm:spPr/>
    </dgm:pt>
    <dgm:pt modelId="{E60A95D3-C53C-414F-BB5D-D7C311AD26E5}" type="pres">
      <dgm:prSet presAssocID="{F95C9E0E-B92F-44CF-B788-7147E1D78711}" presName="sibTrans" presStyleCnt="0"/>
      <dgm:spPr/>
    </dgm:pt>
    <dgm:pt modelId="{022AE6E5-CBC8-4A1C-BF01-FFE16540AA2D}" type="pres">
      <dgm:prSet presAssocID="{186D519D-D9AF-45CA-80DA-05EA9F81B0E0}" presName="textNode" presStyleLbl="node1" presStyleIdx="3" presStyleCnt="4">
        <dgm:presLayoutVars>
          <dgm:bulletEnabled val="1"/>
        </dgm:presLayoutVars>
      </dgm:prSet>
      <dgm:spPr/>
    </dgm:pt>
  </dgm:ptLst>
  <dgm:cxnLst>
    <dgm:cxn modelId="{89167F11-3BE2-4A2E-B05F-3F452DAE3D79}" srcId="{185AAB38-54DB-4348-B44E-A7A78B4BDAC8}" destId="{A539844B-17ED-40CB-87AD-C6482763E9F2}" srcOrd="1" destOrd="0" parTransId="{C91E0988-7110-43ED-9FF8-7A06FF911071}" sibTransId="{EBE72163-E2CE-426F-A67F-8AE2D8756A6C}"/>
    <dgm:cxn modelId="{7E99495E-3CB2-437A-8473-33EB89AE295F}" srcId="{185AAB38-54DB-4348-B44E-A7A78B4BDAC8}" destId="{930DBE9E-22E7-4C85-831B-41440139A027}" srcOrd="2" destOrd="0" parTransId="{CD7758E4-8A6D-41C9-8C37-824CEDBAA13D}" sibTransId="{F95C9E0E-B92F-44CF-B788-7147E1D78711}"/>
    <dgm:cxn modelId="{89ADAC66-5224-4551-ADFE-16EB831D976A}" type="presOf" srcId="{1934079D-C8B7-44A9-A405-AE6B7EAD067B}" destId="{4C1E39A8-50D5-4617-9E3D-F00C2B9FD3C8}" srcOrd="0" destOrd="0" presId="urn:microsoft.com/office/officeart/2005/8/layout/hProcess9"/>
    <dgm:cxn modelId="{EC43CB69-5387-4CCB-94F6-A25FA391EA29}" type="presOf" srcId="{186D519D-D9AF-45CA-80DA-05EA9F81B0E0}" destId="{022AE6E5-CBC8-4A1C-BF01-FFE16540AA2D}" srcOrd="0" destOrd="0" presId="urn:microsoft.com/office/officeart/2005/8/layout/hProcess9"/>
    <dgm:cxn modelId="{09ED8F4C-EFFC-48CB-9E2A-C26712F94390}" srcId="{185AAB38-54DB-4348-B44E-A7A78B4BDAC8}" destId="{1934079D-C8B7-44A9-A405-AE6B7EAD067B}" srcOrd="0" destOrd="0" parTransId="{2A902A41-6E36-48BB-87C6-55F710636CB2}" sibTransId="{94AB3C83-D4F6-4C4A-8EB3-DEFF15DF6352}"/>
    <dgm:cxn modelId="{7B8E9378-BAE2-4185-BEB4-26A9F94CFCE7}" type="presOf" srcId="{930DBE9E-22E7-4C85-831B-41440139A027}" destId="{545939AA-AC3A-4328-AB49-9D4C61A3D79B}" srcOrd="0" destOrd="0" presId="urn:microsoft.com/office/officeart/2005/8/layout/hProcess9"/>
    <dgm:cxn modelId="{7C9DB57C-D317-4DA1-908F-B6CE1E2A8905}" type="presOf" srcId="{A539844B-17ED-40CB-87AD-C6482763E9F2}" destId="{32FD0A68-7241-479C-9A5E-9958579956B4}" srcOrd="0" destOrd="0" presId="urn:microsoft.com/office/officeart/2005/8/layout/hProcess9"/>
    <dgm:cxn modelId="{426242A3-9743-41D1-A474-0564576047B4}" type="presOf" srcId="{185AAB38-54DB-4348-B44E-A7A78B4BDAC8}" destId="{B0165A3D-FD6E-4AD6-AD5D-5E5B101B75AA}" srcOrd="0" destOrd="0" presId="urn:microsoft.com/office/officeart/2005/8/layout/hProcess9"/>
    <dgm:cxn modelId="{51AB24F0-4B8E-4062-BAD7-EE16052B2F03}" srcId="{185AAB38-54DB-4348-B44E-A7A78B4BDAC8}" destId="{186D519D-D9AF-45CA-80DA-05EA9F81B0E0}" srcOrd="3" destOrd="0" parTransId="{0BF41108-CE7A-4DB2-A978-5C5A5B650348}" sibTransId="{91FBEA20-CF89-42D8-9C8F-80AA8A5BBBF8}"/>
    <dgm:cxn modelId="{ADB180BF-9BC5-44E1-B458-FBC7C8F7D47D}" type="presParOf" srcId="{B0165A3D-FD6E-4AD6-AD5D-5E5B101B75AA}" destId="{CBBBB05C-B65D-481B-8785-E74632ED2816}" srcOrd="0" destOrd="0" presId="urn:microsoft.com/office/officeart/2005/8/layout/hProcess9"/>
    <dgm:cxn modelId="{87D2E186-407F-4CD1-906C-34BC9D94CC15}" type="presParOf" srcId="{B0165A3D-FD6E-4AD6-AD5D-5E5B101B75AA}" destId="{43B3495A-F361-4D3E-B4F7-149BC8642DE5}" srcOrd="1" destOrd="0" presId="urn:microsoft.com/office/officeart/2005/8/layout/hProcess9"/>
    <dgm:cxn modelId="{5A576709-675B-4E9B-8215-BB57F48EA048}" type="presParOf" srcId="{43B3495A-F361-4D3E-B4F7-149BC8642DE5}" destId="{4C1E39A8-50D5-4617-9E3D-F00C2B9FD3C8}" srcOrd="0" destOrd="0" presId="urn:microsoft.com/office/officeart/2005/8/layout/hProcess9"/>
    <dgm:cxn modelId="{01F25457-0844-48E3-A3AF-08BD4B5A5831}" type="presParOf" srcId="{43B3495A-F361-4D3E-B4F7-149BC8642DE5}" destId="{ED6D7EE6-B026-4DCA-BC7C-91BC2CD723D5}" srcOrd="1" destOrd="0" presId="urn:microsoft.com/office/officeart/2005/8/layout/hProcess9"/>
    <dgm:cxn modelId="{FC815585-5D60-4771-AB28-F09474EEF831}" type="presParOf" srcId="{43B3495A-F361-4D3E-B4F7-149BC8642DE5}" destId="{32FD0A68-7241-479C-9A5E-9958579956B4}" srcOrd="2" destOrd="0" presId="urn:microsoft.com/office/officeart/2005/8/layout/hProcess9"/>
    <dgm:cxn modelId="{D6585576-C8BC-45BD-834D-EEA26B5CE985}" type="presParOf" srcId="{43B3495A-F361-4D3E-B4F7-149BC8642DE5}" destId="{8A61A80D-A0E7-4E16-B37D-0E03C14E4AAE}" srcOrd="3" destOrd="0" presId="urn:microsoft.com/office/officeart/2005/8/layout/hProcess9"/>
    <dgm:cxn modelId="{A926A797-7B76-495C-A63D-A190B6B9383F}" type="presParOf" srcId="{43B3495A-F361-4D3E-B4F7-149BC8642DE5}" destId="{545939AA-AC3A-4328-AB49-9D4C61A3D79B}" srcOrd="4" destOrd="0" presId="urn:microsoft.com/office/officeart/2005/8/layout/hProcess9"/>
    <dgm:cxn modelId="{CDBDE88C-1A21-421C-BA4F-7EE54E3A6DB5}" type="presParOf" srcId="{43B3495A-F361-4D3E-B4F7-149BC8642DE5}" destId="{E60A95D3-C53C-414F-BB5D-D7C311AD26E5}" srcOrd="5" destOrd="0" presId="urn:microsoft.com/office/officeart/2005/8/layout/hProcess9"/>
    <dgm:cxn modelId="{0C1E9C19-3BC8-4769-BDFE-7036F28C8B2F}" type="presParOf" srcId="{43B3495A-F361-4D3E-B4F7-149BC8642DE5}" destId="{022AE6E5-CBC8-4A1C-BF01-FFE16540AA2D}"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340FB5-BD1F-4FF7-A0B2-D713FB5D8BFE}" type="doc">
      <dgm:prSet loTypeId="urn:microsoft.com/office/officeart/2005/8/layout/process1" loCatId="process" qsTypeId="urn:microsoft.com/office/officeart/2005/8/quickstyle/simple1" qsCatId="simple" csTypeId="urn:microsoft.com/office/officeart/2005/8/colors/colorful5" csCatId="colorful" phldr="1"/>
      <dgm:spPr/>
    </dgm:pt>
    <dgm:pt modelId="{6C7DB247-330E-4CF7-871A-FD930282E2A0}">
      <dgm:prSet phldrT="[Texto]"/>
      <dgm:spPr/>
      <dgm:t>
        <a:bodyPr/>
        <a:lstStyle/>
        <a:p>
          <a:r>
            <a:rPr lang="es-MX" dirty="0"/>
            <a:t>Identificar la emergencia</a:t>
          </a:r>
          <a:endParaRPr lang="es-EC" dirty="0"/>
        </a:p>
      </dgm:t>
    </dgm:pt>
    <dgm:pt modelId="{B636B13F-EEAE-4C5F-8D9B-9A2726029A9B}" type="parTrans" cxnId="{C8E1E13F-966C-422E-BBF3-77FD49756587}">
      <dgm:prSet/>
      <dgm:spPr/>
      <dgm:t>
        <a:bodyPr/>
        <a:lstStyle/>
        <a:p>
          <a:endParaRPr lang="es-EC"/>
        </a:p>
      </dgm:t>
    </dgm:pt>
    <dgm:pt modelId="{DBC44705-3689-4F1B-8079-6D4C32D998A3}" type="sibTrans" cxnId="{C8E1E13F-966C-422E-BBF3-77FD49756587}">
      <dgm:prSet/>
      <dgm:spPr/>
      <dgm:t>
        <a:bodyPr/>
        <a:lstStyle/>
        <a:p>
          <a:endParaRPr lang="es-EC"/>
        </a:p>
      </dgm:t>
    </dgm:pt>
    <dgm:pt modelId="{C3AE4F44-01C0-4998-AAD6-F308EC8F8E42}">
      <dgm:prSet phldrT="[Texto]"/>
      <dgm:spPr/>
      <dgm:t>
        <a:bodyPr/>
        <a:lstStyle/>
        <a:p>
          <a:r>
            <a:rPr lang="es-MX" b="0" i="0" dirty="0"/>
            <a:t>Prever los recursos necesarios para atender la emergencia</a:t>
          </a:r>
          <a:endParaRPr lang="es-EC" dirty="0"/>
        </a:p>
      </dgm:t>
    </dgm:pt>
    <dgm:pt modelId="{FA84D395-F42F-4283-A85A-34DEE922E7CA}" type="parTrans" cxnId="{36C6553C-7FD1-4414-861C-708A51FFD875}">
      <dgm:prSet/>
      <dgm:spPr/>
      <dgm:t>
        <a:bodyPr/>
        <a:lstStyle/>
        <a:p>
          <a:endParaRPr lang="es-EC"/>
        </a:p>
      </dgm:t>
    </dgm:pt>
    <dgm:pt modelId="{A5E4EC9F-4D5C-4AB4-9E83-ED3984EB6FFF}" type="sibTrans" cxnId="{36C6553C-7FD1-4414-861C-708A51FFD875}">
      <dgm:prSet/>
      <dgm:spPr/>
      <dgm:t>
        <a:bodyPr/>
        <a:lstStyle/>
        <a:p>
          <a:endParaRPr lang="es-EC"/>
        </a:p>
      </dgm:t>
    </dgm:pt>
    <dgm:pt modelId="{574374B2-877C-46C9-96CE-2DD19E3F01EA}">
      <dgm:prSet phldrT="[Texto]"/>
      <dgm:spPr/>
      <dgm:t>
        <a:bodyPr/>
        <a:lstStyle/>
        <a:p>
          <a:r>
            <a:rPr lang="es-MX" b="0" i="0" dirty="0"/>
            <a:t>Diseñar procedimientos para actuar durante la emergencia</a:t>
          </a:r>
          <a:endParaRPr lang="es-EC" dirty="0"/>
        </a:p>
      </dgm:t>
    </dgm:pt>
    <dgm:pt modelId="{BB48548D-0755-4E9D-BD70-1449E7494E73}" type="parTrans" cxnId="{B256209A-761F-49C1-96F3-8911E9602490}">
      <dgm:prSet/>
      <dgm:spPr/>
      <dgm:t>
        <a:bodyPr/>
        <a:lstStyle/>
        <a:p>
          <a:endParaRPr lang="es-EC"/>
        </a:p>
      </dgm:t>
    </dgm:pt>
    <dgm:pt modelId="{9EE75274-2270-47D6-80A3-5A255B19F80C}" type="sibTrans" cxnId="{B256209A-761F-49C1-96F3-8911E9602490}">
      <dgm:prSet/>
      <dgm:spPr/>
      <dgm:t>
        <a:bodyPr/>
        <a:lstStyle/>
        <a:p>
          <a:endParaRPr lang="es-EC"/>
        </a:p>
      </dgm:t>
    </dgm:pt>
    <dgm:pt modelId="{9EFB3297-583E-483B-809B-D64F5C1A3718}">
      <dgm:prSet/>
      <dgm:spPr/>
      <dgm:t>
        <a:bodyPr/>
        <a:lstStyle/>
        <a:p>
          <a:r>
            <a:rPr lang="es-EC" b="0" i="0" dirty="0"/>
            <a:t>Capacitar a los empleados</a:t>
          </a:r>
        </a:p>
      </dgm:t>
    </dgm:pt>
    <dgm:pt modelId="{2A886A67-CF3F-475E-8367-5607AAA7C76F}" type="parTrans" cxnId="{E663D806-75F5-4227-ABF9-F708F32BCA99}">
      <dgm:prSet/>
      <dgm:spPr/>
      <dgm:t>
        <a:bodyPr/>
        <a:lstStyle/>
        <a:p>
          <a:endParaRPr lang="es-EC"/>
        </a:p>
      </dgm:t>
    </dgm:pt>
    <dgm:pt modelId="{1102558F-EE32-43D4-B4F5-508C868F75B1}" type="sibTrans" cxnId="{E663D806-75F5-4227-ABF9-F708F32BCA99}">
      <dgm:prSet/>
      <dgm:spPr/>
      <dgm:t>
        <a:bodyPr/>
        <a:lstStyle/>
        <a:p>
          <a:endParaRPr lang="es-EC"/>
        </a:p>
      </dgm:t>
    </dgm:pt>
    <dgm:pt modelId="{CFBEB8AC-068C-4E02-BECD-C8924A4283D1}">
      <dgm:prSet/>
      <dgm:spPr/>
      <dgm:t>
        <a:bodyPr/>
        <a:lstStyle/>
        <a:p>
          <a:r>
            <a:rPr lang="es-MX" b="0" i="0"/>
            <a:t>Evaluación y revisión de los planes de respuesta a emergencia</a:t>
          </a:r>
        </a:p>
      </dgm:t>
    </dgm:pt>
    <dgm:pt modelId="{812C1217-689D-485A-BD6F-6296507A3B96}" type="parTrans" cxnId="{D49CA0E3-D6A9-4F71-9161-D761CE8B1E95}">
      <dgm:prSet/>
      <dgm:spPr/>
      <dgm:t>
        <a:bodyPr/>
        <a:lstStyle/>
        <a:p>
          <a:endParaRPr lang="es-EC"/>
        </a:p>
      </dgm:t>
    </dgm:pt>
    <dgm:pt modelId="{2D198F42-7767-4CCC-B51A-B717D93F52B4}" type="sibTrans" cxnId="{D49CA0E3-D6A9-4F71-9161-D761CE8B1E95}">
      <dgm:prSet/>
      <dgm:spPr/>
      <dgm:t>
        <a:bodyPr/>
        <a:lstStyle/>
        <a:p>
          <a:endParaRPr lang="es-EC"/>
        </a:p>
      </dgm:t>
    </dgm:pt>
    <dgm:pt modelId="{22227B53-FBAE-4B10-BD2A-DB5FE9368F56}" type="pres">
      <dgm:prSet presAssocID="{E8340FB5-BD1F-4FF7-A0B2-D713FB5D8BFE}" presName="Name0" presStyleCnt="0">
        <dgm:presLayoutVars>
          <dgm:dir/>
          <dgm:resizeHandles val="exact"/>
        </dgm:presLayoutVars>
      </dgm:prSet>
      <dgm:spPr/>
    </dgm:pt>
    <dgm:pt modelId="{E8302789-6C1C-4F5D-9B25-FCB15A834276}" type="pres">
      <dgm:prSet presAssocID="{6C7DB247-330E-4CF7-871A-FD930282E2A0}" presName="node" presStyleLbl="node1" presStyleIdx="0" presStyleCnt="5">
        <dgm:presLayoutVars>
          <dgm:bulletEnabled val="1"/>
        </dgm:presLayoutVars>
      </dgm:prSet>
      <dgm:spPr/>
    </dgm:pt>
    <dgm:pt modelId="{65B91D14-CB49-42C1-9287-EDEA2D91A68B}" type="pres">
      <dgm:prSet presAssocID="{DBC44705-3689-4F1B-8079-6D4C32D998A3}" presName="sibTrans" presStyleLbl="sibTrans2D1" presStyleIdx="0" presStyleCnt="4"/>
      <dgm:spPr/>
    </dgm:pt>
    <dgm:pt modelId="{66EBA009-38DF-4886-B0FF-018E840A7F23}" type="pres">
      <dgm:prSet presAssocID="{DBC44705-3689-4F1B-8079-6D4C32D998A3}" presName="connectorText" presStyleLbl="sibTrans2D1" presStyleIdx="0" presStyleCnt="4"/>
      <dgm:spPr/>
    </dgm:pt>
    <dgm:pt modelId="{FC198C9A-37A6-4EB3-92F1-F4B9DF439B1F}" type="pres">
      <dgm:prSet presAssocID="{C3AE4F44-01C0-4998-AAD6-F308EC8F8E42}" presName="node" presStyleLbl="node1" presStyleIdx="1" presStyleCnt="5">
        <dgm:presLayoutVars>
          <dgm:bulletEnabled val="1"/>
        </dgm:presLayoutVars>
      </dgm:prSet>
      <dgm:spPr/>
    </dgm:pt>
    <dgm:pt modelId="{BA42620F-6E9F-4CC4-B261-645C918438C4}" type="pres">
      <dgm:prSet presAssocID="{A5E4EC9F-4D5C-4AB4-9E83-ED3984EB6FFF}" presName="sibTrans" presStyleLbl="sibTrans2D1" presStyleIdx="1" presStyleCnt="4"/>
      <dgm:spPr/>
    </dgm:pt>
    <dgm:pt modelId="{A7584941-782C-4A7B-9B0A-1063B9D0F9E4}" type="pres">
      <dgm:prSet presAssocID="{A5E4EC9F-4D5C-4AB4-9E83-ED3984EB6FFF}" presName="connectorText" presStyleLbl="sibTrans2D1" presStyleIdx="1" presStyleCnt="4"/>
      <dgm:spPr/>
    </dgm:pt>
    <dgm:pt modelId="{A2BD1911-6D02-4673-A29F-5D44E8CC92F0}" type="pres">
      <dgm:prSet presAssocID="{574374B2-877C-46C9-96CE-2DD19E3F01EA}" presName="node" presStyleLbl="node1" presStyleIdx="2" presStyleCnt="5">
        <dgm:presLayoutVars>
          <dgm:bulletEnabled val="1"/>
        </dgm:presLayoutVars>
      </dgm:prSet>
      <dgm:spPr/>
    </dgm:pt>
    <dgm:pt modelId="{967A4FF1-5C90-4D0A-8584-A3E02C6908BB}" type="pres">
      <dgm:prSet presAssocID="{9EE75274-2270-47D6-80A3-5A255B19F80C}" presName="sibTrans" presStyleLbl="sibTrans2D1" presStyleIdx="2" presStyleCnt="4"/>
      <dgm:spPr/>
    </dgm:pt>
    <dgm:pt modelId="{2029FB6E-DDAD-4AB8-A3D0-8506F82EACB3}" type="pres">
      <dgm:prSet presAssocID="{9EE75274-2270-47D6-80A3-5A255B19F80C}" presName="connectorText" presStyleLbl="sibTrans2D1" presStyleIdx="2" presStyleCnt="4"/>
      <dgm:spPr/>
    </dgm:pt>
    <dgm:pt modelId="{45B3DC63-4FD1-4DEC-92E4-53172A846453}" type="pres">
      <dgm:prSet presAssocID="{9EFB3297-583E-483B-809B-D64F5C1A3718}" presName="node" presStyleLbl="node1" presStyleIdx="3" presStyleCnt="5">
        <dgm:presLayoutVars>
          <dgm:bulletEnabled val="1"/>
        </dgm:presLayoutVars>
      </dgm:prSet>
      <dgm:spPr/>
    </dgm:pt>
    <dgm:pt modelId="{7A1E05D5-B0FC-42E0-86B4-8843E5BD5C37}" type="pres">
      <dgm:prSet presAssocID="{1102558F-EE32-43D4-B4F5-508C868F75B1}" presName="sibTrans" presStyleLbl="sibTrans2D1" presStyleIdx="3" presStyleCnt="4"/>
      <dgm:spPr/>
    </dgm:pt>
    <dgm:pt modelId="{B032F54D-95D5-4DFC-81CC-5BE02F6E541D}" type="pres">
      <dgm:prSet presAssocID="{1102558F-EE32-43D4-B4F5-508C868F75B1}" presName="connectorText" presStyleLbl="sibTrans2D1" presStyleIdx="3" presStyleCnt="4"/>
      <dgm:spPr/>
    </dgm:pt>
    <dgm:pt modelId="{100EFACC-EFE1-4727-BC74-E18E5199D27C}" type="pres">
      <dgm:prSet presAssocID="{CFBEB8AC-068C-4E02-BECD-C8924A4283D1}" presName="node" presStyleLbl="node1" presStyleIdx="4" presStyleCnt="5">
        <dgm:presLayoutVars>
          <dgm:bulletEnabled val="1"/>
        </dgm:presLayoutVars>
      </dgm:prSet>
      <dgm:spPr/>
    </dgm:pt>
  </dgm:ptLst>
  <dgm:cxnLst>
    <dgm:cxn modelId="{6F779D05-ECB0-4735-8B6E-128E1D16B7CE}" type="presOf" srcId="{CFBEB8AC-068C-4E02-BECD-C8924A4283D1}" destId="{100EFACC-EFE1-4727-BC74-E18E5199D27C}" srcOrd="0" destOrd="0" presId="urn:microsoft.com/office/officeart/2005/8/layout/process1"/>
    <dgm:cxn modelId="{E663D806-75F5-4227-ABF9-F708F32BCA99}" srcId="{E8340FB5-BD1F-4FF7-A0B2-D713FB5D8BFE}" destId="{9EFB3297-583E-483B-809B-D64F5C1A3718}" srcOrd="3" destOrd="0" parTransId="{2A886A67-CF3F-475E-8367-5607AAA7C76F}" sibTransId="{1102558F-EE32-43D4-B4F5-508C868F75B1}"/>
    <dgm:cxn modelId="{340AF012-287F-47C2-9A06-31BA9C7FB45F}" type="presOf" srcId="{6C7DB247-330E-4CF7-871A-FD930282E2A0}" destId="{E8302789-6C1C-4F5D-9B25-FCB15A834276}" srcOrd="0" destOrd="0" presId="urn:microsoft.com/office/officeart/2005/8/layout/process1"/>
    <dgm:cxn modelId="{9FBF8F14-3497-4FE5-BCAB-41D842B07C7F}" type="presOf" srcId="{DBC44705-3689-4F1B-8079-6D4C32D998A3}" destId="{65B91D14-CB49-42C1-9287-EDEA2D91A68B}" srcOrd="0" destOrd="0" presId="urn:microsoft.com/office/officeart/2005/8/layout/process1"/>
    <dgm:cxn modelId="{BA50DC1D-A06F-49D2-8F73-93FBA127B4CB}" type="presOf" srcId="{DBC44705-3689-4F1B-8079-6D4C32D998A3}" destId="{66EBA009-38DF-4886-B0FF-018E840A7F23}" srcOrd="1" destOrd="0" presId="urn:microsoft.com/office/officeart/2005/8/layout/process1"/>
    <dgm:cxn modelId="{CD583F2E-4423-411E-A4CD-A636D48F9EDD}" type="presOf" srcId="{1102558F-EE32-43D4-B4F5-508C868F75B1}" destId="{B032F54D-95D5-4DFC-81CC-5BE02F6E541D}" srcOrd="1" destOrd="0" presId="urn:microsoft.com/office/officeart/2005/8/layout/process1"/>
    <dgm:cxn modelId="{456BCD32-F851-40FE-B9CB-37630D928487}" type="presOf" srcId="{A5E4EC9F-4D5C-4AB4-9E83-ED3984EB6FFF}" destId="{BA42620F-6E9F-4CC4-B261-645C918438C4}" srcOrd="0" destOrd="0" presId="urn:microsoft.com/office/officeart/2005/8/layout/process1"/>
    <dgm:cxn modelId="{36C6553C-7FD1-4414-861C-708A51FFD875}" srcId="{E8340FB5-BD1F-4FF7-A0B2-D713FB5D8BFE}" destId="{C3AE4F44-01C0-4998-AAD6-F308EC8F8E42}" srcOrd="1" destOrd="0" parTransId="{FA84D395-F42F-4283-A85A-34DEE922E7CA}" sibTransId="{A5E4EC9F-4D5C-4AB4-9E83-ED3984EB6FFF}"/>
    <dgm:cxn modelId="{C8E1E13F-966C-422E-BBF3-77FD49756587}" srcId="{E8340FB5-BD1F-4FF7-A0B2-D713FB5D8BFE}" destId="{6C7DB247-330E-4CF7-871A-FD930282E2A0}" srcOrd="0" destOrd="0" parTransId="{B636B13F-EEAE-4C5F-8D9B-9A2726029A9B}" sibTransId="{DBC44705-3689-4F1B-8079-6D4C32D998A3}"/>
    <dgm:cxn modelId="{2D145760-E6CF-42E0-82FF-826E34FEECBD}" type="presOf" srcId="{A5E4EC9F-4D5C-4AB4-9E83-ED3984EB6FFF}" destId="{A7584941-782C-4A7B-9B0A-1063B9D0F9E4}" srcOrd="1" destOrd="0" presId="urn:microsoft.com/office/officeart/2005/8/layout/process1"/>
    <dgm:cxn modelId="{44E88067-453C-44A1-9D0F-F302615A4966}" type="presOf" srcId="{574374B2-877C-46C9-96CE-2DD19E3F01EA}" destId="{A2BD1911-6D02-4673-A29F-5D44E8CC92F0}" srcOrd="0" destOrd="0" presId="urn:microsoft.com/office/officeart/2005/8/layout/process1"/>
    <dgm:cxn modelId="{81616C4C-D70E-4096-B673-9602AA56B6EC}" type="presOf" srcId="{9EE75274-2270-47D6-80A3-5A255B19F80C}" destId="{967A4FF1-5C90-4D0A-8584-A3E02C6908BB}" srcOrd="0" destOrd="0" presId="urn:microsoft.com/office/officeart/2005/8/layout/process1"/>
    <dgm:cxn modelId="{B256209A-761F-49C1-96F3-8911E9602490}" srcId="{E8340FB5-BD1F-4FF7-A0B2-D713FB5D8BFE}" destId="{574374B2-877C-46C9-96CE-2DD19E3F01EA}" srcOrd="2" destOrd="0" parTransId="{BB48548D-0755-4E9D-BD70-1449E7494E73}" sibTransId="{9EE75274-2270-47D6-80A3-5A255B19F80C}"/>
    <dgm:cxn modelId="{5EAF40D5-E9B7-49D4-87FA-52CCDEE2E5D2}" type="presOf" srcId="{E8340FB5-BD1F-4FF7-A0B2-D713FB5D8BFE}" destId="{22227B53-FBAE-4B10-BD2A-DB5FE9368F56}" srcOrd="0" destOrd="0" presId="urn:microsoft.com/office/officeart/2005/8/layout/process1"/>
    <dgm:cxn modelId="{A2E906DA-9796-41E2-952D-41B1C38B70BA}" type="presOf" srcId="{C3AE4F44-01C0-4998-AAD6-F308EC8F8E42}" destId="{FC198C9A-37A6-4EB3-92F1-F4B9DF439B1F}" srcOrd="0" destOrd="0" presId="urn:microsoft.com/office/officeart/2005/8/layout/process1"/>
    <dgm:cxn modelId="{939A1ADC-4C54-4348-B13B-4EEFFB8107AF}" type="presOf" srcId="{9EE75274-2270-47D6-80A3-5A255B19F80C}" destId="{2029FB6E-DDAD-4AB8-A3D0-8506F82EACB3}" srcOrd="1" destOrd="0" presId="urn:microsoft.com/office/officeart/2005/8/layout/process1"/>
    <dgm:cxn modelId="{D49CA0E3-D6A9-4F71-9161-D761CE8B1E95}" srcId="{E8340FB5-BD1F-4FF7-A0B2-D713FB5D8BFE}" destId="{CFBEB8AC-068C-4E02-BECD-C8924A4283D1}" srcOrd="4" destOrd="0" parTransId="{812C1217-689D-485A-BD6F-6296507A3B96}" sibTransId="{2D198F42-7767-4CCC-B51A-B717D93F52B4}"/>
    <dgm:cxn modelId="{6BFEADF2-86F8-4735-919F-F81BE5D60DDA}" type="presOf" srcId="{9EFB3297-583E-483B-809B-D64F5C1A3718}" destId="{45B3DC63-4FD1-4DEC-92E4-53172A846453}" srcOrd="0" destOrd="0" presId="urn:microsoft.com/office/officeart/2005/8/layout/process1"/>
    <dgm:cxn modelId="{6CE4BDF4-4B08-4E02-8CB3-232B1D449526}" type="presOf" srcId="{1102558F-EE32-43D4-B4F5-508C868F75B1}" destId="{7A1E05D5-B0FC-42E0-86B4-8843E5BD5C37}" srcOrd="0" destOrd="0" presId="urn:microsoft.com/office/officeart/2005/8/layout/process1"/>
    <dgm:cxn modelId="{977D6D71-BEA9-410D-9861-02E8230DDFF9}" type="presParOf" srcId="{22227B53-FBAE-4B10-BD2A-DB5FE9368F56}" destId="{E8302789-6C1C-4F5D-9B25-FCB15A834276}" srcOrd="0" destOrd="0" presId="urn:microsoft.com/office/officeart/2005/8/layout/process1"/>
    <dgm:cxn modelId="{8481C4DB-3529-4A70-9C84-6CED6FE67F9B}" type="presParOf" srcId="{22227B53-FBAE-4B10-BD2A-DB5FE9368F56}" destId="{65B91D14-CB49-42C1-9287-EDEA2D91A68B}" srcOrd="1" destOrd="0" presId="urn:microsoft.com/office/officeart/2005/8/layout/process1"/>
    <dgm:cxn modelId="{F0F22100-9449-4254-9F71-DA1A802791D5}" type="presParOf" srcId="{65B91D14-CB49-42C1-9287-EDEA2D91A68B}" destId="{66EBA009-38DF-4886-B0FF-018E840A7F23}" srcOrd="0" destOrd="0" presId="urn:microsoft.com/office/officeart/2005/8/layout/process1"/>
    <dgm:cxn modelId="{33715512-05C3-48FC-95F8-B3E292097037}" type="presParOf" srcId="{22227B53-FBAE-4B10-BD2A-DB5FE9368F56}" destId="{FC198C9A-37A6-4EB3-92F1-F4B9DF439B1F}" srcOrd="2" destOrd="0" presId="urn:microsoft.com/office/officeart/2005/8/layout/process1"/>
    <dgm:cxn modelId="{576137F1-0402-486D-B46B-4B40B61EB017}" type="presParOf" srcId="{22227B53-FBAE-4B10-BD2A-DB5FE9368F56}" destId="{BA42620F-6E9F-4CC4-B261-645C918438C4}" srcOrd="3" destOrd="0" presId="urn:microsoft.com/office/officeart/2005/8/layout/process1"/>
    <dgm:cxn modelId="{66618DE2-5F96-4646-A345-7FFF2987DA78}" type="presParOf" srcId="{BA42620F-6E9F-4CC4-B261-645C918438C4}" destId="{A7584941-782C-4A7B-9B0A-1063B9D0F9E4}" srcOrd="0" destOrd="0" presId="urn:microsoft.com/office/officeart/2005/8/layout/process1"/>
    <dgm:cxn modelId="{F6D3DA85-FC2C-45AF-BBB0-7C54C55CBA3D}" type="presParOf" srcId="{22227B53-FBAE-4B10-BD2A-DB5FE9368F56}" destId="{A2BD1911-6D02-4673-A29F-5D44E8CC92F0}" srcOrd="4" destOrd="0" presId="urn:microsoft.com/office/officeart/2005/8/layout/process1"/>
    <dgm:cxn modelId="{52F9A819-2EB7-4AF4-9D9C-E95D172CF55D}" type="presParOf" srcId="{22227B53-FBAE-4B10-BD2A-DB5FE9368F56}" destId="{967A4FF1-5C90-4D0A-8584-A3E02C6908BB}" srcOrd="5" destOrd="0" presId="urn:microsoft.com/office/officeart/2005/8/layout/process1"/>
    <dgm:cxn modelId="{B8B9F96B-DFF0-43A3-A894-8A5D9E5CAFC5}" type="presParOf" srcId="{967A4FF1-5C90-4D0A-8584-A3E02C6908BB}" destId="{2029FB6E-DDAD-4AB8-A3D0-8506F82EACB3}" srcOrd="0" destOrd="0" presId="urn:microsoft.com/office/officeart/2005/8/layout/process1"/>
    <dgm:cxn modelId="{189A7782-9CA4-4BCF-9701-2118FB3A1037}" type="presParOf" srcId="{22227B53-FBAE-4B10-BD2A-DB5FE9368F56}" destId="{45B3DC63-4FD1-4DEC-92E4-53172A846453}" srcOrd="6" destOrd="0" presId="urn:microsoft.com/office/officeart/2005/8/layout/process1"/>
    <dgm:cxn modelId="{3083F0F6-1E88-42EE-A705-16C0AF027197}" type="presParOf" srcId="{22227B53-FBAE-4B10-BD2A-DB5FE9368F56}" destId="{7A1E05D5-B0FC-42E0-86B4-8843E5BD5C37}" srcOrd="7" destOrd="0" presId="urn:microsoft.com/office/officeart/2005/8/layout/process1"/>
    <dgm:cxn modelId="{FE07A86A-2E98-4950-A5C7-2D197716DD58}" type="presParOf" srcId="{7A1E05D5-B0FC-42E0-86B4-8843E5BD5C37}" destId="{B032F54D-95D5-4DFC-81CC-5BE02F6E541D}" srcOrd="0" destOrd="0" presId="urn:microsoft.com/office/officeart/2005/8/layout/process1"/>
    <dgm:cxn modelId="{44C4F05D-CBCC-401A-8D2B-C699CAA7503B}" type="presParOf" srcId="{22227B53-FBAE-4B10-BD2A-DB5FE9368F56}" destId="{100EFACC-EFE1-4727-BC74-E18E5199D27C}"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6AE213-4F3F-483E-B03B-40DE3777C0BD}">
      <dsp:nvSpPr>
        <dsp:cNvPr id="0" name=""/>
        <dsp:cNvSpPr/>
      </dsp:nvSpPr>
      <dsp:spPr>
        <a:xfrm>
          <a:off x="865" y="54964"/>
          <a:ext cx="3373747" cy="2024248"/>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MX" sz="1800" b="1" kern="1200" dirty="0"/>
            <a:t>ACV de la cuna a la puerta de la fabrica:</a:t>
          </a:r>
          <a:r>
            <a:rPr lang="es-MX" sz="1800" kern="1200" dirty="0"/>
            <a:t> estudia únicamente las fases de extracción de materias primas, transporte a fabrica y producción.</a:t>
          </a:r>
          <a:endParaRPr lang="es-ES" sz="1800" kern="1200" dirty="0"/>
        </a:p>
      </dsp:txBody>
      <dsp:txXfrm>
        <a:off x="865" y="54964"/>
        <a:ext cx="3373747" cy="2024248"/>
      </dsp:txXfrm>
    </dsp:sp>
    <dsp:sp modelId="{1FC9A742-622B-4C67-B6C7-E3A1EF1383F8}">
      <dsp:nvSpPr>
        <dsp:cNvPr id="0" name=""/>
        <dsp:cNvSpPr/>
      </dsp:nvSpPr>
      <dsp:spPr>
        <a:xfrm>
          <a:off x="3711987" y="54964"/>
          <a:ext cx="3373747" cy="2024248"/>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MX" sz="1800" b="1" kern="1200" dirty="0"/>
            <a:t>ACV de la cuna a la tumba : </a:t>
          </a:r>
          <a:r>
            <a:rPr lang="es-MX" sz="1800" kern="1200" dirty="0"/>
            <a:t>examina todas las etapas del ciclo de vida del producto desde la obtención de las materias primas hasta la gestión de los residuos al finalizar su vida útil.</a:t>
          </a:r>
          <a:endParaRPr lang="es-ES" sz="1800" kern="1200" dirty="0"/>
        </a:p>
      </dsp:txBody>
      <dsp:txXfrm>
        <a:off x="3711987" y="54964"/>
        <a:ext cx="3373747" cy="2024248"/>
      </dsp:txXfrm>
    </dsp:sp>
    <dsp:sp modelId="{AC4E0996-1F7B-4B14-A037-5D4070D527CD}">
      <dsp:nvSpPr>
        <dsp:cNvPr id="0" name=""/>
        <dsp:cNvSpPr/>
      </dsp:nvSpPr>
      <dsp:spPr>
        <a:xfrm>
          <a:off x="1856426" y="2416587"/>
          <a:ext cx="3373747" cy="2024248"/>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MX" sz="1800" b="1" kern="1200" dirty="0"/>
            <a:t>ACV de la cuna a la cuna: </a:t>
          </a:r>
          <a:r>
            <a:rPr lang="es-MX" sz="1800" kern="1200" dirty="0"/>
            <a:t>al igual que en el caso anterior, analiza todas las fases del ciclo de vida del producto, y además incluye la gestión de los residuos al final de la vida y su reutilización como materia prima que reinicia el ciclo.</a:t>
          </a:r>
          <a:endParaRPr lang="es-ES" sz="1800" kern="1200" dirty="0"/>
        </a:p>
      </dsp:txBody>
      <dsp:txXfrm>
        <a:off x="1856426" y="2416587"/>
        <a:ext cx="3373747" cy="2024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BB05C-B65D-481B-8785-E74632ED2816}">
      <dsp:nvSpPr>
        <dsp:cNvPr id="0" name=""/>
        <dsp:cNvSpPr/>
      </dsp:nvSpPr>
      <dsp:spPr>
        <a:xfrm>
          <a:off x="588644" y="0"/>
          <a:ext cx="6671310" cy="423204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E39A8-50D5-4617-9E3D-F00C2B9FD3C8}">
      <dsp:nvSpPr>
        <dsp:cNvPr id="0" name=""/>
        <dsp:cNvSpPr/>
      </dsp:nvSpPr>
      <dsp:spPr>
        <a:xfrm>
          <a:off x="3928" y="1269612"/>
          <a:ext cx="1889335" cy="169281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Identificar las emergencias</a:t>
          </a:r>
          <a:endParaRPr lang="es-EC" sz="2100" kern="1200" dirty="0"/>
        </a:p>
      </dsp:txBody>
      <dsp:txXfrm>
        <a:off x="86565" y="1352249"/>
        <a:ext cx="1724061" cy="1527543"/>
      </dsp:txXfrm>
    </dsp:sp>
    <dsp:sp modelId="{32FD0A68-7241-479C-9A5E-9958579956B4}">
      <dsp:nvSpPr>
        <dsp:cNvPr id="0" name=""/>
        <dsp:cNvSpPr/>
      </dsp:nvSpPr>
      <dsp:spPr>
        <a:xfrm>
          <a:off x="1987730" y="1269612"/>
          <a:ext cx="1889335" cy="1692817"/>
        </a:xfrm>
        <a:prstGeom prst="roundRect">
          <a:avLst/>
        </a:prstGeom>
        <a:solidFill>
          <a:schemeClr val="accent2">
            <a:hueOff val="-485121"/>
            <a:satOff val="-27976"/>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Construir planes de emergencia</a:t>
          </a:r>
          <a:endParaRPr lang="es-EC" sz="2100" kern="1200" dirty="0"/>
        </a:p>
      </dsp:txBody>
      <dsp:txXfrm>
        <a:off x="2070367" y="1352249"/>
        <a:ext cx="1724061" cy="1527543"/>
      </dsp:txXfrm>
    </dsp:sp>
    <dsp:sp modelId="{545939AA-AC3A-4328-AB49-9D4C61A3D79B}">
      <dsp:nvSpPr>
        <dsp:cNvPr id="0" name=""/>
        <dsp:cNvSpPr/>
      </dsp:nvSpPr>
      <dsp:spPr>
        <a:xfrm>
          <a:off x="3971533" y="1269612"/>
          <a:ext cx="1889335" cy="1692817"/>
        </a:xfrm>
        <a:prstGeom prst="roundRect">
          <a:avLst/>
        </a:prstGeom>
        <a:solidFill>
          <a:schemeClr val="accent2">
            <a:hueOff val="-970242"/>
            <a:satOff val="-55952"/>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Simulacros</a:t>
          </a:r>
          <a:endParaRPr lang="es-EC" sz="2100" kern="1200" dirty="0"/>
        </a:p>
      </dsp:txBody>
      <dsp:txXfrm>
        <a:off x="4054170" y="1352249"/>
        <a:ext cx="1724061" cy="1527543"/>
      </dsp:txXfrm>
    </dsp:sp>
    <dsp:sp modelId="{022AE6E5-CBC8-4A1C-BF01-FFE16540AA2D}">
      <dsp:nvSpPr>
        <dsp:cNvPr id="0" name=""/>
        <dsp:cNvSpPr/>
      </dsp:nvSpPr>
      <dsp:spPr>
        <a:xfrm>
          <a:off x="5955336" y="1269612"/>
          <a:ext cx="1889335" cy="1692817"/>
        </a:xfrm>
        <a:prstGeom prst="roundRect">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Análisis de resultados</a:t>
          </a:r>
          <a:endParaRPr lang="es-EC" sz="2100" kern="1200" dirty="0"/>
        </a:p>
      </dsp:txBody>
      <dsp:txXfrm>
        <a:off x="6037973" y="1352249"/>
        <a:ext cx="1724061" cy="15275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02789-6C1C-4F5D-9B25-FCB15A834276}">
      <dsp:nvSpPr>
        <dsp:cNvPr id="0" name=""/>
        <dsp:cNvSpPr/>
      </dsp:nvSpPr>
      <dsp:spPr>
        <a:xfrm>
          <a:off x="5020" y="1250735"/>
          <a:ext cx="1556284" cy="11963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kern="1200" dirty="0"/>
            <a:t>Identificar la emergencia</a:t>
          </a:r>
          <a:endParaRPr lang="es-EC" sz="1500" kern="1200" dirty="0"/>
        </a:p>
      </dsp:txBody>
      <dsp:txXfrm>
        <a:off x="40061" y="1285776"/>
        <a:ext cx="1486202" cy="1126312"/>
      </dsp:txXfrm>
    </dsp:sp>
    <dsp:sp modelId="{65B91D14-CB49-42C1-9287-EDEA2D91A68B}">
      <dsp:nvSpPr>
        <dsp:cNvPr id="0" name=""/>
        <dsp:cNvSpPr/>
      </dsp:nvSpPr>
      <dsp:spPr>
        <a:xfrm>
          <a:off x="1716933" y="1655953"/>
          <a:ext cx="329932" cy="38595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C" sz="1200" kern="1200"/>
        </a:p>
      </dsp:txBody>
      <dsp:txXfrm>
        <a:off x="1716933" y="1733145"/>
        <a:ext cx="230952" cy="231574"/>
      </dsp:txXfrm>
    </dsp:sp>
    <dsp:sp modelId="{FC198C9A-37A6-4EB3-92F1-F4B9DF439B1F}">
      <dsp:nvSpPr>
        <dsp:cNvPr id="0" name=""/>
        <dsp:cNvSpPr/>
      </dsp:nvSpPr>
      <dsp:spPr>
        <a:xfrm>
          <a:off x="2183819" y="1250735"/>
          <a:ext cx="1556284" cy="1196394"/>
        </a:xfrm>
        <a:prstGeom prst="roundRect">
          <a:avLst>
            <a:gd name="adj" fmla="val 10000"/>
          </a:avLst>
        </a:prstGeom>
        <a:solidFill>
          <a:schemeClr val="accent5">
            <a:hueOff val="-1838336"/>
            <a:satOff val="-2557"/>
            <a:lumOff val="-9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0" i="0" kern="1200" dirty="0"/>
            <a:t>Prever los recursos necesarios para atender la emergencia</a:t>
          </a:r>
          <a:endParaRPr lang="es-EC" sz="1500" kern="1200" dirty="0"/>
        </a:p>
      </dsp:txBody>
      <dsp:txXfrm>
        <a:off x="2218860" y="1285776"/>
        <a:ext cx="1486202" cy="1126312"/>
      </dsp:txXfrm>
    </dsp:sp>
    <dsp:sp modelId="{BA42620F-6E9F-4CC4-B261-645C918438C4}">
      <dsp:nvSpPr>
        <dsp:cNvPr id="0" name=""/>
        <dsp:cNvSpPr/>
      </dsp:nvSpPr>
      <dsp:spPr>
        <a:xfrm>
          <a:off x="3895732" y="1655953"/>
          <a:ext cx="329932" cy="385958"/>
        </a:xfrm>
        <a:prstGeom prst="rightArrow">
          <a:avLst>
            <a:gd name="adj1" fmla="val 60000"/>
            <a:gd name="adj2" fmla="val 50000"/>
          </a:avLst>
        </a:prstGeom>
        <a:solidFill>
          <a:schemeClr val="accent5">
            <a:hueOff val="-2451115"/>
            <a:satOff val="-3409"/>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C" sz="1200" kern="1200"/>
        </a:p>
      </dsp:txBody>
      <dsp:txXfrm>
        <a:off x="3895732" y="1733145"/>
        <a:ext cx="230952" cy="231574"/>
      </dsp:txXfrm>
    </dsp:sp>
    <dsp:sp modelId="{A2BD1911-6D02-4673-A29F-5D44E8CC92F0}">
      <dsp:nvSpPr>
        <dsp:cNvPr id="0" name=""/>
        <dsp:cNvSpPr/>
      </dsp:nvSpPr>
      <dsp:spPr>
        <a:xfrm>
          <a:off x="4362618" y="1250735"/>
          <a:ext cx="1556284" cy="1196394"/>
        </a:xfrm>
        <a:prstGeom prst="roundRect">
          <a:avLst>
            <a:gd name="adj" fmla="val 10000"/>
          </a:avLst>
        </a:prstGeom>
        <a:solidFill>
          <a:schemeClr val="accent5">
            <a:hueOff val="-3676672"/>
            <a:satOff val="-5114"/>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0" i="0" kern="1200" dirty="0"/>
            <a:t>Diseñar procedimientos para actuar durante la emergencia</a:t>
          </a:r>
          <a:endParaRPr lang="es-EC" sz="1500" kern="1200" dirty="0"/>
        </a:p>
      </dsp:txBody>
      <dsp:txXfrm>
        <a:off x="4397659" y="1285776"/>
        <a:ext cx="1486202" cy="1126312"/>
      </dsp:txXfrm>
    </dsp:sp>
    <dsp:sp modelId="{967A4FF1-5C90-4D0A-8584-A3E02C6908BB}">
      <dsp:nvSpPr>
        <dsp:cNvPr id="0" name=""/>
        <dsp:cNvSpPr/>
      </dsp:nvSpPr>
      <dsp:spPr>
        <a:xfrm>
          <a:off x="6074531" y="1655953"/>
          <a:ext cx="329932" cy="385958"/>
        </a:xfrm>
        <a:prstGeom prst="rightArrow">
          <a:avLst>
            <a:gd name="adj1" fmla="val 60000"/>
            <a:gd name="adj2" fmla="val 50000"/>
          </a:avLst>
        </a:prstGeom>
        <a:solidFill>
          <a:schemeClr val="accent5">
            <a:hueOff val="-4902230"/>
            <a:satOff val="-6819"/>
            <a:lumOff val="-261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C" sz="1200" kern="1200"/>
        </a:p>
      </dsp:txBody>
      <dsp:txXfrm>
        <a:off x="6074531" y="1733145"/>
        <a:ext cx="230952" cy="231574"/>
      </dsp:txXfrm>
    </dsp:sp>
    <dsp:sp modelId="{45B3DC63-4FD1-4DEC-92E4-53172A846453}">
      <dsp:nvSpPr>
        <dsp:cNvPr id="0" name=""/>
        <dsp:cNvSpPr/>
      </dsp:nvSpPr>
      <dsp:spPr>
        <a:xfrm>
          <a:off x="6541416" y="1250735"/>
          <a:ext cx="1556284" cy="1196394"/>
        </a:xfrm>
        <a:prstGeom prst="roundRect">
          <a:avLst>
            <a:gd name="adj" fmla="val 10000"/>
          </a:avLst>
        </a:prstGeom>
        <a:solidFill>
          <a:schemeClr val="accent5">
            <a:hueOff val="-5515009"/>
            <a:satOff val="-7671"/>
            <a:lumOff val="-29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C" sz="1500" b="0" i="0" kern="1200" dirty="0"/>
            <a:t>Capacitar a los empleados</a:t>
          </a:r>
        </a:p>
      </dsp:txBody>
      <dsp:txXfrm>
        <a:off x="6576457" y="1285776"/>
        <a:ext cx="1486202" cy="1126312"/>
      </dsp:txXfrm>
    </dsp:sp>
    <dsp:sp modelId="{7A1E05D5-B0FC-42E0-86B4-8843E5BD5C37}">
      <dsp:nvSpPr>
        <dsp:cNvPr id="0" name=""/>
        <dsp:cNvSpPr/>
      </dsp:nvSpPr>
      <dsp:spPr>
        <a:xfrm>
          <a:off x="8253330" y="1655953"/>
          <a:ext cx="329932" cy="385958"/>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C" sz="1200" kern="1200"/>
        </a:p>
      </dsp:txBody>
      <dsp:txXfrm>
        <a:off x="8253330" y="1733145"/>
        <a:ext cx="230952" cy="231574"/>
      </dsp:txXfrm>
    </dsp:sp>
    <dsp:sp modelId="{100EFACC-EFE1-4727-BC74-E18E5199D27C}">
      <dsp:nvSpPr>
        <dsp:cNvPr id="0" name=""/>
        <dsp:cNvSpPr/>
      </dsp:nvSpPr>
      <dsp:spPr>
        <a:xfrm>
          <a:off x="8720215" y="1250735"/>
          <a:ext cx="1556284" cy="1196394"/>
        </a:xfrm>
        <a:prstGeom prst="roundRect">
          <a:avLst>
            <a:gd name="adj" fmla="val 10000"/>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0" i="0" kern="1200"/>
            <a:t>Evaluación y revisión de los planes de respuesta a emergencia</a:t>
          </a:r>
        </a:p>
      </dsp:txBody>
      <dsp:txXfrm>
        <a:off x="8755256" y="1285776"/>
        <a:ext cx="1486202" cy="112631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161F6-634D-42B1-89D7-E3F38D0BBC06}" type="datetimeFigureOut">
              <a:rPr lang="es-EC" smtClean="0"/>
              <a:t>22/2/2023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53179-90B0-412F-8827-352A51D54627}" type="slidenum">
              <a:rPr lang="es-EC" smtClean="0"/>
              <a:t>‹Nº›</a:t>
            </a:fld>
            <a:endParaRPr lang="es-EC"/>
          </a:p>
        </p:txBody>
      </p:sp>
    </p:spTree>
    <p:extLst>
      <p:ext uri="{BB962C8B-B14F-4D97-AF65-F5344CB8AC3E}">
        <p14:creationId xmlns:p14="http://schemas.microsoft.com/office/powerpoint/2010/main" val="381647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9184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722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5"/>
        <p:cNvGrpSpPr/>
        <p:nvPr/>
      </p:nvGrpSpPr>
      <p:grpSpPr>
        <a:xfrm>
          <a:off x="0" y="0"/>
          <a:ext cx="0" cy="0"/>
          <a:chOff x="0" y="0"/>
          <a:chExt cx="0" cy="0"/>
        </a:xfrm>
      </p:grpSpPr>
      <p:sp>
        <p:nvSpPr>
          <p:cNvPr id="16" name="Google Shape;16;p19"/>
          <p:cNvSpPr txBox="1">
            <a:spLocks noGrp="1"/>
          </p:cNvSpPr>
          <p:nvPr>
            <p:ph type="ftr" idx="11"/>
          </p:nvPr>
        </p:nvSpPr>
        <p:spPr>
          <a:xfrm>
            <a:off x="4038600" y="635635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sz="14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9"/>
          <p:cNvSpPr txBox="1">
            <a:spLocks noGrp="1"/>
          </p:cNvSpPr>
          <p:nvPr>
            <p:ph type="dt" idx="10"/>
          </p:nvPr>
        </p:nvSpPr>
        <p:spPr>
          <a:xfrm>
            <a:off x="838200" y="6356352"/>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9"/>
          <p:cNvSpPr txBox="1">
            <a:spLocks noGrp="1"/>
          </p:cNvSpPr>
          <p:nvPr>
            <p:ph type="sldNum" idx="12"/>
          </p:nvPr>
        </p:nvSpPr>
        <p:spPr>
          <a:xfrm>
            <a:off x="8610600" y="6356352"/>
            <a:ext cx="2743200" cy="365125"/>
          </a:xfrm>
          <a:prstGeom prst="rect">
            <a:avLst/>
          </a:prstGeom>
          <a:noFill/>
          <a:ln>
            <a:noFill/>
          </a:ln>
        </p:spPr>
        <p:txBody>
          <a:bodyPr spcFirstLastPara="1" wrap="square" lIns="0" tIns="0" rIns="0" bIns="0" anchor="ctr" anchorCtr="0">
            <a:noAutofit/>
          </a:bodyPr>
          <a:lstStyle>
            <a:lvl1pPr marL="38100" marR="0" lvl="0"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38100" marR="0" lvl="1"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38100" marR="0" lvl="2"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38100" marR="0" lvl="3"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38100" marR="0" lvl="4"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38100" marR="0" lvl="5"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38100" marR="0" lvl="6"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38100" marR="0" lvl="7"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38100" marR="0" lvl="8" indent="0" algn="l">
              <a:lnSpc>
                <a:spcPct val="11875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08789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509114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8"/>
        <p:cNvGrpSpPr/>
        <p:nvPr/>
      </p:nvGrpSpPr>
      <p:grpSpPr>
        <a:xfrm>
          <a:off x="0" y="0"/>
          <a:ext cx="0" cy="0"/>
          <a:chOff x="0" y="0"/>
          <a:chExt cx="0" cy="0"/>
        </a:xfrm>
      </p:grpSpPr>
      <p:sp>
        <p:nvSpPr>
          <p:cNvPr id="29" name="Google Shape;29;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1" name="Google Shape;3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418080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7" name="Google Shape;3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94745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624428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7"/>
        <p:cNvGrpSpPr/>
        <p:nvPr/>
      </p:nvGrpSpPr>
      <p:grpSpPr>
        <a:xfrm>
          <a:off x="0" y="0"/>
          <a:ext cx="0" cy="0"/>
          <a:chOff x="0" y="0"/>
          <a:chExt cx="0" cy="0"/>
        </a:xfrm>
      </p:grpSpPr>
      <p:sp>
        <p:nvSpPr>
          <p:cNvPr id="48" name="Google Shape;48;p25"/>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5"/>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25"/>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249971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56"/>
        <p:cNvGrpSpPr/>
        <p:nvPr/>
      </p:nvGrpSpPr>
      <p:grpSpPr>
        <a:xfrm>
          <a:off x="0" y="0"/>
          <a:ext cx="0" cy="0"/>
          <a:chOff x="0" y="0"/>
          <a:chExt cx="0" cy="0"/>
        </a:xfrm>
      </p:grpSpPr>
      <p:sp>
        <p:nvSpPr>
          <p:cNvPr id="57" name="Google Shape;57;p2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60043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61"/>
        <p:cNvGrpSpPr/>
        <p:nvPr/>
      </p:nvGrpSpPr>
      <p:grpSpPr>
        <a:xfrm>
          <a:off x="0" y="0"/>
          <a:ext cx="0" cy="0"/>
          <a:chOff x="0" y="0"/>
          <a:chExt cx="0" cy="0"/>
        </a:xfrm>
      </p:grpSpPr>
      <p:sp>
        <p:nvSpPr>
          <p:cNvPr id="62" name="Google Shape;6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225729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8" name="Google Shape;68;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473260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a:spLocks noGrp="1"/>
          </p:cNvSpPr>
          <p:nvPr>
            <p:ph type="pic" idx="2"/>
          </p:nvPr>
        </p:nvSpPr>
        <p:spPr>
          <a:xfrm>
            <a:off x="5183188" y="987427"/>
            <a:ext cx="6172200" cy="4873625"/>
          </a:xfrm>
          <a:prstGeom prst="rect">
            <a:avLst/>
          </a:prstGeom>
          <a:noFill/>
          <a:ln>
            <a:noFill/>
          </a:ln>
        </p:spPr>
      </p:sp>
      <p:sp>
        <p:nvSpPr>
          <p:cNvPr id="75" name="Google Shape;75;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52821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9"/>
        <p:cNvGrpSpPr/>
        <p:nvPr/>
      </p:nvGrpSpPr>
      <p:grpSpPr>
        <a:xfrm>
          <a:off x="0" y="0"/>
          <a:ext cx="0" cy="0"/>
          <a:chOff x="0" y="0"/>
          <a:chExt cx="0" cy="0"/>
        </a:xfrm>
      </p:grpSpPr>
      <p:sp>
        <p:nvSpPr>
          <p:cNvPr id="80" name="Google Shape;80;p3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3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3380655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lvl="0" indent="0" algn="r">
              <a:lnSpc>
                <a:spcPct val="158333"/>
              </a:lnSpc>
              <a:spcBef>
                <a:spcPts val="0"/>
              </a:spcBef>
              <a:buNone/>
              <a:defRPr/>
            </a:lvl1pPr>
            <a:lvl2pPr marL="38100" lvl="1" indent="0" algn="r">
              <a:lnSpc>
                <a:spcPct val="158333"/>
              </a:lnSpc>
              <a:spcBef>
                <a:spcPts val="0"/>
              </a:spcBef>
              <a:buNone/>
              <a:defRPr/>
            </a:lvl2pPr>
            <a:lvl3pPr marL="38100" lvl="2" indent="0" algn="r">
              <a:lnSpc>
                <a:spcPct val="158333"/>
              </a:lnSpc>
              <a:spcBef>
                <a:spcPts val="0"/>
              </a:spcBef>
              <a:buNone/>
              <a:defRPr/>
            </a:lvl3pPr>
            <a:lvl4pPr marL="38100" lvl="3" indent="0" algn="r">
              <a:lnSpc>
                <a:spcPct val="158333"/>
              </a:lnSpc>
              <a:spcBef>
                <a:spcPts val="0"/>
              </a:spcBef>
              <a:buNone/>
              <a:defRPr/>
            </a:lvl4pPr>
            <a:lvl5pPr marL="38100" lvl="4" indent="0" algn="r">
              <a:lnSpc>
                <a:spcPct val="158333"/>
              </a:lnSpc>
              <a:spcBef>
                <a:spcPts val="0"/>
              </a:spcBef>
              <a:buNone/>
              <a:defRPr/>
            </a:lvl5pPr>
            <a:lvl6pPr marL="38100" lvl="5" indent="0" algn="r">
              <a:lnSpc>
                <a:spcPct val="158333"/>
              </a:lnSpc>
              <a:spcBef>
                <a:spcPts val="0"/>
              </a:spcBef>
              <a:buNone/>
              <a:defRPr/>
            </a:lvl6pPr>
            <a:lvl7pPr marL="38100" lvl="6" indent="0" algn="r">
              <a:lnSpc>
                <a:spcPct val="158333"/>
              </a:lnSpc>
              <a:spcBef>
                <a:spcPts val="0"/>
              </a:spcBef>
              <a:buNone/>
              <a:defRPr/>
            </a:lvl7pPr>
            <a:lvl8pPr marL="38100" lvl="7" indent="0" algn="r">
              <a:lnSpc>
                <a:spcPct val="158333"/>
              </a:lnSpc>
              <a:spcBef>
                <a:spcPts val="0"/>
              </a:spcBef>
              <a:buNone/>
              <a:defRPr/>
            </a:lvl8pPr>
            <a:lvl9pPr marL="38100" lvl="8" indent="0" algn="r">
              <a:lnSpc>
                <a:spcPct val="158333"/>
              </a:lnSpc>
              <a:spcBef>
                <a:spcPts val="0"/>
              </a:spcBef>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210854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38100" marR="0" lvl="0" indent="0" algn="r" rtl="0">
              <a:lnSpc>
                <a:spcPct val="158333"/>
              </a:lnSpc>
              <a:spcBef>
                <a:spcPts val="0"/>
              </a:spcBef>
              <a:buNone/>
              <a:defRPr sz="900" b="0" i="0" u="none" strike="noStrike" cap="none">
                <a:solidFill>
                  <a:srgbClr val="888888"/>
                </a:solidFill>
                <a:latin typeface="Calibri"/>
                <a:ea typeface="Calibri"/>
                <a:cs typeface="Calibri"/>
                <a:sym typeface="Calibri"/>
              </a:defRPr>
            </a:lvl1pPr>
            <a:lvl2pPr marL="38100" marR="0" lvl="1" indent="0" algn="r" rtl="0">
              <a:lnSpc>
                <a:spcPct val="158333"/>
              </a:lnSpc>
              <a:spcBef>
                <a:spcPts val="0"/>
              </a:spcBef>
              <a:buNone/>
              <a:defRPr sz="900" b="0" i="0" u="none" strike="noStrike" cap="none">
                <a:solidFill>
                  <a:srgbClr val="888888"/>
                </a:solidFill>
                <a:latin typeface="Calibri"/>
                <a:ea typeface="Calibri"/>
                <a:cs typeface="Calibri"/>
                <a:sym typeface="Calibri"/>
              </a:defRPr>
            </a:lvl2pPr>
            <a:lvl3pPr marL="38100" marR="0" lvl="2" indent="0" algn="r" rtl="0">
              <a:lnSpc>
                <a:spcPct val="158333"/>
              </a:lnSpc>
              <a:spcBef>
                <a:spcPts val="0"/>
              </a:spcBef>
              <a:buNone/>
              <a:defRPr sz="900" b="0" i="0" u="none" strike="noStrike" cap="none">
                <a:solidFill>
                  <a:srgbClr val="888888"/>
                </a:solidFill>
                <a:latin typeface="Calibri"/>
                <a:ea typeface="Calibri"/>
                <a:cs typeface="Calibri"/>
                <a:sym typeface="Calibri"/>
              </a:defRPr>
            </a:lvl3pPr>
            <a:lvl4pPr marL="38100" marR="0" lvl="3" indent="0" algn="r" rtl="0">
              <a:lnSpc>
                <a:spcPct val="158333"/>
              </a:lnSpc>
              <a:spcBef>
                <a:spcPts val="0"/>
              </a:spcBef>
              <a:buNone/>
              <a:defRPr sz="900" b="0" i="0" u="none" strike="noStrike" cap="none">
                <a:solidFill>
                  <a:srgbClr val="888888"/>
                </a:solidFill>
                <a:latin typeface="Calibri"/>
                <a:ea typeface="Calibri"/>
                <a:cs typeface="Calibri"/>
                <a:sym typeface="Calibri"/>
              </a:defRPr>
            </a:lvl4pPr>
            <a:lvl5pPr marL="38100" marR="0" lvl="4" indent="0" algn="r" rtl="0">
              <a:lnSpc>
                <a:spcPct val="158333"/>
              </a:lnSpc>
              <a:spcBef>
                <a:spcPts val="0"/>
              </a:spcBef>
              <a:buNone/>
              <a:defRPr sz="900" b="0" i="0" u="none" strike="noStrike" cap="none">
                <a:solidFill>
                  <a:srgbClr val="888888"/>
                </a:solidFill>
                <a:latin typeface="Calibri"/>
                <a:ea typeface="Calibri"/>
                <a:cs typeface="Calibri"/>
                <a:sym typeface="Calibri"/>
              </a:defRPr>
            </a:lvl5pPr>
            <a:lvl6pPr marL="38100" marR="0" lvl="5" indent="0" algn="r" rtl="0">
              <a:lnSpc>
                <a:spcPct val="158333"/>
              </a:lnSpc>
              <a:spcBef>
                <a:spcPts val="0"/>
              </a:spcBef>
              <a:buNone/>
              <a:defRPr sz="900" b="0" i="0" u="none" strike="noStrike" cap="none">
                <a:solidFill>
                  <a:srgbClr val="888888"/>
                </a:solidFill>
                <a:latin typeface="Calibri"/>
                <a:ea typeface="Calibri"/>
                <a:cs typeface="Calibri"/>
                <a:sym typeface="Calibri"/>
              </a:defRPr>
            </a:lvl6pPr>
            <a:lvl7pPr marL="38100" marR="0" lvl="6" indent="0" algn="r" rtl="0">
              <a:lnSpc>
                <a:spcPct val="158333"/>
              </a:lnSpc>
              <a:spcBef>
                <a:spcPts val="0"/>
              </a:spcBef>
              <a:buNone/>
              <a:defRPr sz="900" b="0" i="0" u="none" strike="noStrike" cap="none">
                <a:solidFill>
                  <a:srgbClr val="888888"/>
                </a:solidFill>
                <a:latin typeface="Calibri"/>
                <a:ea typeface="Calibri"/>
                <a:cs typeface="Calibri"/>
                <a:sym typeface="Calibri"/>
              </a:defRPr>
            </a:lvl7pPr>
            <a:lvl8pPr marL="38100" marR="0" lvl="7" indent="0" algn="r" rtl="0">
              <a:lnSpc>
                <a:spcPct val="158333"/>
              </a:lnSpc>
              <a:spcBef>
                <a:spcPts val="0"/>
              </a:spcBef>
              <a:buNone/>
              <a:defRPr sz="900" b="0" i="0" u="none" strike="noStrike" cap="none">
                <a:solidFill>
                  <a:srgbClr val="888888"/>
                </a:solidFill>
                <a:latin typeface="Calibri"/>
                <a:ea typeface="Calibri"/>
                <a:cs typeface="Calibri"/>
                <a:sym typeface="Calibri"/>
              </a:defRPr>
            </a:lvl8pPr>
            <a:lvl9pPr marL="38100" marR="0" lvl="8" indent="0" algn="r" rtl="0">
              <a:lnSpc>
                <a:spcPct val="158333"/>
              </a:lnSpc>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11556450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id="{BE414FEF-EB03-42BE-BE5F-2C0792429CF3}"/>
              </a:ext>
            </a:extLst>
          </p:cNvPr>
          <p:cNvSpPr txBox="1">
            <a:spLocks/>
          </p:cNvSpPr>
          <p:nvPr/>
        </p:nvSpPr>
        <p:spPr>
          <a:xfrm>
            <a:off x="3920066" y="5398371"/>
            <a:ext cx="7628467" cy="651588"/>
          </a:xfrm>
          <a:prstGeom prst="rect">
            <a:avLst/>
          </a:prstGeom>
          <a:noFill/>
          <a:ln>
            <a:noFill/>
          </a:ln>
        </p:spPr>
        <p:txBody>
          <a:bodyPr spcFirstLastPara="1" vert="horz" wrap="square" lIns="0" tIns="31114"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algn="ctr">
              <a:spcBef>
                <a:spcPts val="244"/>
              </a:spcBef>
            </a:pPr>
            <a:r>
              <a:rPr lang="es-MX" sz="2400" b="1" kern="0" spc="-5" dirty="0">
                <a:solidFill>
                  <a:schemeClr val="tx1"/>
                </a:solidFill>
              </a:rPr>
              <a:t>IMPLEMENTACIÓN DE SISTEMAS DE</a:t>
            </a:r>
            <a:r>
              <a:rPr lang="es-MX" sz="2400" b="1" kern="0" spc="-20" dirty="0">
                <a:solidFill>
                  <a:schemeClr val="tx1"/>
                </a:solidFill>
              </a:rPr>
              <a:t> </a:t>
            </a:r>
            <a:r>
              <a:rPr lang="es-MX" sz="2400" b="1" kern="0" spc="-5" dirty="0">
                <a:solidFill>
                  <a:schemeClr val="tx1"/>
                </a:solidFill>
              </a:rPr>
              <a:t>GESTIÓN</a:t>
            </a:r>
          </a:p>
          <a:p>
            <a:pPr marL="12700" algn="ctr">
              <a:spcBef>
                <a:spcPts val="105"/>
              </a:spcBef>
            </a:pPr>
            <a:r>
              <a:rPr lang="es-MX" sz="1800" b="1" kern="0" spc="-5" dirty="0">
                <a:solidFill>
                  <a:schemeClr val="tx1"/>
                </a:solidFill>
              </a:rPr>
              <a:t>Luis Clavijo Ayala</a:t>
            </a:r>
            <a:endParaRPr lang="es-MX" sz="1800" b="1" kern="0" dirty="0">
              <a:solidFill>
                <a:schemeClr val="tx1"/>
              </a:solidFill>
            </a:endParaRPr>
          </a:p>
        </p:txBody>
      </p:sp>
    </p:spTree>
    <p:extLst>
      <p:ext uri="{BB962C8B-B14F-4D97-AF65-F5344CB8AC3E}">
        <p14:creationId xmlns:p14="http://schemas.microsoft.com/office/powerpoint/2010/main" val="114766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A80B45AE-66C7-4926-A777-AA4499A071C6}"/>
              </a:ext>
            </a:extLst>
          </p:cNvPr>
          <p:cNvSpPr txBox="1"/>
          <p:nvPr/>
        </p:nvSpPr>
        <p:spPr>
          <a:xfrm>
            <a:off x="2057146" y="2379134"/>
            <a:ext cx="8077708" cy="1757597"/>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Capítulo 8</a:t>
            </a:r>
          </a:p>
          <a:p>
            <a:pPr marL="12065" marR="361315" algn="ctr">
              <a:lnSpc>
                <a:spcPct val="150000"/>
              </a:lnSpc>
              <a:spcBef>
                <a:spcPts val="95"/>
              </a:spcBef>
              <a:buSzPct val="50000"/>
              <a:tabLst>
                <a:tab pos="385445" algn="l"/>
                <a:tab pos="386080" algn="l"/>
              </a:tabLst>
              <a:defRPr/>
            </a:pPr>
            <a:r>
              <a:rPr lang="es-MX" sz="4000" b="1" spc="-5" dirty="0">
                <a:solidFill>
                  <a:prstClr val="black"/>
                </a:solidFill>
                <a:latin typeface="Arial"/>
                <a:cs typeface="Arial"/>
              </a:rPr>
              <a:t>Operación</a:t>
            </a:r>
          </a:p>
        </p:txBody>
      </p:sp>
    </p:spTree>
    <p:extLst>
      <p:ext uri="{BB962C8B-B14F-4D97-AF65-F5344CB8AC3E}">
        <p14:creationId xmlns:p14="http://schemas.microsoft.com/office/powerpoint/2010/main" val="1844034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95B5ADF6-2D49-4A78-A1BD-1729DEAE4D8C}"/>
              </a:ext>
            </a:extLst>
          </p:cNvPr>
          <p:cNvSpPr txBox="1">
            <a:spLocks noGrp="1"/>
          </p:cNvSpPr>
          <p:nvPr>
            <p:ph type="title"/>
          </p:nvPr>
        </p:nvSpPr>
        <p:spPr>
          <a:xfrm>
            <a:off x="304800" y="418280"/>
            <a:ext cx="9753600" cy="443070"/>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8.1 Planificación y control operacional</a:t>
            </a:r>
            <a:endParaRPr b="1" spc="-5" dirty="0">
              <a:solidFill>
                <a:schemeClr val="accent5">
                  <a:lumMod val="50000"/>
                </a:schemeClr>
              </a:solidFill>
            </a:endParaRPr>
          </a:p>
        </p:txBody>
      </p:sp>
      <p:sp>
        <p:nvSpPr>
          <p:cNvPr id="7" name="Rectángulo 6">
            <a:extLst>
              <a:ext uri="{FF2B5EF4-FFF2-40B4-BE49-F238E27FC236}">
                <a16:creationId xmlns:a16="http://schemas.microsoft.com/office/drawing/2014/main" id="{E4CC6BA7-0601-4C29-B19C-99F83AC48A15}"/>
              </a:ext>
            </a:extLst>
          </p:cNvPr>
          <p:cNvSpPr/>
          <p:nvPr/>
        </p:nvSpPr>
        <p:spPr>
          <a:xfrm>
            <a:off x="304800" y="1259175"/>
            <a:ext cx="10587039" cy="3693319"/>
          </a:xfrm>
          <a:prstGeom prst="rect">
            <a:avLst/>
          </a:prstGeom>
        </p:spPr>
        <p:txBody>
          <a:bodyPr wrap="square">
            <a:spAutoFit/>
          </a:bodyPr>
          <a:lstStyle/>
          <a:p>
            <a:pPr algn="just"/>
            <a:r>
              <a:rPr lang="es-MX" dirty="0">
                <a:latin typeface="Arial" panose="020B0604020202020204" pitchFamily="34" charset="0"/>
                <a:ea typeface="Open Sans" panose="020B0606030504020204" pitchFamily="34" charset="0"/>
                <a:cs typeface="Arial" panose="020B0604020202020204" pitchFamily="34" charset="0"/>
              </a:rPr>
              <a:t>La organización debe planificar, implementar y </a:t>
            </a:r>
            <a:r>
              <a:rPr lang="es-MX" b="1" dirty="0">
                <a:solidFill>
                  <a:srgbClr val="FF0000"/>
                </a:solidFill>
                <a:latin typeface="Arial" panose="020B0604020202020204" pitchFamily="34" charset="0"/>
                <a:ea typeface="Open Sans" panose="020B0606030504020204" pitchFamily="34" charset="0"/>
                <a:cs typeface="Arial" panose="020B0604020202020204" pitchFamily="34" charset="0"/>
              </a:rPr>
              <a:t>controlar</a:t>
            </a:r>
            <a:r>
              <a:rPr lang="es-MX" dirty="0">
                <a:latin typeface="Arial" panose="020B0604020202020204" pitchFamily="34" charset="0"/>
                <a:ea typeface="Open Sans" panose="020B0606030504020204" pitchFamily="34" charset="0"/>
                <a:cs typeface="Arial" panose="020B0604020202020204" pitchFamily="34" charset="0"/>
              </a:rPr>
              <a:t> los procesos necesarios para cumplir los requisitos del sistema de gestión estableciendo </a:t>
            </a:r>
            <a:r>
              <a:rPr lang="es-MX" b="1" dirty="0">
                <a:solidFill>
                  <a:srgbClr val="FF0000"/>
                </a:solidFill>
                <a:latin typeface="Arial" panose="020B0604020202020204" pitchFamily="34" charset="0"/>
                <a:ea typeface="Open Sans" panose="020B0606030504020204" pitchFamily="34" charset="0"/>
                <a:cs typeface="Arial" panose="020B0604020202020204" pitchFamily="34" charset="0"/>
              </a:rPr>
              <a:t>criterios para los procesos e implementando el control de los procesos</a:t>
            </a:r>
            <a:r>
              <a:rPr lang="es-MX" b="1" dirty="0">
                <a:latin typeface="Arial" panose="020B0604020202020204" pitchFamily="34" charset="0"/>
                <a:ea typeface="Open Sans" panose="020B0606030504020204" pitchFamily="34" charset="0"/>
                <a:cs typeface="Arial" panose="020B0604020202020204" pitchFamily="34" charset="0"/>
              </a:rPr>
              <a:t> </a:t>
            </a:r>
            <a:r>
              <a:rPr lang="es-MX" b="1" dirty="0">
                <a:solidFill>
                  <a:srgbClr val="FF0000"/>
                </a:solidFill>
                <a:latin typeface="Arial" panose="020B0604020202020204" pitchFamily="34" charset="0"/>
                <a:ea typeface="Open Sans" panose="020B0606030504020204" pitchFamily="34" charset="0"/>
                <a:cs typeface="Arial" panose="020B0604020202020204" pitchFamily="34" charset="0"/>
              </a:rPr>
              <a:t>de acuerdo con los criterios </a:t>
            </a:r>
            <a:r>
              <a:rPr lang="es-MX" dirty="0">
                <a:latin typeface="Arial" panose="020B0604020202020204" pitchFamily="34" charset="0"/>
                <a:ea typeface="Open Sans" panose="020B0606030504020204" pitchFamily="34" charset="0"/>
                <a:cs typeface="Arial" panose="020B0604020202020204" pitchFamily="34" charset="0"/>
              </a:rPr>
              <a:t>y evitar la desviación de la política, los objetivos y las obligaciones de cumplimiento.</a:t>
            </a:r>
          </a:p>
          <a:p>
            <a:pPr algn="just"/>
            <a:endParaRPr lang="es-MX" dirty="0">
              <a:latin typeface="Arial" panose="020B0604020202020204" pitchFamily="34" charset="0"/>
              <a:ea typeface="Open Sans" panose="020B0606030504020204" pitchFamily="34" charset="0"/>
              <a:cs typeface="Arial" panose="020B0604020202020204" pitchFamily="34" charset="0"/>
            </a:endParaRPr>
          </a:p>
          <a:p>
            <a:pPr algn="just"/>
            <a:r>
              <a:rPr lang="es-MX" dirty="0">
                <a:latin typeface="Arial" panose="020B0604020202020204" pitchFamily="34" charset="0"/>
                <a:ea typeface="Open Sans" panose="020B0606030504020204" pitchFamily="34" charset="0"/>
                <a:cs typeface="Arial" panose="020B0604020202020204" pitchFamily="34" charset="0"/>
              </a:rPr>
              <a:t>Comprende:</a:t>
            </a:r>
          </a:p>
          <a:p>
            <a:r>
              <a:rPr lang="es-MX" b="1" dirty="0">
                <a:latin typeface="Arial" panose="020B0604020202020204" pitchFamily="34" charset="0"/>
                <a:cs typeface="Arial" panose="020B0604020202020204" pitchFamily="34" charset="0"/>
              </a:rPr>
              <a:t>a) </a:t>
            </a:r>
            <a:r>
              <a:rPr lang="es-MX" dirty="0">
                <a:latin typeface="Arial" panose="020B0604020202020204" pitchFamily="34" charset="0"/>
                <a:cs typeface="Arial" panose="020B0604020202020204" pitchFamily="34" charset="0"/>
              </a:rPr>
              <a:t>la determinación de los requisitos para los productos y servicios;</a:t>
            </a:r>
            <a:br>
              <a:rPr lang="es-MX"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b) </a:t>
            </a:r>
            <a:r>
              <a:rPr lang="es-MX" dirty="0">
                <a:latin typeface="Arial" panose="020B0604020202020204" pitchFamily="34" charset="0"/>
                <a:cs typeface="Arial" panose="020B0604020202020204" pitchFamily="34" charset="0"/>
              </a:rPr>
              <a:t>el establecimiento de criterios para:</a:t>
            </a:r>
            <a:br>
              <a:rPr lang="es-MX" dirty="0">
                <a:latin typeface="Arial" panose="020B0604020202020204" pitchFamily="34" charset="0"/>
                <a:cs typeface="Arial" panose="020B0604020202020204" pitchFamily="34" charset="0"/>
              </a:rPr>
            </a:br>
            <a:r>
              <a:rPr lang="es-MX" dirty="0">
                <a:latin typeface="Arial" panose="020B0604020202020204" pitchFamily="34" charset="0"/>
                <a:cs typeface="Arial" panose="020B0604020202020204" pitchFamily="34" charset="0"/>
              </a:rPr>
              <a:t>          </a:t>
            </a:r>
            <a:r>
              <a:rPr lang="es-MX" b="1" dirty="0">
                <a:latin typeface="Arial" panose="020B0604020202020204" pitchFamily="34" charset="0"/>
                <a:cs typeface="Arial" panose="020B0604020202020204" pitchFamily="34" charset="0"/>
              </a:rPr>
              <a:t>1) </a:t>
            </a:r>
            <a:r>
              <a:rPr lang="es-MX" dirty="0">
                <a:latin typeface="Arial" panose="020B0604020202020204" pitchFamily="34" charset="0"/>
                <a:cs typeface="Arial" panose="020B0604020202020204" pitchFamily="34" charset="0"/>
              </a:rPr>
              <a:t>operación de los procesos</a:t>
            </a:r>
            <a:br>
              <a:rPr lang="es-MX" dirty="0">
                <a:latin typeface="Arial" panose="020B0604020202020204" pitchFamily="34" charset="0"/>
                <a:cs typeface="Arial" panose="020B0604020202020204" pitchFamily="34" charset="0"/>
              </a:rPr>
            </a:br>
            <a:r>
              <a:rPr lang="es-MX" dirty="0">
                <a:latin typeface="Arial" panose="020B0604020202020204" pitchFamily="34" charset="0"/>
                <a:cs typeface="Arial" panose="020B0604020202020204" pitchFamily="34" charset="0"/>
              </a:rPr>
              <a:t>          </a:t>
            </a:r>
            <a:r>
              <a:rPr lang="es-MX" b="1" dirty="0">
                <a:latin typeface="Arial" panose="020B0604020202020204" pitchFamily="34" charset="0"/>
                <a:cs typeface="Arial" panose="020B0604020202020204" pitchFamily="34" charset="0"/>
              </a:rPr>
              <a:t>2) </a:t>
            </a:r>
            <a:r>
              <a:rPr lang="es-MX" dirty="0">
                <a:latin typeface="Arial" panose="020B0604020202020204" pitchFamily="34" charset="0"/>
                <a:cs typeface="Arial" panose="020B0604020202020204" pitchFamily="34" charset="0"/>
              </a:rPr>
              <a:t>la aceptación de los productos y servicios;</a:t>
            </a:r>
            <a:br>
              <a:rPr lang="es-MX"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c) </a:t>
            </a:r>
            <a:r>
              <a:rPr lang="es-MX" dirty="0">
                <a:latin typeface="Arial" panose="020B0604020202020204" pitchFamily="34" charset="0"/>
                <a:cs typeface="Arial" panose="020B0604020202020204" pitchFamily="34" charset="0"/>
              </a:rPr>
              <a:t>la determinación de los recursos necesarios para lograr la conformidad con los requisitos de los</a:t>
            </a:r>
            <a:br>
              <a:rPr lang="es-MX" dirty="0">
                <a:latin typeface="Arial" panose="020B0604020202020204" pitchFamily="34" charset="0"/>
                <a:cs typeface="Arial" panose="020B0604020202020204" pitchFamily="34" charset="0"/>
              </a:rPr>
            </a:br>
            <a:r>
              <a:rPr lang="es-MX" dirty="0">
                <a:latin typeface="Arial" panose="020B0604020202020204" pitchFamily="34" charset="0"/>
                <a:cs typeface="Arial" panose="020B0604020202020204" pitchFamily="34" charset="0"/>
              </a:rPr>
              <a:t>productos y servicios; </a:t>
            </a:r>
            <a:br>
              <a:rPr lang="es-MX" dirty="0"/>
            </a:br>
            <a:endParaRPr lang="en-US" dirty="0">
              <a:latin typeface="Arial" panose="020B0604020202020204" pitchFamily="34" charset="0"/>
              <a:ea typeface="Open Sans" panose="020B0606030504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4819B679-AC5F-4B12-B7A9-9AB073D72213}"/>
              </a:ext>
            </a:extLst>
          </p:cNvPr>
          <p:cNvSpPr/>
          <p:nvPr/>
        </p:nvSpPr>
        <p:spPr>
          <a:xfrm>
            <a:off x="304800" y="5027153"/>
            <a:ext cx="10587039" cy="646331"/>
          </a:xfrm>
          <a:prstGeom prst="rect">
            <a:avLst/>
          </a:prstGeom>
        </p:spPr>
        <p:txBody>
          <a:bodyPr wrap="square">
            <a:spAutoFit/>
          </a:bodyPr>
          <a:lstStyle/>
          <a:p>
            <a:pPr algn="just"/>
            <a:r>
              <a:rPr lang="es-MX" b="1" dirty="0">
                <a:latin typeface="Arial" panose="020B0604020202020204" pitchFamily="34" charset="0"/>
                <a:cs typeface="Arial" panose="020B0604020202020204" pitchFamily="34" charset="0"/>
              </a:rPr>
              <a:t>NOTA: Controles pueden incluir controles de ingeniería, procedimiento documentado, instrucciones técnicas. etc. </a:t>
            </a:r>
            <a:endParaRPr lang="es-EC"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9457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9E1AC65D-E8AE-4953-BA6F-3D348E149DF7}"/>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 name="object 3">
            <a:extLst>
              <a:ext uri="{FF2B5EF4-FFF2-40B4-BE49-F238E27FC236}">
                <a16:creationId xmlns:a16="http://schemas.microsoft.com/office/drawing/2014/main" id="{D40340DF-7285-4DC3-9AA1-38D7D3107255}"/>
              </a:ext>
            </a:extLst>
          </p:cNvPr>
          <p:cNvSpPr txBox="1"/>
          <p:nvPr/>
        </p:nvSpPr>
        <p:spPr>
          <a:xfrm>
            <a:off x="2260645" y="2286001"/>
            <a:ext cx="8077708" cy="1744773"/>
          </a:xfrm>
          <a:prstGeom prst="rect">
            <a:avLst/>
          </a:prstGeom>
        </p:spPr>
        <p:txBody>
          <a:bodyPr vert="horz" wrap="square" lIns="0" tIns="12065" rIns="0" bIns="0" rtlCol="0">
            <a:spAutoFit/>
          </a:bodyPr>
          <a:lstStyle/>
          <a:p>
            <a:pPr marL="12065" marR="361315" algn="ctr">
              <a:lnSpc>
                <a:spcPct val="150000"/>
              </a:lnSpc>
              <a:spcBef>
                <a:spcPts val="95"/>
              </a:spcBef>
              <a:buSzPct val="50000"/>
              <a:tabLst>
                <a:tab pos="385445" algn="l"/>
                <a:tab pos="386080" algn="l"/>
              </a:tabLst>
              <a:defRPr/>
            </a:pPr>
            <a:r>
              <a:rPr lang="es-EC" sz="4000" b="1" spc="-5" dirty="0">
                <a:latin typeface="Arial"/>
                <a:cs typeface="Arial"/>
              </a:rPr>
              <a:t>Herramientas de calidad para la mejora continua</a:t>
            </a:r>
            <a:endParaRPr sz="4000" b="1" dirty="0">
              <a:latin typeface="Arial"/>
              <a:cs typeface="Arial"/>
            </a:endParaRPr>
          </a:p>
        </p:txBody>
      </p:sp>
    </p:spTree>
    <p:extLst>
      <p:ext uri="{BB962C8B-B14F-4D97-AF65-F5344CB8AC3E}">
        <p14:creationId xmlns:p14="http://schemas.microsoft.com/office/powerpoint/2010/main" val="3348977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3DAFFD14-BA5F-4F29-A0A4-3CE7692AD25F}"/>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6">
            <a:extLst>
              <a:ext uri="{FF2B5EF4-FFF2-40B4-BE49-F238E27FC236}">
                <a16:creationId xmlns:a16="http://schemas.microsoft.com/office/drawing/2014/main" id="{F4391C3C-31D2-4282-9C05-8A9C99B54933}"/>
              </a:ext>
            </a:extLst>
          </p:cNvPr>
          <p:cNvSpPr txBox="1">
            <a:spLocks noGrp="1"/>
          </p:cNvSpPr>
          <p:nvPr>
            <p:ph type="title"/>
          </p:nvPr>
        </p:nvSpPr>
        <p:spPr>
          <a:xfrm>
            <a:off x="2111469" y="355508"/>
            <a:ext cx="7079343" cy="482055"/>
          </a:xfrm>
          <a:prstGeom prst="rect">
            <a:avLst/>
          </a:prstGeom>
        </p:spPr>
        <p:txBody>
          <a:bodyPr vert="horz" wrap="square" lIns="0" tIns="12065" rIns="0" bIns="0" rtlCol="0">
            <a:spAutoFit/>
          </a:bodyPr>
          <a:lstStyle/>
          <a:p>
            <a:pPr marL="12700">
              <a:spcBef>
                <a:spcPts val="95"/>
              </a:spcBef>
            </a:pPr>
            <a:r>
              <a:rPr lang="es-EC" b="1" dirty="0">
                <a:solidFill>
                  <a:schemeClr val="bg1"/>
                </a:solidFill>
              </a:rPr>
              <a:t>Diagrama de Ishikawa (causa – efecto)</a:t>
            </a:r>
            <a:endParaRPr b="1" dirty="0">
              <a:solidFill>
                <a:schemeClr val="bg1"/>
              </a:solidFill>
            </a:endParaRPr>
          </a:p>
        </p:txBody>
      </p:sp>
      <p:sp>
        <p:nvSpPr>
          <p:cNvPr id="8" name="object 3">
            <a:extLst>
              <a:ext uri="{FF2B5EF4-FFF2-40B4-BE49-F238E27FC236}">
                <a16:creationId xmlns:a16="http://schemas.microsoft.com/office/drawing/2014/main" id="{32B03858-D6FE-4259-AAF7-D4C6F339508D}"/>
              </a:ext>
            </a:extLst>
          </p:cNvPr>
          <p:cNvSpPr txBox="1">
            <a:spLocks/>
          </p:cNvSpPr>
          <p:nvPr/>
        </p:nvSpPr>
        <p:spPr>
          <a:xfrm>
            <a:off x="316549" y="973716"/>
            <a:ext cx="4510793" cy="3921586"/>
          </a:xfrm>
          <a:prstGeom prst="rect">
            <a:avLst/>
          </a:prstGeom>
        </p:spPr>
        <p:txBody>
          <a:bodyPr vert="horz" wrap="square" lIns="0" tIns="12700" rIns="0" bIns="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6695">
              <a:lnSpc>
                <a:spcPct val="100000"/>
              </a:lnSpc>
              <a:spcBef>
                <a:spcPts val="100"/>
              </a:spcBef>
            </a:pPr>
            <a:r>
              <a:rPr lang="es-ES" sz="1800" dirty="0">
                <a:solidFill>
                  <a:schemeClr val="bg1"/>
                </a:solidFill>
                <a:latin typeface="Arial" panose="020B0604020202020204" pitchFamily="34" charset="0"/>
                <a:cs typeface="Arial" panose="020B0604020202020204" pitchFamily="34" charset="0"/>
              </a:rPr>
              <a:t>Su </a:t>
            </a:r>
            <a:r>
              <a:rPr lang="es-ES" sz="1800" spc="-5" dirty="0">
                <a:solidFill>
                  <a:schemeClr val="bg1"/>
                </a:solidFill>
                <a:latin typeface="Arial" panose="020B0604020202020204" pitchFamily="34" charset="0"/>
                <a:cs typeface="Arial" panose="020B0604020202020204" pitchFamily="34" charset="0"/>
              </a:rPr>
              <a:t>inventor fue </a:t>
            </a:r>
            <a:r>
              <a:rPr lang="es-ES" sz="1800" b="1" spc="-5" dirty="0">
                <a:solidFill>
                  <a:schemeClr val="bg1"/>
                </a:solidFill>
                <a:latin typeface="Arial" panose="020B0604020202020204" pitchFamily="34" charset="0"/>
                <a:cs typeface="Arial" panose="020B0604020202020204" pitchFamily="34" charset="0"/>
              </a:rPr>
              <a:t>Kaoru</a:t>
            </a:r>
            <a:r>
              <a:rPr lang="es-ES" sz="1800" b="1" spc="-20" dirty="0">
                <a:solidFill>
                  <a:schemeClr val="bg1"/>
                </a:solidFill>
                <a:latin typeface="Arial" panose="020B0604020202020204" pitchFamily="34" charset="0"/>
                <a:cs typeface="Arial" panose="020B0604020202020204" pitchFamily="34" charset="0"/>
              </a:rPr>
              <a:t> </a:t>
            </a:r>
            <a:r>
              <a:rPr lang="es-ES" sz="1800" b="1" spc="-5" dirty="0">
                <a:solidFill>
                  <a:schemeClr val="bg1"/>
                </a:solidFill>
                <a:latin typeface="Arial" panose="020B0604020202020204" pitchFamily="34" charset="0"/>
                <a:cs typeface="Arial" panose="020B0604020202020204" pitchFamily="34" charset="0"/>
              </a:rPr>
              <a:t>Ishikawa</a:t>
            </a:r>
            <a:r>
              <a:rPr lang="es-ES" sz="1800" spc="-5" dirty="0">
                <a:solidFill>
                  <a:schemeClr val="bg1"/>
                </a:solidFill>
                <a:latin typeface="Arial" panose="020B0604020202020204" pitchFamily="34" charset="0"/>
                <a:cs typeface="Arial" panose="020B0604020202020204" pitchFamily="34" charset="0"/>
              </a:rPr>
              <a:t>.</a:t>
            </a:r>
          </a:p>
          <a:p>
            <a:pPr marL="213995">
              <a:lnSpc>
                <a:spcPct val="100000"/>
              </a:lnSpc>
              <a:spcBef>
                <a:spcPts val="30"/>
              </a:spcBef>
            </a:pPr>
            <a:endParaRPr lang="es-ES" sz="1800" dirty="0">
              <a:solidFill>
                <a:schemeClr val="bg1"/>
              </a:solidFill>
              <a:latin typeface="Arial" panose="020B0604020202020204" pitchFamily="34" charset="0"/>
              <a:cs typeface="Arial" panose="020B0604020202020204" pitchFamily="34" charset="0"/>
            </a:endParaRPr>
          </a:p>
          <a:p>
            <a:pPr marL="226695">
              <a:lnSpc>
                <a:spcPct val="100000"/>
              </a:lnSpc>
            </a:pPr>
            <a:r>
              <a:rPr lang="es-ES" sz="1800" spc="-5" dirty="0">
                <a:solidFill>
                  <a:schemeClr val="bg1"/>
                </a:solidFill>
                <a:latin typeface="Arial" panose="020B0604020202020204" pitchFamily="34" charset="0"/>
                <a:cs typeface="Arial" panose="020B0604020202020204" pitchFamily="34" charset="0"/>
              </a:rPr>
              <a:t>Debido</a:t>
            </a:r>
            <a:r>
              <a:rPr lang="es-ES" sz="1800" spc="225"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a</a:t>
            </a:r>
            <a:r>
              <a:rPr lang="es-ES" sz="1800" spc="235"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la</a:t>
            </a:r>
            <a:r>
              <a:rPr lang="es-ES" sz="1800" spc="229"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forma</a:t>
            </a:r>
            <a:r>
              <a:rPr lang="es-ES" sz="1800" spc="235"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de</a:t>
            </a:r>
            <a:r>
              <a:rPr lang="es-ES" sz="1800" spc="235"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la</a:t>
            </a:r>
            <a:r>
              <a:rPr lang="es-ES" sz="1800" spc="229"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representación,</a:t>
            </a:r>
            <a:r>
              <a:rPr lang="es-ES" sz="1800" spc="229"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se</a:t>
            </a:r>
            <a:r>
              <a:rPr lang="es-ES" sz="1800" spc="229" dirty="0">
                <a:solidFill>
                  <a:schemeClr val="bg1"/>
                </a:solidFill>
                <a:latin typeface="Arial" panose="020B0604020202020204" pitchFamily="34" charset="0"/>
                <a:cs typeface="Arial" panose="020B0604020202020204" pitchFamily="34" charset="0"/>
              </a:rPr>
              <a:t> </a:t>
            </a:r>
            <a:r>
              <a:rPr lang="es-ES" sz="1800" dirty="0">
                <a:solidFill>
                  <a:schemeClr val="bg1"/>
                </a:solidFill>
                <a:latin typeface="Arial" panose="020B0604020202020204" pitchFamily="34" charset="0"/>
                <a:cs typeface="Arial" panose="020B0604020202020204" pitchFamily="34" charset="0"/>
              </a:rPr>
              <a:t>le</a:t>
            </a:r>
            <a:r>
              <a:rPr lang="es-ES" sz="1800" spc="235"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conoce</a:t>
            </a:r>
            <a:r>
              <a:rPr lang="es-ES" sz="1800" spc="235"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también</a:t>
            </a:r>
            <a:r>
              <a:rPr lang="es-ES" sz="1800" spc="225"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como </a:t>
            </a:r>
            <a:r>
              <a:rPr lang="es-ES" sz="1800" b="1" spc="-5" dirty="0">
                <a:solidFill>
                  <a:schemeClr val="bg1"/>
                </a:solidFill>
                <a:latin typeface="Arial" panose="020B0604020202020204" pitchFamily="34" charset="0"/>
                <a:cs typeface="Arial" panose="020B0604020202020204" pitchFamily="34" charset="0"/>
              </a:rPr>
              <a:t>diagrama de espina de</a:t>
            </a:r>
            <a:r>
              <a:rPr lang="es-ES" sz="1800" b="1" dirty="0">
                <a:solidFill>
                  <a:schemeClr val="bg1"/>
                </a:solidFill>
                <a:latin typeface="Arial" panose="020B0604020202020204" pitchFamily="34" charset="0"/>
                <a:cs typeface="Arial" panose="020B0604020202020204" pitchFamily="34" charset="0"/>
              </a:rPr>
              <a:t> </a:t>
            </a:r>
            <a:r>
              <a:rPr lang="es-ES" sz="1800" b="1" spc="-5" dirty="0">
                <a:solidFill>
                  <a:schemeClr val="bg1"/>
                </a:solidFill>
                <a:latin typeface="Arial" panose="020B0604020202020204" pitchFamily="34" charset="0"/>
                <a:cs typeface="Arial" panose="020B0604020202020204" pitchFamily="34" charset="0"/>
              </a:rPr>
              <a:t>pescado</a:t>
            </a:r>
            <a:r>
              <a:rPr lang="es-ES" sz="1800" spc="-5" dirty="0">
                <a:solidFill>
                  <a:schemeClr val="bg1"/>
                </a:solidFill>
                <a:latin typeface="Arial" panose="020B0604020202020204" pitchFamily="34" charset="0"/>
                <a:cs typeface="Arial" panose="020B0604020202020204" pitchFamily="34" charset="0"/>
              </a:rPr>
              <a:t>.</a:t>
            </a:r>
          </a:p>
          <a:p>
            <a:pPr marL="213995">
              <a:lnSpc>
                <a:spcPct val="100000"/>
              </a:lnSpc>
              <a:spcBef>
                <a:spcPts val="35"/>
              </a:spcBef>
            </a:pPr>
            <a:endParaRPr lang="es-ES" sz="1800" dirty="0">
              <a:solidFill>
                <a:schemeClr val="bg1"/>
              </a:solidFill>
              <a:latin typeface="Arial" panose="020B0604020202020204" pitchFamily="34" charset="0"/>
              <a:cs typeface="Arial" panose="020B0604020202020204" pitchFamily="34" charset="0"/>
            </a:endParaRPr>
          </a:p>
          <a:p>
            <a:pPr marL="226695" marR="5080">
              <a:lnSpc>
                <a:spcPct val="100000"/>
              </a:lnSpc>
            </a:pPr>
            <a:r>
              <a:rPr lang="es-ES" sz="1800" dirty="0">
                <a:solidFill>
                  <a:schemeClr val="bg1"/>
                </a:solidFill>
                <a:latin typeface="Arial" panose="020B0604020202020204" pitchFamily="34" charset="0"/>
                <a:cs typeface="Arial" panose="020B0604020202020204" pitchFamily="34" charset="0"/>
              </a:rPr>
              <a:t>Se </a:t>
            </a:r>
            <a:r>
              <a:rPr lang="es-ES" sz="1800" b="1" spc="-5" dirty="0">
                <a:solidFill>
                  <a:schemeClr val="bg1"/>
                </a:solidFill>
                <a:latin typeface="Arial" panose="020B0604020202020204" pitchFamily="34" charset="0"/>
                <a:cs typeface="Arial" panose="020B0604020202020204" pitchFamily="34" charset="0"/>
              </a:rPr>
              <a:t>estudian las </a:t>
            </a:r>
            <a:r>
              <a:rPr lang="es-ES" sz="1600" b="1" spc="-5" dirty="0">
                <a:solidFill>
                  <a:schemeClr val="bg1"/>
                </a:solidFill>
                <a:latin typeface="Arial" panose="020B0604020202020204" pitchFamily="34" charset="0"/>
                <a:cs typeface="Arial" panose="020B0604020202020204" pitchFamily="34" charset="0"/>
              </a:rPr>
              <a:t>causas</a:t>
            </a:r>
            <a:r>
              <a:rPr lang="es-ES" sz="1800" b="1" spc="-5"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primarias </a:t>
            </a:r>
            <a:r>
              <a:rPr lang="es-ES" sz="1800" dirty="0">
                <a:solidFill>
                  <a:schemeClr val="bg1"/>
                </a:solidFill>
                <a:latin typeface="Arial" panose="020B0604020202020204" pitchFamily="34" charset="0"/>
                <a:cs typeface="Arial" panose="020B0604020202020204" pitchFamily="34" charset="0"/>
              </a:rPr>
              <a:t>de los </a:t>
            </a:r>
            <a:r>
              <a:rPr lang="es-ES" sz="1800" spc="-5" dirty="0">
                <a:solidFill>
                  <a:schemeClr val="bg1"/>
                </a:solidFill>
                <a:latin typeface="Arial" panose="020B0604020202020204" pitchFamily="34" charset="0"/>
                <a:cs typeface="Arial" panose="020B0604020202020204" pitchFamily="34" charset="0"/>
              </a:rPr>
              <a:t>problemas </a:t>
            </a:r>
            <a:r>
              <a:rPr lang="es-ES" sz="1800" dirty="0">
                <a:solidFill>
                  <a:schemeClr val="bg1"/>
                </a:solidFill>
                <a:latin typeface="Arial" panose="020B0604020202020204" pitchFamily="34" charset="0"/>
                <a:cs typeface="Arial" panose="020B0604020202020204" pitchFamily="34" charset="0"/>
              </a:rPr>
              <a:t>de </a:t>
            </a:r>
            <a:r>
              <a:rPr lang="es-ES" sz="1800" spc="-5" dirty="0">
                <a:solidFill>
                  <a:schemeClr val="bg1"/>
                </a:solidFill>
                <a:latin typeface="Arial" panose="020B0604020202020204" pitchFamily="34" charset="0"/>
                <a:cs typeface="Arial" panose="020B0604020202020204" pitchFamily="34" charset="0"/>
              </a:rPr>
              <a:t>calidad, </a:t>
            </a:r>
            <a:r>
              <a:rPr lang="es-ES" sz="1800" dirty="0">
                <a:solidFill>
                  <a:schemeClr val="bg1"/>
                </a:solidFill>
                <a:latin typeface="Arial" panose="020B0604020202020204" pitchFamily="34" charset="0"/>
                <a:cs typeface="Arial" panose="020B0604020202020204" pitchFamily="34" charset="0"/>
              </a:rPr>
              <a:t>y  </a:t>
            </a:r>
            <a:r>
              <a:rPr lang="es-ES" sz="1800" spc="-5" dirty="0">
                <a:solidFill>
                  <a:schemeClr val="bg1"/>
                </a:solidFill>
                <a:latin typeface="Arial" panose="020B0604020202020204" pitchFamily="34" charset="0"/>
                <a:cs typeface="Arial" panose="020B0604020202020204" pitchFamily="34" charset="0"/>
              </a:rPr>
              <a:t>también </a:t>
            </a:r>
            <a:r>
              <a:rPr lang="es-ES" sz="1800" dirty="0">
                <a:solidFill>
                  <a:schemeClr val="bg1"/>
                </a:solidFill>
                <a:latin typeface="Arial" panose="020B0604020202020204" pitchFamily="34" charset="0"/>
                <a:cs typeface="Arial" panose="020B0604020202020204" pitchFamily="34" charset="0"/>
              </a:rPr>
              <a:t>las </a:t>
            </a:r>
            <a:r>
              <a:rPr lang="es-ES" sz="1800" spc="-5" dirty="0">
                <a:solidFill>
                  <a:schemeClr val="bg1"/>
                </a:solidFill>
                <a:latin typeface="Arial" panose="020B0604020202020204" pitchFamily="34" charset="0"/>
                <a:cs typeface="Arial" panose="020B0604020202020204" pitchFamily="34" charset="0"/>
              </a:rPr>
              <a:t>causas </a:t>
            </a:r>
            <a:r>
              <a:rPr lang="es-ES" sz="1800" dirty="0">
                <a:solidFill>
                  <a:schemeClr val="bg1"/>
                </a:solidFill>
                <a:latin typeface="Arial" panose="020B0604020202020204" pitchFamily="34" charset="0"/>
                <a:cs typeface="Arial" panose="020B0604020202020204" pitchFamily="34" charset="0"/>
              </a:rPr>
              <a:t>de </a:t>
            </a:r>
            <a:r>
              <a:rPr lang="es-ES" sz="1800" spc="-5" dirty="0">
                <a:solidFill>
                  <a:schemeClr val="bg1"/>
                </a:solidFill>
                <a:latin typeface="Arial" panose="020B0604020202020204" pitchFamily="34" charset="0"/>
                <a:cs typeface="Arial" panose="020B0604020202020204" pitchFamily="34" charset="0"/>
              </a:rPr>
              <a:t>éstas </a:t>
            </a:r>
            <a:r>
              <a:rPr lang="es-ES" sz="1800" dirty="0">
                <a:solidFill>
                  <a:schemeClr val="bg1"/>
                </a:solidFill>
                <a:latin typeface="Arial" panose="020B0604020202020204" pitchFamily="34" charset="0"/>
                <a:cs typeface="Arial" panose="020B0604020202020204" pitchFamily="34" charset="0"/>
              </a:rPr>
              <a:t>(causas </a:t>
            </a:r>
            <a:r>
              <a:rPr lang="es-ES" sz="1800" spc="-5" dirty="0">
                <a:solidFill>
                  <a:schemeClr val="bg1"/>
                </a:solidFill>
                <a:latin typeface="Arial" panose="020B0604020202020204" pitchFamily="34" charset="0"/>
                <a:cs typeface="Arial" panose="020B0604020202020204" pitchFamily="34" charset="0"/>
              </a:rPr>
              <a:t>secundarias </a:t>
            </a:r>
            <a:r>
              <a:rPr lang="es-ES" sz="1800" dirty="0">
                <a:solidFill>
                  <a:schemeClr val="bg1"/>
                </a:solidFill>
                <a:latin typeface="Arial" panose="020B0604020202020204" pitchFamily="34" charset="0"/>
                <a:cs typeface="Arial" panose="020B0604020202020204" pitchFamily="34" charset="0"/>
              </a:rPr>
              <a:t>y</a:t>
            </a:r>
            <a:r>
              <a:rPr lang="es-ES" sz="1800" spc="-35" dirty="0">
                <a:solidFill>
                  <a:schemeClr val="bg1"/>
                </a:solidFill>
                <a:latin typeface="Arial" panose="020B0604020202020204" pitchFamily="34" charset="0"/>
                <a:cs typeface="Arial" panose="020B0604020202020204" pitchFamily="34" charset="0"/>
              </a:rPr>
              <a:t> </a:t>
            </a:r>
            <a:r>
              <a:rPr lang="es-ES" sz="1800" spc="-5" dirty="0">
                <a:solidFill>
                  <a:schemeClr val="bg1"/>
                </a:solidFill>
                <a:latin typeface="Arial" panose="020B0604020202020204" pitchFamily="34" charset="0"/>
                <a:cs typeface="Arial" panose="020B0604020202020204" pitchFamily="34" charset="0"/>
              </a:rPr>
              <a:t>terciarias).</a:t>
            </a:r>
          </a:p>
          <a:p>
            <a:pPr marL="213995">
              <a:lnSpc>
                <a:spcPct val="100000"/>
              </a:lnSpc>
              <a:spcBef>
                <a:spcPts val="30"/>
              </a:spcBef>
            </a:pPr>
            <a:endParaRPr lang="es-ES" sz="1800" dirty="0">
              <a:solidFill>
                <a:schemeClr val="bg1"/>
              </a:solidFill>
              <a:latin typeface="Arial" panose="020B0604020202020204" pitchFamily="34" charset="0"/>
              <a:cs typeface="Arial" panose="020B0604020202020204" pitchFamily="34" charset="0"/>
            </a:endParaRPr>
          </a:p>
          <a:p>
            <a:pPr marL="227329" marR="5080" indent="-635">
              <a:lnSpc>
                <a:spcPct val="100000"/>
              </a:lnSpc>
            </a:pPr>
            <a:r>
              <a:rPr lang="es-ES" sz="1800" dirty="0">
                <a:solidFill>
                  <a:schemeClr val="bg1"/>
                </a:solidFill>
                <a:latin typeface="Arial" panose="020B0604020202020204" pitchFamily="34" charset="0"/>
                <a:cs typeface="Arial" panose="020B0604020202020204" pitchFamily="34" charset="0"/>
              </a:rPr>
              <a:t>Una </a:t>
            </a:r>
            <a:r>
              <a:rPr lang="es-ES" sz="1800" spc="-5" dirty="0">
                <a:solidFill>
                  <a:schemeClr val="bg1"/>
                </a:solidFill>
                <a:latin typeface="Arial" panose="020B0604020202020204" pitchFamily="34" charset="0"/>
                <a:cs typeface="Arial" panose="020B0604020202020204" pitchFamily="34" charset="0"/>
              </a:rPr>
              <a:t>vez detectadas </a:t>
            </a:r>
            <a:r>
              <a:rPr lang="es-ES" sz="1800" dirty="0">
                <a:solidFill>
                  <a:schemeClr val="bg1"/>
                </a:solidFill>
                <a:latin typeface="Arial" panose="020B0604020202020204" pitchFamily="34" charset="0"/>
                <a:cs typeface="Arial" panose="020B0604020202020204" pitchFamily="34" charset="0"/>
              </a:rPr>
              <a:t>las causas, </a:t>
            </a:r>
            <a:r>
              <a:rPr lang="es-ES" sz="1800" spc="-5" dirty="0">
                <a:solidFill>
                  <a:schemeClr val="bg1"/>
                </a:solidFill>
                <a:latin typeface="Arial" panose="020B0604020202020204" pitchFamily="34" charset="0"/>
                <a:cs typeface="Arial" panose="020B0604020202020204" pitchFamily="34" charset="0"/>
              </a:rPr>
              <a:t>deben ordenarse </a:t>
            </a:r>
            <a:r>
              <a:rPr lang="es-ES" sz="1800" dirty="0">
                <a:solidFill>
                  <a:schemeClr val="bg1"/>
                </a:solidFill>
                <a:latin typeface="Arial" panose="020B0604020202020204" pitchFamily="34" charset="0"/>
                <a:cs typeface="Arial" panose="020B0604020202020204" pitchFamily="34" charset="0"/>
              </a:rPr>
              <a:t>y </a:t>
            </a:r>
            <a:r>
              <a:rPr lang="es-ES" sz="1800" spc="-5" dirty="0">
                <a:solidFill>
                  <a:schemeClr val="bg1"/>
                </a:solidFill>
                <a:latin typeface="Arial" panose="020B0604020202020204" pitchFamily="34" charset="0"/>
                <a:cs typeface="Arial" panose="020B0604020202020204" pitchFamily="34" charset="0"/>
              </a:rPr>
              <a:t>clasificarse </a:t>
            </a:r>
            <a:r>
              <a:rPr lang="es-ES" sz="1800" dirty="0">
                <a:solidFill>
                  <a:schemeClr val="bg1"/>
                </a:solidFill>
                <a:latin typeface="Arial" panose="020B0604020202020204" pitchFamily="34" charset="0"/>
                <a:cs typeface="Arial" panose="020B0604020202020204" pitchFamily="34" charset="0"/>
              </a:rPr>
              <a:t>por  </a:t>
            </a:r>
            <a:r>
              <a:rPr lang="es-ES" sz="1800" spc="-5" dirty="0">
                <a:solidFill>
                  <a:schemeClr val="bg1"/>
                </a:solidFill>
                <a:latin typeface="Arial" panose="020B0604020202020204" pitchFamily="34" charset="0"/>
                <a:cs typeface="Arial" panose="020B0604020202020204" pitchFamily="34" charset="0"/>
              </a:rPr>
              <a:t>relevancia.</a:t>
            </a:r>
          </a:p>
        </p:txBody>
      </p:sp>
      <p:sp>
        <p:nvSpPr>
          <p:cNvPr id="9" name="object 4">
            <a:extLst>
              <a:ext uri="{FF2B5EF4-FFF2-40B4-BE49-F238E27FC236}">
                <a16:creationId xmlns:a16="http://schemas.microsoft.com/office/drawing/2014/main" id="{1BDB868A-C28D-4CF4-9C46-3D36F5F70721}"/>
              </a:ext>
            </a:extLst>
          </p:cNvPr>
          <p:cNvSpPr/>
          <p:nvPr/>
        </p:nvSpPr>
        <p:spPr>
          <a:xfrm>
            <a:off x="6637986" y="4647949"/>
            <a:ext cx="2313837" cy="1372471"/>
          </a:xfrm>
          <a:prstGeom prst="rect">
            <a:avLst/>
          </a:prstGeom>
          <a:blipFill>
            <a:blip r:embed="rId3" cstate="print"/>
            <a:stretch>
              <a:fillRect/>
            </a:stretch>
          </a:blipFill>
        </p:spPr>
        <p:txBody>
          <a:bodyPr wrap="square" lIns="0" tIns="0" rIns="0" bIns="0" rtlCol="0"/>
          <a:lstStyle/>
          <a:p>
            <a:endParaRPr/>
          </a:p>
        </p:txBody>
      </p:sp>
      <p:sp>
        <p:nvSpPr>
          <p:cNvPr id="10" name="object 5">
            <a:extLst>
              <a:ext uri="{FF2B5EF4-FFF2-40B4-BE49-F238E27FC236}">
                <a16:creationId xmlns:a16="http://schemas.microsoft.com/office/drawing/2014/main" id="{575A5656-25C3-4FAC-8FF2-60CBF2426D24}"/>
              </a:ext>
            </a:extLst>
          </p:cNvPr>
          <p:cNvSpPr txBox="1"/>
          <p:nvPr/>
        </p:nvSpPr>
        <p:spPr>
          <a:xfrm>
            <a:off x="8951823" y="5306611"/>
            <a:ext cx="1067435" cy="299720"/>
          </a:xfrm>
          <a:prstGeom prst="rect">
            <a:avLst/>
          </a:prstGeom>
        </p:spPr>
        <p:txBody>
          <a:bodyPr vert="horz" wrap="square" lIns="0" tIns="12700" rIns="0" bIns="0" rtlCol="0">
            <a:spAutoFit/>
          </a:bodyPr>
          <a:lstStyle/>
          <a:p>
            <a:pPr marL="12700">
              <a:spcBef>
                <a:spcPts val="100"/>
              </a:spcBef>
            </a:pPr>
            <a:r>
              <a:rPr b="1" spc="-5" dirty="0">
                <a:solidFill>
                  <a:srgbClr val="FFFF00"/>
                </a:solidFill>
                <a:latin typeface="Arial"/>
                <a:cs typeface="Arial"/>
              </a:rPr>
              <a:t>Problema</a:t>
            </a:r>
            <a:endParaRPr dirty="0">
              <a:solidFill>
                <a:srgbClr val="FFFF00"/>
              </a:solidFill>
              <a:latin typeface="Arial"/>
              <a:cs typeface="Arial"/>
            </a:endParaRPr>
          </a:p>
        </p:txBody>
      </p:sp>
      <p:sp>
        <p:nvSpPr>
          <p:cNvPr id="11" name="object 6">
            <a:extLst>
              <a:ext uri="{FF2B5EF4-FFF2-40B4-BE49-F238E27FC236}">
                <a16:creationId xmlns:a16="http://schemas.microsoft.com/office/drawing/2014/main" id="{E7094126-E662-44C4-B870-64B964B341BE}"/>
              </a:ext>
            </a:extLst>
          </p:cNvPr>
          <p:cNvSpPr txBox="1"/>
          <p:nvPr/>
        </p:nvSpPr>
        <p:spPr>
          <a:xfrm>
            <a:off x="5748867" y="5636480"/>
            <a:ext cx="1492488" cy="627736"/>
          </a:xfrm>
          <a:prstGeom prst="rect">
            <a:avLst/>
          </a:prstGeom>
        </p:spPr>
        <p:txBody>
          <a:bodyPr vert="horz" wrap="square" lIns="0" tIns="12065" rIns="0" bIns="0" rtlCol="0">
            <a:spAutoFit/>
          </a:bodyPr>
          <a:lstStyle/>
          <a:p>
            <a:pPr marL="12700">
              <a:spcBef>
                <a:spcPts val="95"/>
              </a:spcBef>
            </a:pPr>
            <a:r>
              <a:rPr sz="1200" b="1" spc="-10" dirty="0">
                <a:solidFill>
                  <a:srgbClr val="FFFF00"/>
                </a:solidFill>
                <a:latin typeface="Arial"/>
                <a:cs typeface="Arial"/>
              </a:rPr>
              <a:t>Causa</a:t>
            </a:r>
            <a:r>
              <a:rPr sz="1200" b="1" spc="15" dirty="0">
                <a:solidFill>
                  <a:srgbClr val="FFFF00"/>
                </a:solidFill>
                <a:latin typeface="Arial"/>
                <a:cs typeface="Arial"/>
              </a:rPr>
              <a:t> </a:t>
            </a:r>
            <a:r>
              <a:rPr sz="1200" b="1" spc="-10" dirty="0">
                <a:solidFill>
                  <a:srgbClr val="FFFF00"/>
                </a:solidFill>
                <a:latin typeface="Arial"/>
                <a:cs typeface="Arial"/>
              </a:rPr>
              <a:t>2ª</a:t>
            </a:r>
            <a:endParaRPr sz="1200" dirty="0">
              <a:solidFill>
                <a:srgbClr val="FFFF00"/>
              </a:solidFill>
              <a:latin typeface="Arial"/>
              <a:cs typeface="Arial"/>
            </a:endParaRPr>
          </a:p>
          <a:p>
            <a:pPr>
              <a:spcBef>
                <a:spcPts val="25"/>
              </a:spcBef>
            </a:pPr>
            <a:endParaRPr sz="1200" dirty="0">
              <a:solidFill>
                <a:srgbClr val="FFFF00"/>
              </a:solidFill>
              <a:latin typeface="Arial"/>
              <a:cs typeface="Arial"/>
            </a:endParaRPr>
          </a:p>
          <a:p>
            <a:pPr marL="356870"/>
            <a:r>
              <a:rPr sz="1600" b="1" dirty="0">
                <a:solidFill>
                  <a:srgbClr val="FFFF00"/>
                </a:solidFill>
                <a:latin typeface="Arial"/>
                <a:cs typeface="Arial"/>
              </a:rPr>
              <a:t>Causa</a:t>
            </a:r>
            <a:r>
              <a:rPr sz="1600" b="1" spc="-100" dirty="0">
                <a:solidFill>
                  <a:srgbClr val="FFFF00"/>
                </a:solidFill>
                <a:latin typeface="Arial"/>
                <a:cs typeface="Arial"/>
              </a:rPr>
              <a:t> </a:t>
            </a:r>
            <a:r>
              <a:rPr sz="1600" b="1" dirty="0">
                <a:solidFill>
                  <a:srgbClr val="FFFF00"/>
                </a:solidFill>
                <a:latin typeface="Arial"/>
                <a:cs typeface="Arial"/>
              </a:rPr>
              <a:t>1ª</a:t>
            </a:r>
            <a:endParaRPr sz="1600" dirty="0">
              <a:solidFill>
                <a:srgbClr val="FFFF00"/>
              </a:solidFill>
              <a:latin typeface="Arial"/>
              <a:cs typeface="Arial"/>
            </a:endParaRPr>
          </a:p>
        </p:txBody>
      </p:sp>
      <p:sp>
        <p:nvSpPr>
          <p:cNvPr id="12" name="object 3">
            <a:extLst>
              <a:ext uri="{FF2B5EF4-FFF2-40B4-BE49-F238E27FC236}">
                <a16:creationId xmlns:a16="http://schemas.microsoft.com/office/drawing/2014/main" id="{C5304BAE-3F78-46B0-98C9-BE716490445C}"/>
              </a:ext>
            </a:extLst>
          </p:cNvPr>
          <p:cNvSpPr txBox="1"/>
          <p:nvPr/>
        </p:nvSpPr>
        <p:spPr>
          <a:xfrm>
            <a:off x="5932923" y="1002784"/>
            <a:ext cx="5454456" cy="1518920"/>
          </a:xfrm>
          <a:prstGeom prst="rect">
            <a:avLst/>
          </a:prstGeom>
        </p:spPr>
        <p:txBody>
          <a:bodyPr vert="horz" wrap="square" lIns="0" tIns="12700" rIns="0" bIns="0" rtlCol="0">
            <a:spAutoFit/>
          </a:bodyPr>
          <a:lstStyle/>
          <a:p>
            <a:pPr marL="12700">
              <a:spcBef>
                <a:spcPts val="100"/>
              </a:spcBef>
            </a:pPr>
            <a:r>
              <a:rPr dirty="0">
                <a:solidFill>
                  <a:schemeClr val="bg1"/>
                </a:solidFill>
                <a:latin typeface="Arial"/>
                <a:cs typeface="Arial"/>
              </a:rPr>
              <a:t>Pasos:</a:t>
            </a:r>
          </a:p>
          <a:p>
            <a:pPr>
              <a:spcBef>
                <a:spcPts val="30"/>
              </a:spcBef>
            </a:pPr>
            <a:endParaRPr sz="1850" dirty="0">
              <a:solidFill>
                <a:schemeClr val="bg1"/>
              </a:solidFill>
              <a:latin typeface="Arial"/>
              <a:cs typeface="Arial"/>
            </a:endParaRPr>
          </a:p>
          <a:p>
            <a:pPr marL="12700"/>
            <a:r>
              <a:rPr b="1" dirty="0">
                <a:solidFill>
                  <a:schemeClr val="bg1"/>
                </a:solidFill>
                <a:latin typeface="Arial"/>
                <a:cs typeface="Arial"/>
              </a:rPr>
              <a:t>1º</a:t>
            </a:r>
            <a:r>
              <a:rPr dirty="0">
                <a:solidFill>
                  <a:schemeClr val="bg1"/>
                </a:solidFill>
                <a:latin typeface="Arial"/>
                <a:cs typeface="Arial"/>
              </a:rPr>
              <a:t>: </a:t>
            </a:r>
            <a:r>
              <a:rPr spc="-5" dirty="0">
                <a:solidFill>
                  <a:schemeClr val="bg1"/>
                </a:solidFill>
                <a:latin typeface="Arial"/>
                <a:cs typeface="Arial"/>
              </a:rPr>
              <a:t>Definir </a:t>
            </a:r>
            <a:r>
              <a:rPr dirty="0">
                <a:solidFill>
                  <a:schemeClr val="bg1"/>
                </a:solidFill>
                <a:latin typeface="Arial"/>
                <a:cs typeface="Arial"/>
              </a:rPr>
              <a:t>el </a:t>
            </a:r>
            <a:r>
              <a:rPr spc="-5" dirty="0">
                <a:solidFill>
                  <a:schemeClr val="bg1"/>
                </a:solidFill>
                <a:latin typeface="Arial"/>
                <a:cs typeface="Arial"/>
              </a:rPr>
              <a:t>efecto </a:t>
            </a:r>
            <a:r>
              <a:rPr dirty="0">
                <a:solidFill>
                  <a:schemeClr val="bg1"/>
                </a:solidFill>
                <a:latin typeface="Arial"/>
                <a:cs typeface="Arial"/>
              </a:rPr>
              <a:t>o problema </a:t>
            </a:r>
            <a:r>
              <a:rPr spc="-5" dirty="0">
                <a:solidFill>
                  <a:schemeClr val="bg1"/>
                </a:solidFill>
                <a:latin typeface="Arial"/>
                <a:cs typeface="Arial"/>
              </a:rPr>
              <a:t>(espina</a:t>
            </a:r>
            <a:r>
              <a:rPr spc="-50" dirty="0">
                <a:solidFill>
                  <a:schemeClr val="bg1"/>
                </a:solidFill>
                <a:latin typeface="Arial"/>
                <a:cs typeface="Arial"/>
              </a:rPr>
              <a:t> </a:t>
            </a:r>
            <a:r>
              <a:rPr dirty="0">
                <a:solidFill>
                  <a:schemeClr val="bg1"/>
                </a:solidFill>
                <a:latin typeface="Arial"/>
                <a:cs typeface="Arial"/>
              </a:rPr>
              <a:t>dorsal)</a:t>
            </a:r>
          </a:p>
          <a:p>
            <a:pPr marL="469900" marR="5080" indent="-457200">
              <a:spcBef>
                <a:spcPts val="960"/>
              </a:spcBef>
            </a:pPr>
            <a:r>
              <a:rPr b="1" dirty="0">
                <a:solidFill>
                  <a:schemeClr val="bg1"/>
                </a:solidFill>
                <a:latin typeface="Arial"/>
                <a:cs typeface="Arial"/>
              </a:rPr>
              <a:t>2º</a:t>
            </a:r>
            <a:r>
              <a:rPr dirty="0">
                <a:solidFill>
                  <a:schemeClr val="bg1"/>
                </a:solidFill>
                <a:latin typeface="Arial"/>
                <a:cs typeface="Arial"/>
              </a:rPr>
              <a:t>: </a:t>
            </a:r>
            <a:r>
              <a:rPr spc="-5" dirty="0">
                <a:solidFill>
                  <a:schemeClr val="bg1"/>
                </a:solidFill>
                <a:latin typeface="Arial"/>
                <a:cs typeface="Arial"/>
              </a:rPr>
              <a:t>Identificar </a:t>
            </a:r>
            <a:r>
              <a:rPr dirty="0">
                <a:solidFill>
                  <a:schemeClr val="bg1"/>
                </a:solidFill>
                <a:latin typeface="Arial"/>
                <a:cs typeface="Arial"/>
              </a:rPr>
              <a:t>las </a:t>
            </a:r>
            <a:r>
              <a:rPr spc="-5" dirty="0">
                <a:solidFill>
                  <a:schemeClr val="bg1"/>
                </a:solidFill>
                <a:latin typeface="Arial"/>
                <a:cs typeface="Arial"/>
              </a:rPr>
              <a:t>causas primarias </a:t>
            </a:r>
            <a:r>
              <a:rPr dirty="0">
                <a:solidFill>
                  <a:schemeClr val="bg1"/>
                </a:solidFill>
                <a:latin typeface="Arial"/>
                <a:cs typeface="Arial"/>
              </a:rPr>
              <a:t>o de mayor </a:t>
            </a:r>
            <a:r>
              <a:rPr spc="-5" dirty="0">
                <a:solidFill>
                  <a:schemeClr val="bg1"/>
                </a:solidFill>
                <a:latin typeface="Arial"/>
                <a:cs typeface="Arial"/>
              </a:rPr>
              <a:t>influencia (extremos  </a:t>
            </a:r>
            <a:r>
              <a:rPr dirty="0">
                <a:solidFill>
                  <a:schemeClr val="bg1"/>
                </a:solidFill>
                <a:latin typeface="Arial"/>
                <a:cs typeface="Arial"/>
              </a:rPr>
              <a:t>superior e</a:t>
            </a:r>
            <a:r>
              <a:rPr spc="-20" dirty="0">
                <a:solidFill>
                  <a:schemeClr val="bg1"/>
                </a:solidFill>
                <a:latin typeface="Arial"/>
                <a:cs typeface="Arial"/>
              </a:rPr>
              <a:t> </a:t>
            </a:r>
            <a:r>
              <a:rPr spc="-5" dirty="0">
                <a:solidFill>
                  <a:schemeClr val="bg1"/>
                </a:solidFill>
                <a:latin typeface="Arial"/>
                <a:cs typeface="Arial"/>
              </a:rPr>
              <a:t>inferior)</a:t>
            </a:r>
            <a:endParaRPr dirty="0">
              <a:solidFill>
                <a:schemeClr val="bg1"/>
              </a:solidFill>
              <a:latin typeface="Arial"/>
              <a:cs typeface="Arial"/>
            </a:endParaRPr>
          </a:p>
        </p:txBody>
      </p:sp>
      <p:sp>
        <p:nvSpPr>
          <p:cNvPr id="13" name="object 5">
            <a:extLst>
              <a:ext uri="{FF2B5EF4-FFF2-40B4-BE49-F238E27FC236}">
                <a16:creationId xmlns:a16="http://schemas.microsoft.com/office/drawing/2014/main" id="{17AE359D-5CA3-461A-AAAB-39235AC3F6AB}"/>
              </a:ext>
            </a:extLst>
          </p:cNvPr>
          <p:cNvSpPr txBox="1"/>
          <p:nvPr/>
        </p:nvSpPr>
        <p:spPr>
          <a:xfrm>
            <a:off x="5931962" y="3787835"/>
            <a:ext cx="5455417" cy="689932"/>
          </a:xfrm>
          <a:prstGeom prst="rect">
            <a:avLst/>
          </a:prstGeom>
        </p:spPr>
        <p:txBody>
          <a:bodyPr vert="horz" wrap="square" lIns="0" tIns="134620" rIns="0" bIns="0" rtlCol="0">
            <a:spAutoFit/>
          </a:bodyPr>
          <a:lstStyle/>
          <a:p>
            <a:pPr marL="12700">
              <a:spcBef>
                <a:spcPts val="955"/>
              </a:spcBef>
            </a:pPr>
            <a:r>
              <a:rPr b="1" dirty="0">
                <a:solidFill>
                  <a:schemeClr val="bg1"/>
                </a:solidFill>
                <a:latin typeface="Arial"/>
                <a:cs typeface="Arial"/>
              </a:rPr>
              <a:t>4º</a:t>
            </a:r>
            <a:r>
              <a:rPr dirty="0">
                <a:solidFill>
                  <a:schemeClr val="bg1"/>
                </a:solidFill>
                <a:latin typeface="Arial"/>
                <a:cs typeface="Arial"/>
              </a:rPr>
              <a:t>: </a:t>
            </a:r>
            <a:r>
              <a:rPr spc="-15" dirty="0">
                <a:solidFill>
                  <a:schemeClr val="bg1"/>
                </a:solidFill>
                <a:latin typeface="Arial"/>
                <a:cs typeface="Arial"/>
              </a:rPr>
              <a:t>Verificar </a:t>
            </a:r>
            <a:r>
              <a:rPr spc="-5" dirty="0">
                <a:solidFill>
                  <a:schemeClr val="bg1"/>
                </a:solidFill>
                <a:latin typeface="Arial"/>
                <a:cs typeface="Arial"/>
              </a:rPr>
              <a:t>que </a:t>
            </a:r>
            <a:r>
              <a:rPr dirty="0">
                <a:solidFill>
                  <a:schemeClr val="bg1"/>
                </a:solidFill>
                <a:latin typeface="Arial"/>
                <a:cs typeface="Arial"/>
              </a:rPr>
              <a:t>las </a:t>
            </a:r>
            <a:r>
              <a:rPr spc="-5" dirty="0">
                <a:solidFill>
                  <a:schemeClr val="bg1"/>
                </a:solidFill>
                <a:latin typeface="Arial"/>
                <a:cs typeface="Arial"/>
              </a:rPr>
              <a:t>causas </a:t>
            </a:r>
            <a:r>
              <a:rPr dirty="0">
                <a:solidFill>
                  <a:schemeClr val="bg1"/>
                </a:solidFill>
                <a:latin typeface="Arial"/>
                <a:cs typeface="Arial"/>
              </a:rPr>
              <a:t>más </a:t>
            </a:r>
            <a:r>
              <a:rPr spc="-5" dirty="0">
                <a:solidFill>
                  <a:schemeClr val="bg1"/>
                </a:solidFill>
                <a:latin typeface="Arial"/>
                <a:cs typeface="Arial"/>
              </a:rPr>
              <a:t>relevantes han sido </a:t>
            </a:r>
            <a:r>
              <a:rPr spc="-5" dirty="0" err="1">
                <a:solidFill>
                  <a:schemeClr val="bg1"/>
                </a:solidFill>
                <a:latin typeface="Arial"/>
                <a:cs typeface="Arial"/>
              </a:rPr>
              <a:t>encontradas</a:t>
            </a:r>
            <a:r>
              <a:rPr spc="-5" dirty="0">
                <a:solidFill>
                  <a:schemeClr val="bg1"/>
                </a:solidFill>
                <a:latin typeface="Arial"/>
                <a:cs typeface="Arial"/>
              </a:rPr>
              <a:t>.</a:t>
            </a:r>
            <a:r>
              <a:rPr lang="es-MX" dirty="0">
                <a:solidFill>
                  <a:schemeClr val="bg1"/>
                </a:solidFill>
                <a:latin typeface="Arial"/>
                <a:cs typeface="Arial"/>
              </a:rPr>
              <a:t> </a:t>
            </a:r>
            <a:r>
              <a:rPr spc="-5" dirty="0">
                <a:solidFill>
                  <a:schemeClr val="bg1"/>
                </a:solidFill>
                <a:latin typeface="Arial"/>
                <a:cs typeface="Arial"/>
              </a:rPr>
              <a:t>Causa raíz </a:t>
            </a:r>
            <a:r>
              <a:rPr dirty="0">
                <a:solidFill>
                  <a:schemeClr val="bg1"/>
                </a:solidFill>
                <a:latin typeface="Arial"/>
                <a:cs typeface="Arial"/>
              </a:rPr>
              <a:t>de cada</a:t>
            </a:r>
            <a:r>
              <a:rPr spc="-25" dirty="0">
                <a:solidFill>
                  <a:schemeClr val="bg1"/>
                </a:solidFill>
                <a:latin typeface="Arial"/>
                <a:cs typeface="Arial"/>
              </a:rPr>
              <a:t> </a:t>
            </a:r>
            <a:r>
              <a:rPr dirty="0">
                <a:solidFill>
                  <a:schemeClr val="bg1"/>
                </a:solidFill>
                <a:latin typeface="Arial"/>
                <a:cs typeface="Arial"/>
              </a:rPr>
              <a:t>rama.</a:t>
            </a:r>
          </a:p>
        </p:txBody>
      </p:sp>
      <p:sp>
        <p:nvSpPr>
          <p:cNvPr id="14" name="object 4">
            <a:extLst>
              <a:ext uri="{FF2B5EF4-FFF2-40B4-BE49-F238E27FC236}">
                <a16:creationId xmlns:a16="http://schemas.microsoft.com/office/drawing/2014/main" id="{EFA392DD-E2D0-452A-ABF3-6178D38F7FF1}"/>
              </a:ext>
            </a:extLst>
          </p:cNvPr>
          <p:cNvSpPr txBox="1"/>
          <p:nvPr/>
        </p:nvSpPr>
        <p:spPr>
          <a:xfrm>
            <a:off x="5931962" y="2710940"/>
            <a:ext cx="5454456" cy="1133644"/>
          </a:xfrm>
          <a:prstGeom prst="rect">
            <a:avLst/>
          </a:prstGeom>
        </p:spPr>
        <p:txBody>
          <a:bodyPr vert="horz" wrap="square" lIns="0" tIns="12700" rIns="0" bIns="0" rtlCol="0">
            <a:spAutoFit/>
          </a:bodyPr>
          <a:lstStyle/>
          <a:p>
            <a:pPr marL="12700">
              <a:spcBef>
                <a:spcPts val="100"/>
              </a:spcBef>
              <a:tabLst>
                <a:tab pos="448945" algn="l"/>
                <a:tab pos="1323975" algn="l"/>
                <a:tab pos="1778000" algn="l"/>
                <a:tab pos="2665095" algn="l"/>
                <a:tab pos="3081020" algn="l"/>
                <a:tab pos="3536315" algn="l"/>
                <a:tab pos="4714875" algn="l"/>
                <a:tab pos="5678170" algn="l"/>
                <a:tab pos="7072630" algn="l"/>
              </a:tabLst>
            </a:pPr>
            <a:r>
              <a:rPr b="1" dirty="0">
                <a:solidFill>
                  <a:schemeClr val="bg1"/>
                </a:solidFill>
                <a:latin typeface="Arial"/>
                <a:cs typeface="Arial"/>
              </a:rPr>
              <a:t>3º</a:t>
            </a:r>
            <a:r>
              <a:rPr dirty="0">
                <a:solidFill>
                  <a:schemeClr val="bg1"/>
                </a:solidFill>
                <a:latin typeface="Arial"/>
                <a:cs typeface="Arial"/>
              </a:rPr>
              <a:t>:	B</a:t>
            </a:r>
            <a:r>
              <a:rPr spc="5" dirty="0">
                <a:solidFill>
                  <a:schemeClr val="bg1"/>
                </a:solidFill>
                <a:latin typeface="Arial"/>
                <a:cs typeface="Arial"/>
              </a:rPr>
              <a:t>u</a:t>
            </a:r>
            <a:r>
              <a:rPr dirty="0">
                <a:solidFill>
                  <a:schemeClr val="bg1"/>
                </a:solidFill>
                <a:latin typeface="Arial"/>
                <a:cs typeface="Arial"/>
              </a:rPr>
              <a:t>scar	l</a:t>
            </a:r>
            <a:r>
              <a:rPr spc="-10" dirty="0">
                <a:solidFill>
                  <a:schemeClr val="bg1"/>
                </a:solidFill>
                <a:latin typeface="Arial"/>
                <a:cs typeface="Arial"/>
              </a:rPr>
              <a:t>a</a:t>
            </a:r>
            <a:r>
              <a:rPr dirty="0">
                <a:solidFill>
                  <a:schemeClr val="bg1"/>
                </a:solidFill>
                <a:latin typeface="Arial"/>
                <a:cs typeface="Arial"/>
              </a:rPr>
              <a:t>s	cau</a:t>
            </a:r>
            <a:r>
              <a:rPr spc="-5" dirty="0">
                <a:solidFill>
                  <a:schemeClr val="bg1"/>
                </a:solidFill>
                <a:latin typeface="Arial"/>
                <a:cs typeface="Arial"/>
              </a:rPr>
              <a:t>s</a:t>
            </a:r>
            <a:r>
              <a:rPr dirty="0">
                <a:solidFill>
                  <a:schemeClr val="bg1"/>
                </a:solidFill>
                <a:latin typeface="Arial"/>
                <a:cs typeface="Arial"/>
              </a:rPr>
              <a:t>as	de	las	an</a:t>
            </a:r>
            <a:r>
              <a:rPr spc="-5" dirty="0">
                <a:solidFill>
                  <a:schemeClr val="bg1"/>
                </a:solidFill>
                <a:latin typeface="Arial"/>
                <a:cs typeface="Arial"/>
              </a:rPr>
              <a:t>t</a:t>
            </a:r>
            <a:r>
              <a:rPr dirty="0">
                <a:solidFill>
                  <a:schemeClr val="bg1"/>
                </a:solidFill>
                <a:latin typeface="Arial"/>
                <a:cs typeface="Arial"/>
              </a:rPr>
              <a:t>erior</a:t>
            </a:r>
            <a:r>
              <a:rPr spc="-10" dirty="0">
                <a:solidFill>
                  <a:schemeClr val="bg1"/>
                </a:solidFill>
                <a:latin typeface="Arial"/>
                <a:cs typeface="Arial"/>
              </a:rPr>
              <a:t>e</a:t>
            </a:r>
            <a:r>
              <a:rPr dirty="0">
                <a:solidFill>
                  <a:schemeClr val="bg1"/>
                </a:solidFill>
                <a:latin typeface="Arial"/>
                <a:cs typeface="Arial"/>
              </a:rPr>
              <a:t>s	(causas	se</a:t>
            </a:r>
            <a:r>
              <a:rPr spc="-5" dirty="0">
                <a:solidFill>
                  <a:schemeClr val="bg1"/>
                </a:solidFill>
                <a:latin typeface="Arial"/>
                <a:cs typeface="Arial"/>
              </a:rPr>
              <a:t>c</a:t>
            </a:r>
            <a:r>
              <a:rPr dirty="0">
                <a:solidFill>
                  <a:schemeClr val="bg1"/>
                </a:solidFill>
                <a:latin typeface="Arial"/>
                <a:cs typeface="Arial"/>
              </a:rPr>
              <a:t>unda</a:t>
            </a:r>
            <a:r>
              <a:rPr spc="-10" dirty="0">
                <a:solidFill>
                  <a:schemeClr val="bg1"/>
                </a:solidFill>
                <a:latin typeface="Arial"/>
                <a:cs typeface="Arial"/>
              </a:rPr>
              <a:t>r</a:t>
            </a:r>
            <a:r>
              <a:rPr spc="-5" dirty="0">
                <a:solidFill>
                  <a:schemeClr val="bg1"/>
                </a:solidFill>
                <a:latin typeface="Arial"/>
                <a:cs typeface="Arial"/>
              </a:rPr>
              <a:t>i</a:t>
            </a:r>
            <a:r>
              <a:rPr dirty="0">
                <a:solidFill>
                  <a:schemeClr val="bg1"/>
                </a:solidFill>
                <a:latin typeface="Arial"/>
                <a:cs typeface="Arial"/>
              </a:rPr>
              <a:t>as	y</a:t>
            </a:r>
            <a:r>
              <a:rPr lang="es-MX" dirty="0">
                <a:solidFill>
                  <a:schemeClr val="bg1"/>
                </a:solidFill>
                <a:latin typeface="Arial"/>
                <a:cs typeface="Arial"/>
              </a:rPr>
              <a:t> </a:t>
            </a:r>
            <a:r>
              <a:rPr lang="es-EC" spc="-5" dirty="0">
                <a:solidFill>
                  <a:schemeClr val="bg1"/>
                </a:solidFill>
                <a:latin typeface="Arial"/>
                <a:cs typeface="Arial"/>
              </a:rPr>
              <a:t>terciarias). </a:t>
            </a:r>
            <a:r>
              <a:rPr lang="es-EC" spc="-30" dirty="0">
                <a:solidFill>
                  <a:schemeClr val="bg1"/>
                </a:solidFill>
                <a:latin typeface="Arial"/>
                <a:cs typeface="Arial"/>
              </a:rPr>
              <a:t>Tormenta </a:t>
            </a:r>
            <a:r>
              <a:rPr lang="es-EC" dirty="0">
                <a:solidFill>
                  <a:schemeClr val="bg1"/>
                </a:solidFill>
                <a:latin typeface="Arial"/>
                <a:cs typeface="Arial"/>
              </a:rPr>
              <a:t>de</a:t>
            </a:r>
            <a:r>
              <a:rPr lang="es-EC" spc="-25" dirty="0">
                <a:solidFill>
                  <a:schemeClr val="bg1"/>
                </a:solidFill>
                <a:latin typeface="Arial"/>
                <a:cs typeface="Arial"/>
              </a:rPr>
              <a:t> </a:t>
            </a:r>
            <a:r>
              <a:rPr lang="es-EC" spc="-5" dirty="0">
                <a:solidFill>
                  <a:schemeClr val="bg1"/>
                </a:solidFill>
                <a:latin typeface="Arial"/>
                <a:cs typeface="Arial"/>
              </a:rPr>
              <a:t>ideas.</a:t>
            </a:r>
            <a:endParaRPr lang="es-EC" dirty="0">
              <a:solidFill>
                <a:schemeClr val="bg1"/>
              </a:solidFill>
              <a:latin typeface="Arial"/>
              <a:cs typeface="Arial"/>
            </a:endParaRPr>
          </a:p>
          <a:p>
            <a:pPr marL="12700">
              <a:spcBef>
                <a:spcPts val="100"/>
              </a:spcBef>
              <a:tabLst>
                <a:tab pos="448945" algn="l"/>
                <a:tab pos="1323975" algn="l"/>
                <a:tab pos="1778000" algn="l"/>
                <a:tab pos="2665095" algn="l"/>
                <a:tab pos="3081020" algn="l"/>
                <a:tab pos="3536315" algn="l"/>
                <a:tab pos="4714875" algn="l"/>
                <a:tab pos="5678170" algn="l"/>
                <a:tab pos="7072630" algn="l"/>
              </a:tabLst>
            </a:pPr>
            <a:endParaRPr dirty="0">
              <a:solidFill>
                <a:schemeClr val="bg1"/>
              </a:solidFill>
              <a:latin typeface="Arial"/>
              <a:cs typeface="Arial"/>
            </a:endParaRPr>
          </a:p>
        </p:txBody>
      </p:sp>
    </p:spTree>
    <p:extLst>
      <p:ext uri="{BB962C8B-B14F-4D97-AF65-F5344CB8AC3E}">
        <p14:creationId xmlns:p14="http://schemas.microsoft.com/office/powerpoint/2010/main" val="1585684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19F4A5F7-A26B-4BC0-9837-93ED24460088}"/>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6">
            <a:extLst>
              <a:ext uri="{FF2B5EF4-FFF2-40B4-BE49-F238E27FC236}">
                <a16:creationId xmlns:a16="http://schemas.microsoft.com/office/drawing/2014/main" id="{7DA2C653-032D-4269-9439-5CE4756E2A47}"/>
              </a:ext>
            </a:extLst>
          </p:cNvPr>
          <p:cNvSpPr txBox="1">
            <a:spLocks noGrp="1"/>
          </p:cNvSpPr>
          <p:nvPr>
            <p:ph type="title"/>
          </p:nvPr>
        </p:nvSpPr>
        <p:spPr>
          <a:xfrm>
            <a:off x="1828801" y="638938"/>
            <a:ext cx="7079343" cy="482055"/>
          </a:xfrm>
          <a:prstGeom prst="rect">
            <a:avLst/>
          </a:prstGeom>
        </p:spPr>
        <p:txBody>
          <a:bodyPr vert="horz" wrap="square" lIns="0" tIns="12065" rIns="0" bIns="0" rtlCol="0">
            <a:spAutoFit/>
          </a:bodyPr>
          <a:lstStyle/>
          <a:p>
            <a:pPr marL="12700">
              <a:spcBef>
                <a:spcPts val="95"/>
              </a:spcBef>
            </a:pPr>
            <a:r>
              <a:rPr lang="es-EC" b="1" dirty="0">
                <a:solidFill>
                  <a:schemeClr val="tx1"/>
                </a:solidFill>
              </a:rPr>
              <a:t>Diagrama de Ishikawa (causa – efecto)</a:t>
            </a:r>
            <a:endParaRPr b="1" dirty="0">
              <a:solidFill>
                <a:schemeClr val="tx1"/>
              </a:solidFill>
            </a:endParaRPr>
          </a:p>
        </p:txBody>
      </p:sp>
      <p:grpSp>
        <p:nvGrpSpPr>
          <p:cNvPr id="8" name="object 3">
            <a:extLst>
              <a:ext uri="{FF2B5EF4-FFF2-40B4-BE49-F238E27FC236}">
                <a16:creationId xmlns:a16="http://schemas.microsoft.com/office/drawing/2014/main" id="{B15FC682-5E12-44FF-8798-C0207F14B59C}"/>
              </a:ext>
            </a:extLst>
          </p:cNvPr>
          <p:cNvGrpSpPr/>
          <p:nvPr/>
        </p:nvGrpSpPr>
        <p:grpSpPr>
          <a:xfrm>
            <a:off x="3245920" y="2101262"/>
            <a:ext cx="5700159" cy="3776469"/>
            <a:chOff x="1698498" y="2205230"/>
            <a:chExt cx="5700159" cy="3776469"/>
          </a:xfrm>
        </p:grpSpPr>
        <p:sp>
          <p:nvSpPr>
            <p:cNvPr id="9" name="object 4">
              <a:extLst>
                <a:ext uri="{FF2B5EF4-FFF2-40B4-BE49-F238E27FC236}">
                  <a16:creationId xmlns:a16="http://schemas.microsoft.com/office/drawing/2014/main" id="{226CA0C3-916A-4F7F-A0FB-1CF312B66290}"/>
                </a:ext>
              </a:extLst>
            </p:cNvPr>
            <p:cNvSpPr/>
            <p:nvPr/>
          </p:nvSpPr>
          <p:spPr>
            <a:xfrm>
              <a:off x="1698498" y="2205230"/>
              <a:ext cx="5675363" cy="3776469"/>
            </a:xfrm>
            <a:prstGeom prst="rect">
              <a:avLst/>
            </a:prstGeom>
            <a:blipFill>
              <a:blip r:embed="rId3" cstate="print"/>
              <a:stretch>
                <a:fillRect/>
              </a:stretch>
            </a:blipFill>
          </p:spPr>
          <p:txBody>
            <a:bodyPr wrap="square" lIns="0" tIns="0" rIns="0" bIns="0" rtlCol="0"/>
            <a:lstStyle/>
            <a:p>
              <a:endParaRPr>
                <a:solidFill>
                  <a:schemeClr val="accent5">
                    <a:lumMod val="50000"/>
                  </a:schemeClr>
                </a:solidFill>
              </a:endParaRPr>
            </a:p>
          </p:txBody>
        </p:sp>
        <p:sp>
          <p:nvSpPr>
            <p:cNvPr id="10" name="object 5">
              <a:extLst>
                <a:ext uri="{FF2B5EF4-FFF2-40B4-BE49-F238E27FC236}">
                  <a16:creationId xmlns:a16="http://schemas.microsoft.com/office/drawing/2014/main" id="{79BCD170-CF1F-4D8A-8EBB-DA5D9E449201}"/>
                </a:ext>
              </a:extLst>
            </p:cNvPr>
            <p:cNvSpPr/>
            <p:nvPr/>
          </p:nvSpPr>
          <p:spPr>
            <a:xfrm>
              <a:off x="5779407" y="2205230"/>
              <a:ext cx="1619250" cy="772795"/>
            </a:xfrm>
            <a:custGeom>
              <a:avLst/>
              <a:gdLst/>
              <a:ahLst/>
              <a:cxnLst/>
              <a:rect l="l" t="t" r="r" b="b"/>
              <a:pathLst>
                <a:path w="1619250" h="772794">
                  <a:moveTo>
                    <a:pt x="1619250" y="0"/>
                  </a:moveTo>
                  <a:lnTo>
                    <a:pt x="0" y="0"/>
                  </a:lnTo>
                  <a:lnTo>
                    <a:pt x="0" y="772668"/>
                  </a:lnTo>
                  <a:lnTo>
                    <a:pt x="1619250" y="772668"/>
                  </a:lnTo>
                  <a:lnTo>
                    <a:pt x="1619250" y="0"/>
                  </a:lnTo>
                  <a:close/>
                </a:path>
              </a:pathLst>
            </a:custGeom>
            <a:solidFill>
              <a:srgbClr val="FFFFFF"/>
            </a:solidFill>
          </p:spPr>
          <p:txBody>
            <a:bodyPr wrap="square" lIns="0" tIns="0" rIns="0" bIns="0" rtlCol="0"/>
            <a:lstStyle/>
            <a:p>
              <a:endParaRPr>
                <a:solidFill>
                  <a:schemeClr val="accent5">
                    <a:lumMod val="50000"/>
                  </a:schemeClr>
                </a:solidFill>
              </a:endParaRPr>
            </a:p>
          </p:txBody>
        </p:sp>
      </p:grpSp>
      <p:sp>
        <p:nvSpPr>
          <p:cNvPr id="11" name="object 2">
            <a:extLst>
              <a:ext uri="{FF2B5EF4-FFF2-40B4-BE49-F238E27FC236}">
                <a16:creationId xmlns:a16="http://schemas.microsoft.com/office/drawing/2014/main" id="{2F141664-3602-4D5B-881D-6D8D11B0FF05}"/>
              </a:ext>
            </a:extLst>
          </p:cNvPr>
          <p:cNvSpPr txBox="1"/>
          <p:nvPr/>
        </p:nvSpPr>
        <p:spPr>
          <a:xfrm>
            <a:off x="1981201" y="1540756"/>
            <a:ext cx="4586605" cy="289823"/>
          </a:xfrm>
          <a:prstGeom prst="rect">
            <a:avLst/>
          </a:prstGeom>
        </p:spPr>
        <p:txBody>
          <a:bodyPr vert="horz" wrap="square" lIns="0" tIns="12700" rIns="0" bIns="0" rtlCol="0">
            <a:spAutoFit/>
          </a:bodyPr>
          <a:lstStyle/>
          <a:p>
            <a:pPr marL="12700">
              <a:spcBef>
                <a:spcPts val="5"/>
              </a:spcBef>
            </a:pPr>
            <a:r>
              <a:rPr spc="-5" dirty="0" err="1">
                <a:solidFill>
                  <a:schemeClr val="bg1"/>
                </a:solidFill>
                <a:latin typeface="Arial"/>
                <a:cs typeface="Arial"/>
              </a:rPr>
              <a:t>Ejemplo</a:t>
            </a:r>
            <a:r>
              <a:rPr spc="-5" dirty="0">
                <a:solidFill>
                  <a:schemeClr val="bg1"/>
                </a:solidFill>
                <a:latin typeface="Arial"/>
                <a:cs typeface="Arial"/>
              </a:rPr>
              <a:t>: </a:t>
            </a:r>
            <a:r>
              <a:rPr dirty="0">
                <a:solidFill>
                  <a:schemeClr val="bg1"/>
                </a:solidFill>
                <a:latin typeface="Arial"/>
                <a:cs typeface="Arial"/>
              </a:rPr>
              <a:t>Calidad de la</a:t>
            </a:r>
            <a:r>
              <a:rPr spc="-50" dirty="0">
                <a:solidFill>
                  <a:schemeClr val="bg1"/>
                </a:solidFill>
                <a:latin typeface="Arial"/>
                <a:cs typeface="Arial"/>
              </a:rPr>
              <a:t> </a:t>
            </a:r>
            <a:r>
              <a:rPr spc="-5" dirty="0">
                <a:solidFill>
                  <a:schemeClr val="bg1"/>
                </a:solidFill>
                <a:latin typeface="Arial"/>
                <a:cs typeface="Arial"/>
              </a:rPr>
              <a:t>mayonesa</a:t>
            </a:r>
            <a:endParaRPr dirty="0">
              <a:solidFill>
                <a:schemeClr val="bg1"/>
              </a:solidFill>
              <a:latin typeface="Arial"/>
              <a:cs typeface="Arial"/>
            </a:endParaRPr>
          </a:p>
        </p:txBody>
      </p:sp>
    </p:spTree>
    <p:extLst>
      <p:ext uri="{BB962C8B-B14F-4D97-AF65-F5344CB8AC3E}">
        <p14:creationId xmlns:p14="http://schemas.microsoft.com/office/powerpoint/2010/main" val="1216500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2B119F27-6E36-45B2-8CDF-045249FFDB1F}"/>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6">
            <a:extLst>
              <a:ext uri="{FF2B5EF4-FFF2-40B4-BE49-F238E27FC236}">
                <a16:creationId xmlns:a16="http://schemas.microsoft.com/office/drawing/2014/main" id="{6C555B8A-109E-405E-840B-9C574B084579}"/>
              </a:ext>
            </a:extLst>
          </p:cNvPr>
          <p:cNvSpPr txBox="1">
            <a:spLocks noGrp="1"/>
          </p:cNvSpPr>
          <p:nvPr>
            <p:ph type="title"/>
          </p:nvPr>
        </p:nvSpPr>
        <p:spPr>
          <a:xfrm>
            <a:off x="1837268" y="419100"/>
            <a:ext cx="7079343" cy="482055"/>
          </a:xfrm>
          <a:prstGeom prst="rect">
            <a:avLst/>
          </a:prstGeom>
        </p:spPr>
        <p:txBody>
          <a:bodyPr vert="horz" wrap="square" lIns="0" tIns="12065" rIns="0" bIns="0" rtlCol="0">
            <a:spAutoFit/>
          </a:bodyPr>
          <a:lstStyle/>
          <a:p>
            <a:pPr marL="12700">
              <a:spcBef>
                <a:spcPts val="95"/>
              </a:spcBef>
            </a:pPr>
            <a:r>
              <a:rPr lang="es-EC" b="1" dirty="0">
                <a:solidFill>
                  <a:schemeClr val="bg1"/>
                </a:solidFill>
              </a:rPr>
              <a:t>Diagrama de Ishikawa (causa – efecto)</a:t>
            </a:r>
            <a:endParaRPr b="1" dirty="0">
              <a:solidFill>
                <a:schemeClr val="bg1"/>
              </a:solidFill>
            </a:endParaRPr>
          </a:p>
        </p:txBody>
      </p:sp>
      <p:grpSp>
        <p:nvGrpSpPr>
          <p:cNvPr id="8" name="object 3">
            <a:extLst>
              <a:ext uri="{FF2B5EF4-FFF2-40B4-BE49-F238E27FC236}">
                <a16:creationId xmlns:a16="http://schemas.microsoft.com/office/drawing/2014/main" id="{DE55DBA5-DF84-427E-BEBD-CB3033061607}"/>
              </a:ext>
            </a:extLst>
          </p:cNvPr>
          <p:cNvGrpSpPr/>
          <p:nvPr/>
        </p:nvGrpSpPr>
        <p:grpSpPr>
          <a:xfrm>
            <a:off x="1837268" y="901155"/>
            <a:ext cx="8210550" cy="5160322"/>
            <a:chOff x="925637" y="1123949"/>
            <a:chExt cx="7517386" cy="5160322"/>
          </a:xfrm>
        </p:grpSpPr>
        <p:sp>
          <p:nvSpPr>
            <p:cNvPr id="9" name="object 4">
              <a:extLst>
                <a:ext uri="{FF2B5EF4-FFF2-40B4-BE49-F238E27FC236}">
                  <a16:creationId xmlns:a16="http://schemas.microsoft.com/office/drawing/2014/main" id="{373DD5F7-F1DA-43EB-9F10-8804F07AAB15}"/>
                </a:ext>
              </a:extLst>
            </p:cNvPr>
            <p:cNvSpPr/>
            <p:nvPr/>
          </p:nvSpPr>
          <p:spPr>
            <a:xfrm>
              <a:off x="925637" y="1123949"/>
              <a:ext cx="7517386" cy="5160322"/>
            </a:xfrm>
            <a:prstGeom prst="rect">
              <a:avLst/>
            </a:prstGeom>
            <a:blipFill>
              <a:blip r:embed="rId3" cstate="print"/>
              <a:stretch>
                <a:fillRect/>
              </a:stretch>
            </a:blipFill>
          </p:spPr>
          <p:txBody>
            <a:bodyPr wrap="square" lIns="0" tIns="0" rIns="0" bIns="0" rtlCol="0"/>
            <a:lstStyle/>
            <a:p>
              <a:endParaRPr/>
            </a:p>
          </p:txBody>
        </p:sp>
        <p:sp>
          <p:nvSpPr>
            <p:cNvPr id="10" name="object 5">
              <a:extLst>
                <a:ext uri="{FF2B5EF4-FFF2-40B4-BE49-F238E27FC236}">
                  <a16:creationId xmlns:a16="http://schemas.microsoft.com/office/drawing/2014/main" id="{339474F9-F619-466D-9215-61152F30C07D}"/>
                </a:ext>
              </a:extLst>
            </p:cNvPr>
            <p:cNvSpPr/>
            <p:nvPr/>
          </p:nvSpPr>
          <p:spPr>
            <a:xfrm>
              <a:off x="6847812" y="1127578"/>
              <a:ext cx="1584325" cy="647700"/>
            </a:xfrm>
            <a:custGeom>
              <a:avLst/>
              <a:gdLst/>
              <a:ahLst/>
              <a:cxnLst/>
              <a:rect l="l" t="t" r="r" b="b"/>
              <a:pathLst>
                <a:path w="1584325" h="647700">
                  <a:moveTo>
                    <a:pt x="1584198" y="0"/>
                  </a:moveTo>
                  <a:lnTo>
                    <a:pt x="0" y="0"/>
                  </a:lnTo>
                  <a:lnTo>
                    <a:pt x="0" y="647700"/>
                  </a:lnTo>
                  <a:lnTo>
                    <a:pt x="1584198" y="647700"/>
                  </a:lnTo>
                  <a:lnTo>
                    <a:pt x="1584198"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045245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85750C8B-221B-4B5A-A079-F82A1A17B2D2}"/>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03D28856-AFD8-447E-90AE-2C1C4C3296AA}"/>
              </a:ext>
            </a:extLst>
          </p:cNvPr>
          <p:cNvSpPr txBox="1">
            <a:spLocks noGrp="1"/>
          </p:cNvSpPr>
          <p:nvPr>
            <p:ph type="title"/>
          </p:nvPr>
        </p:nvSpPr>
        <p:spPr>
          <a:xfrm>
            <a:off x="1842922" y="521916"/>
            <a:ext cx="8506155"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Matriz de decisión</a:t>
            </a:r>
            <a:endParaRPr b="1" dirty="0">
              <a:solidFill>
                <a:schemeClr val="tx1"/>
              </a:solidFill>
            </a:endParaRPr>
          </a:p>
        </p:txBody>
      </p:sp>
      <p:sp>
        <p:nvSpPr>
          <p:cNvPr id="8" name="object 3">
            <a:extLst>
              <a:ext uri="{FF2B5EF4-FFF2-40B4-BE49-F238E27FC236}">
                <a16:creationId xmlns:a16="http://schemas.microsoft.com/office/drawing/2014/main" id="{4F15DB30-B694-4C33-856C-18F7B50EE3A6}"/>
              </a:ext>
            </a:extLst>
          </p:cNvPr>
          <p:cNvSpPr txBox="1"/>
          <p:nvPr/>
        </p:nvSpPr>
        <p:spPr>
          <a:xfrm>
            <a:off x="533400" y="1511970"/>
            <a:ext cx="10058401" cy="3398366"/>
          </a:xfrm>
          <a:prstGeom prst="rect">
            <a:avLst/>
          </a:prstGeom>
        </p:spPr>
        <p:txBody>
          <a:bodyPr vert="horz" wrap="square" lIns="0" tIns="12700" rIns="0" bIns="0" rtlCol="0">
            <a:spAutoFit/>
          </a:bodyPr>
          <a:lstStyle/>
          <a:p>
            <a:pPr marL="12700" marR="5715" algn="just">
              <a:spcBef>
                <a:spcPts val="100"/>
              </a:spcBef>
            </a:pPr>
            <a:r>
              <a:rPr sz="2000" spc="-5" dirty="0">
                <a:solidFill>
                  <a:schemeClr val="bg1"/>
                </a:solidFill>
                <a:latin typeface="Arial"/>
                <a:cs typeface="Arial"/>
              </a:rPr>
              <a:t>Herramienta grupal utilizada para </a:t>
            </a:r>
            <a:r>
              <a:rPr sz="2000" b="1" spc="-5" dirty="0">
                <a:solidFill>
                  <a:schemeClr val="bg1"/>
                </a:solidFill>
                <a:latin typeface="Arial"/>
                <a:cs typeface="Arial"/>
              </a:rPr>
              <a:t>evaluar </a:t>
            </a:r>
            <a:r>
              <a:rPr sz="2000" spc="-5" dirty="0">
                <a:solidFill>
                  <a:schemeClr val="bg1"/>
                </a:solidFill>
                <a:latin typeface="Arial"/>
                <a:cs typeface="Arial"/>
              </a:rPr>
              <a:t>distintas opciones  puntuándolas respecto </a:t>
            </a:r>
            <a:r>
              <a:rPr sz="2000" dirty="0">
                <a:solidFill>
                  <a:schemeClr val="bg1"/>
                </a:solidFill>
                <a:latin typeface="Arial"/>
                <a:cs typeface="Arial"/>
              </a:rPr>
              <a:t>a </a:t>
            </a:r>
            <a:r>
              <a:rPr sz="2000" spc="-5" dirty="0">
                <a:solidFill>
                  <a:schemeClr val="bg1"/>
                </a:solidFill>
                <a:latin typeface="Arial"/>
                <a:cs typeface="Arial"/>
              </a:rPr>
              <a:t>criterios </a:t>
            </a:r>
            <a:r>
              <a:rPr sz="2000" dirty="0">
                <a:solidFill>
                  <a:schemeClr val="bg1"/>
                </a:solidFill>
                <a:latin typeface="Arial"/>
                <a:cs typeface="Arial"/>
              </a:rPr>
              <a:t>de </a:t>
            </a:r>
            <a:r>
              <a:rPr sz="2000" spc="-5" dirty="0">
                <a:solidFill>
                  <a:schemeClr val="bg1"/>
                </a:solidFill>
                <a:latin typeface="Arial"/>
                <a:cs typeface="Arial"/>
              </a:rPr>
              <a:t>interés </a:t>
            </a:r>
            <a:r>
              <a:rPr sz="2000" dirty="0">
                <a:solidFill>
                  <a:schemeClr val="bg1"/>
                </a:solidFill>
                <a:latin typeface="Arial"/>
                <a:cs typeface="Arial"/>
              </a:rPr>
              <a:t>para un</a:t>
            </a:r>
            <a:r>
              <a:rPr sz="2000" spc="-35" dirty="0">
                <a:solidFill>
                  <a:schemeClr val="bg1"/>
                </a:solidFill>
                <a:latin typeface="Arial"/>
                <a:cs typeface="Arial"/>
              </a:rPr>
              <a:t> </a:t>
            </a:r>
            <a:r>
              <a:rPr sz="2000" dirty="0">
                <a:solidFill>
                  <a:schemeClr val="bg1"/>
                </a:solidFill>
                <a:latin typeface="Arial"/>
                <a:cs typeface="Arial"/>
              </a:rPr>
              <a:t>problema.</a:t>
            </a:r>
          </a:p>
          <a:p>
            <a:pPr>
              <a:spcBef>
                <a:spcPts val="30"/>
              </a:spcBef>
            </a:pPr>
            <a:endParaRPr sz="2000" dirty="0">
              <a:solidFill>
                <a:schemeClr val="bg1"/>
              </a:solidFill>
              <a:latin typeface="Arial"/>
              <a:cs typeface="Arial"/>
            </a:endParaRPr>
          </a:p>
          <a:p>
            <a:pPr marL="12700" marR="5080" algn="just"/>
            <a:r>
              <a:rPr sz="2000" dirty="0">
                <a:solidFill>
                  <a:schemeClr val="bg1"/>
                </a:solidFill>
                <a:latin typeface="Arial"/>
                <a:cs typeface="Arial"/>
              </a:rPr>
              <a:t>Se emplea </a:t>
            </a:r>
            <a:r>
              <a:rPr sz="2000" spc="-5" dirty="0">
                <a:solidFill>
                  <a:schemeClr val="bg1"/>
                </a:solidFill>
                <a:latin typeface="Arial"/>
                <a:cs typeface="Arial"/>
              </a:rPr>
              <a:t>cuando </a:t>
            </a:r>
            <a:r>
              <a:rPr sz="2000" dirty="0">
                <a:solidFill>
                  <a:schemeClr val="bg1"/>
                </a:solidFill>
                <a:latin typeface="Arial"/>
                <a:cs typeface="Arial"/>
              </a:rPr>
              <a:t>la </a:t>
            </a:r>
            <a:r>
              <a:rPr sz="2000" spc="-5" dirty="0">
                <a:solidFill>
                  <a:schemeClr val="bg1"/>
                </a:solidFill>
                <a:latin typeface="Arial"/>
                <a:cs typeface="Arial"/>
              </a:rPr>
              <a:t>solución </a:t>
            </a:r>
            <a:r>
              <a:rPr sz="2000" dirty="0">
                <a:solidFill>
                  <a:schemeClr val="bg1"/>
                </a:solidFill>
                <a:latin typeface="Arial"/>
                <a:cs typeface="Arial"/>
              </a:rPr>
              <a:t>a </a:t>
            </a:r>
            <a:r>
              <a:rPr sz="2000" spc="-5" dirty="0">
                <a:solidFill>
                  <a:schemeClr val="bg1"/>
                </a:solidFill>
                <a:latin typeface="Arial"/>
                <a:cs typeface="Arial"/>
              </a:rPr>
              <a:t>plantear </a:t>
            </a:r>
            <a:r>
              <a:rPr sz="2000" dirty="0">
                <a:solidFill>
                  <a:schemeClr val="bg1"/>
                </a:solidFill>
                <a:latin typeface="Arial"/>
                <a:cs typeface="Arial"/>
              </a:rPr>
              <a:t>es </a:t>
            </a:r>
            <a:r>
              <a:rPr sz="2000" spc="-5" dirty="0">
                <a:solidFill>
                  <a:schemeClr val="bg1"/>
                </a:solidFill>
                <a:latin typeface="Arial"/>
                <a:cs typeface="Arial"/>
              </a:rPr>
              <a:t>objeto </a:t>
            </a:r>
            <a:r>
              <a:rPr sz="2000" dirty="0">
                <a:solidFill>
                  <a:schemeClr val="bg1"/>
                </a:solidFill>
                <a:latin typeface="Arial"/>
                <a:cs typeface="Arial"/>
              </a:rPr>
              <a:t>de </a:t>
            </a:r>
            <a:r>
              <a:rPr sz="2000" spc="-5" dirty="0">
                <a:solidFill>
                  <a:schemeClr val="bg1"/>
                </a:solidFill>
                <a:latin typeface="Arial"/>
                <a:cs typeface="Arial"/>
              </a:rPr>
              <a:t>discusión entre  </a:t>
            </a:r>
            <a:r>
              <a:rPr sz="2000" dirty="0">
                <a:solidFill>
                  <a:schemeClr val="bg1"/>
                </a:solidFill>
                <a:latin typeface="Arial"/>
                <a:cs typeface="Arial"/>
              </a:rPr>
              <a:t>los miembros del</a:t>
            </a:r>
            <a:r>
              <a:rPr sz="2000" spc="-30" dirty="0">
                <a:solidFill>
                  <a:schemeClr val="bg1"/>
                </a:solidFill>
                <a:latin typeface="Arial"/>
                <a:cs typeface="Arial"/>
              </a:rPr>
              <a:t> </a:t>
            </a:r>
            <a:r>
              <a:rPr sz="2000" dirty="0">
                <a:solidFill>
                  <a:schemeClr val="bg1"/>
                </a:solidFill>
                <a:latin typeface="Arial"/>
                <a:cs typeface="Arial"/>
              </a:rPr>
              <a:t>grupo.</a:t>
            </a:r>
          </a:p>
          <a:p>
            <a:pPr>
              <a:spcBef>
                <a:spcPts val="35"/>
              </a:spcBef>
            </a:pPr>
            <a:endParaRPr sz="2000" dirty="0">
              <a:solidFill>
                <a:schemeClr val="bg1"/>
              </a:solidFill>
              <a:latin typeface="Arial"/>
              <a:cs typeface="Arial"/>
            </a:endParaRPr>
          </a:p>
          <a:p>
            <a:pPr marL="12700" marR="5080" algn="just"/>
            <a:r>
              <a:rPr sz="2000" dirty="0">
                <a:solidFill>
                  <a:schemeClr val="bg1"/>
                </a:solidFill>
                <a:latin typeface="Arial"/>
                <a:cs typeface="Arial"/>
              </a:rPr>
              <a:t>Muy </a:t>
            </a:r>
            <a:r>
              <a:rPr sz="2000" spc="-5" dirty="0">
                <a:solidFill>
                  <a:schemeClr val="bg1"/>
                </a:solidFill>
                <a:latin typeface="Arial"/>
                <a:cs typeface="Arial"/>
              </a:rPr>
              <a:t>útil </a:t>
            </a:r>
            <a:r>
              <a:rPr sz="2000" dirty="0">
                <a:solidFill>
                  <a:schemeClr val="bg1"/>
                </a:solidFill>
                <a:latin typeface="Arial"/>
                <a:cs typeface="Arial"/>
              </a:rPr>
              <a:t>su uso </a:t>
            </a:r>
            <a:r>
              <a:rPr sz="2000" spc="-5" dirty="0">
                <a:solidFill>
                  <a:schemeClr val="bg1"/>
                </a:solidFill>
                <a:latin typeface="Arial"/>
                <a:cs typeface="Arial"/>
              </a:rPr>
              <a:t>durante </a:t>
            </a:r>
            <a:r>
              <a:rPr sz="2000" dirty="0">
                <a:solidFill>
                  <a:schemeClr val="bg1"/>
                </a:solidFill>
                <a:latin typeface="Arial"/>
                <a:cs typeface="Arial"/>
              </a:rPr>
              <a:t>la </a:t>
            </a:r>
            <a:r>
              <a:rPr sz="2000" spc="-5" dirty="0">
                <a:solidFill>
                  <a:schemeClr val="bg1"/>
                </a:solidFill>
                <a:latin typeface="Arial"/>
                <a:cs typeface="Arial"/>
              </a:rPr>
              <a:t>fase </a:t>
            </a:r>
            <a:r>
              <a:rPr sz="2000" dirty="0">
                <a:solidFill>
                  <a:schemeClr val="bg1"/>
                </a:solidFill>
                <a:latin typeface="Arial"/>
                <a:cs typeface="Arial"/>
              </a:rPr>
              <a:t>de </a:t>
            </a:r>
            <a:r>
              <a:rPr sz="2000" spc="-5" dirty="0">
                <a:solidFill>
                  <a:schemeClr val="bg1"/>
                </a:solidFill>
                <a:latin typeface="Arial"/>
                <a:cs typeface="Arial"/>
              </a:rPr>
              <a:t>identificación </a:t>
            </a:r>
            <a:r>
              <a:rPr sz="2000" dirty="0">
                <a:solidFill>
                  <a:schemeClr val="bg1"/>
                </a:solidFill>
                <a:latin typeface="Arial"/>
                <a:cs typeface="Arial"/>
              </a:rPr>
              <a:t>y </a:t>
            </a:r>
            <a:r>
              <a:rPr sz="2000" spc="-5" dirty="0">
                <a:solidFill>
                  <a:schemeClr val="bg1"/>
                </a:solidFill>
                <a:latin typeface="Arial"/>
                <a:cs typeface="Arial"/>
              </a:rPr>
              <a:t>elección </a:t>
            </a:r>
            <a:r>
              <a:rPr sz="2000" dirty="0">
                <a:solidFill>
                  <a:schemeClr val="bg1"/>
                </a:solidFill>
                <a:latin typeface="Arial"/>
                <a:cs typeface="Arial"/>
              </a:rPr>
              <a:t>de </a:t>
            </a:r>
            <a:r>
              <a:rPr sz="2000" spc="-5" dirty="0">
                <a:solidFill>
                  <a:schemeClr val="bg1"/>
                </a:solidFill>
                <a:latin typeface="Arial"/>
                <a:cs typeface="Arial"/>
              </a:rPr>
              <a:t>la </a:t>
            </a:r>
            <a:r>
              <a:rPr sz="2000" dirty="0">
                <a:solidFill>
                  <a:schemeClr val="bg1"/>
                </a:solidFill>
                <a:latin typeface="Arial"/>
                <a:cs typeface="Arial"/>
              </a:rPr>
              <a:t>mejor  </a:t>
            </a:r>
            <a:r>
              <a:rPr sz="2000" spc="-5" dirty="0">
                <a:solidFill>
                  <a:schemeClr val="bg1"/>
                </a:solidFill>
                <a:latin typeface="Arial"/>
                <a:cs typeface="Arial"/>
              </a:rPr>
              <a:t>solución posible </a:t>
            </a:r>
            <a:r>
              <a:rPr sz="2000" dirty="0">
                <a:solidFill>
                  <a:schemeClr val="bg1"/>
                </a:solidFill>
                <a:latin typeface="Arial"/>
                <a:cs typeface="Arial"/>
              </a:rPr>
              <a:t>cuando se </a:t>
            </a:r>
            <a:r>
              <a:rPr sz="2000" spc="-5" dirty="0">
                <a:solidFill>
                  <a:schemeClr val="bg1"/>
                </a:solidFill>
                <a:latin typeface="Arial"/>
                <a:cs typeface="Arial"/>
              </a:rPr>
              <a:t>dispone </a:t>
            </a:r>
            <a:r>
              <a:rPr sz="2000" dirty="0">
                <a:solidFill>
                  <a:schemeClr val="bg1"/>
                </a:solidFill>
                <a:latin typeface="Arial"/>
                <a:cs typeface="Arial"/>
              </a:rPr>
              <a:t>de varias</a:t>
            </a:r>
            <a:r>
              <a:rPr sz="2000" spc="-55" dirty="0">
                <a:solidFill>
                  <a:schemeClr val="bg1"/>
                </a:solidFill>
                <a:latin typeface="Arial"/>
                <a:cs typeface="Arial"/>
              </a:rPr>
              <a:t> </a:t>
            </a:r>
            <a:r>
              <a:rPr sz="2000" spc="-5" dirty="0">
                <a:solidFill>
                  <a:schemeClr val="bg1"/>
                </a:solidFill>
                <a:latin typeface="Arial"/>
                <a:cs typeface="Arial"/>
              </a:rPr>
              <a:t>propuestas.</a:t>
            </a:r>
            <a:endParaRPr sz="2000" dirty="0">
              <a:solidFill>
                <a:schemeClr val="bg1"/>
              </a:solidFill>
              <a:latin typeface="Arial"/>
              <a:cs typeface="Arial"/>
            </a:endParaRPr>
          </a:p>
          <a:p>
            <a:pPr>
              <a:spcBef>
                <a:spcPts val="30"/>
              </a:spcBef>
            </a:pPr>
            <a:endParaRPr sz="2000" dirty="0">
              <a:solidFill>
                <a:schemeClr val="bg1"/>
              </a:solidFill>
              <a:latin typeface="Arial"/>
              <a:cs typeface="Arial"/>
            </a:endParaRPr>
          </a:p>
          <a:p>
            <a:pPr marL="12700" marR="5080" algn="just"/>
            <a:r>
              <a:rPr sz="2000" dirty="0">
                <a:solidFill>
                  <a:schemeClr val="bg1"/>
                </a:solidFill>
                <a:latin typeface="Arial"/>
                <a:cs typeface="Arial"/>
              </a:rPr>
              <a:t>A </a:t>
            </a:r>
            <a:r>
              <a:rPr sz="2000" spc="-5" dirty="0">
                <a:solidFill>
                  <a:schemeClr val="bg1"/>
                </a:solidFill>
                <a:latin typeface="Arial"/>
                <a:cs typeface="Arial"/>
              </a:rPr>
              <a:t>partir </a:t>
            </a:r>
            <a:r>
              <a:rPr sz="2000" dirty="0">
                <a:solidFill>
                  <a:schemeClr val="bg1"/>
                </a:solidFill>
                <a:latin typeface="Arial"/>
                <a:cs typeface="Arial"/>
              </a:rPr>
              <a:t>de la </a:t>
            </a:r>
            <a:r>
              <a:rPr sz="2000" spc="-5" dirty="0">
                <a:solidFill>
                  <a:schemeClr val="bg1"/>
                </a:solidFill>
                <a:latin typeface="Arial"/>
                <a:cs typeface="Arial"/>
              </a:rPr>
              <a:t>información obtenida </a:t>
            </a:r>
            <a:r>
              <a:rPr sz="2000" dirty="0">
                <a:solidFill>
                  <a:schemeClr val="bg1"/>
                </a:solidFill>
                <a:latin typeface="Arial"/>
                <a:cs typeface="Arial"/>
              </a:rPr>
              <a:t>se </a:t>
            </a:r>
            <a:r>
              <a:rPr sz="2000" spc="-5" dirty="0">
                <a:solidFill>
                  <a:schemeClr val="bg1"/>
                </a:solidFill>
                <a:latin typeface="Arial"/>
                <a:cs typeface="Arial"/>
              </a:rPr>
              <a:t>realiza </a:t>
            </a:r>
            <a:r>
              <a:rPr sz="2000" dirty="0">
                <a:solidFill>
                  <a:schemeClr val="bg1"/>
                </a:solidFill>
                <a:latin typeface="Arial"/>
                <a:cs typeface="Arial"/>
              </a:rPr>
              <a:t>la </a:t>
            </a:r>
            <a:r>
              <a:rPr sz="2000" spc="-5" dirty="0">
                <a:solidFill>
                  <a:schemeClr val="bg1"/>
                </a:solidFill>
                <a:latin typeface="Arial"/>
                <a:cs typeface="Arial"/>
              </a:rPr>
              <a:t>jerarquización de </a:t>
            </a:r>
            <a:r>
              <a:rPr sz="2000" dirty="0">
                <a:solidFill>
                  <a:schemeClr val="bg1"/>
                </a:solidFill>
                <a:latin typeface="Arial"/>
                <a:cs typeface="Arial"/>
              </a:rPr>
              <a:t>las  </a:t>
            </a:r>
            <a:r>
              <a:rPr sz="2000" spc="-5" dirty="0">
                <a:solidFill>
                  <a:schemeClr val="bg1"/>
                </a:solidFill>
                <a:latin typeface="Arial"/>
                <a:cs typeface="Arial"/>
              </a:rPr>
              <a:t>diferentes alternativas, permitiendo la elección </a:t>
            </a:r>
            <a:r>
              <a:rPr sz="2000" dirty="0">
                <a:solidFill>
                  <a:schemeClr val="bg1"/>
                </a:solidFill>
                <a:latin typeface="Arial"/>
                <a:cs typeface="Arial"/>
              </a:rPr>
              <a:t>de </a:t>
            </a:r>
            <a:r>
              <a:rPr sz="2000" spc="-5" dirty="0">
                <a:solidFill>
                  <a:schemeClr val="bg1"/>
                </a:solidFill>
                <a:latin typeface="Arial"/>
                <a:cs typeface="Arial"/>
              </a:rPr>
              <a:t>las soluciones </a:t>
            </a:r>
            <a:r>
              <a:rPr sz="2000" dirty="0">
                <a:solidFill>
                  <a:schemeClr val="bg1"/>
                </a:solidFill>
                <a:latin typeface="Arial"/>
                <a:cs typeface="Arial"/>
              </a:rPr>
              <a:t>más  </a:t>
            </a:r>
            <a:r>
              <a:rPr sz="2000" spc="-5" dirty="0">
                <a:solidFill>
                  <a:schemeClr val="bg1"/>
                </a:solidFill>
                <a:latin typeface="Arial"/>
                <a:cs typeface="Arial"/>
              </a:rPr>
              <a:t>adecuadas.</a:t>
            </a:r>
            <a:endParaRPr sz="2000" dirty="0">
              <a:solidFill>
                <a:schemeClr val="bg1"/>
              </a:solidFill>
              <a:latin typeface="Arial"/>
              <a:cs typeface="Arial"/>
            </a:endParaRPr>
          </a:p>
        </p:txBody>
      </p:sp>
    </p:spTree>
    <p:extLst>
      <p:ext uri="{BB962C8B-B14F-4D97-AF65-F5344CB8AC3E}">
        <p14:creationId xmlns:p14="http://schemas.microsoft.com/office/powerpoint/2010/main" val="1051533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79449489-7002-4671-A6A4-66302BA5C411}"/>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AF8A00AA-A0B4-4F9B-9E14-2A55C7CE71FD}"/>
              </a:ext>
            </a:extLst>
          </p:cNvPr>
          <p:cNvSpPr txBox="1">
            <a:spLocks noGrp="1"/>
          </p:cNvSpPr>
          <p:nvPr>
            <p:ph type="title"/>
          </p:nvPr>
        </p:nvSpPr>
        <p:spPr>
          <a:xfrm>
            <a:off x="2109818" y="549395"/>
            <a:ext cx="8506155" cy="482055"/>
          </a:xfrm>
          <a:prstGeom prst="rect">
            <a:avLst/>
          </a:prstGeom>
        </p:spPr>
        <p:txBody>
          <a:bodyPr vert="horz" wrap="square" lIns="0" tIns="12065" rIns="0" bIns="0" rtlCol="0">
            <a:spAutoFit/>
          </a:bodyPr>
          <a:lstStyle/>
          <a:p>
            <a:pPr marL="12700">
              <a:spcBef>
                <a:spcPts val="95"/>
              </a:spcBef>
            </a:pPr>
            <a:r>
              <a:rPr lang="es-EC" b="1" dirty="0">
                <a:solidFill>
                  <a:schemeClr val="bg1"/>
                </a:solidFill>
              </a:rPr>
              <a:t>Matriz de decisión</a:t>
            </a:r>
            <a:endParaRPr b="1" dirty="0">
              <a:solidFill>
                <a:schemeClr val="bg1"/>
              </a:solidFill>
            </a:endParaRPr>
          </a:p>
        </p:txBody>
      </p:sp>
      <p:sp>
        <p:nvSpPr>
          <p:cNvPr id="7" name="object 2">
            <a:extLst>
              <a:ext uri="{FF2B5EF4-FFF2-40B4-BE49-F238E27FC236}">
                <a16:creationId xmlns:a16="http://schemas.microsoft.com/office/drawing/2014/main" id="{837D35E9-6BAE-4BD3-8576-F334D943D9E2}"/>
              </a:ext>
            </a:extLst>
          </p:cNvPr>
          <p:cNvSpPr/>
          <p:nvPr/>
        </p:nvSpPr>
        <p:spPr>
          <a:xfrm>
            <a:off x="2109818" y="1076907"/>
            <a:ext cx="7972363" cy="4990670"/>
          </a:xfrm>
          <a:prstGeom prst="rect">
            <a:avLst/>
          </a:prstGeom>
          <a:blipFill>
            <a:blip r:embed="rId3" cstate="print"/>
            <a:stretch>
              <a:fillRect/>
            </a:stretch>
          </a:blipFill>
        </p:spPr>
        <p:txBody>
          <a:bodyPr wrap="square" lIns="0" tIns="0" rIns="0" bIns="0" rtlCol="0"/>
          <a:lstStyle/>
          <a:p>
            <a:endParaRPr>
              <a:solidFill>
                <a:schemeClr val="accent5">
                  <a:lumMod val="50000"/>
                </a:schemeClr>
              </a:solidFill>
            </a:endParaRPr>
          </a:p>
        </p:txBody>
      </p:sp>
    </p:spTree>
    <p:extLst>
      <p:ext uri="{BB962C8B-B14F-4D97-AF65-F5344CB8AC3E}">
        <p14:creationId xmlns:p14="http://schemas.microsoft.com/office/powerpoint/2010/main" val="2409180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282FB4DB-4E31-41CB-82CA-2A076D4915F7}"/>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CCF9DFF3-42EC-42C8-8CEB-52308CE8B9B2}"/>
              </a:ext>
            </a:extLst>
          </p:cNvPr>
          <p:cNvSpPr txBox="1">
            <a:spLocks noGrp="1"/>
          </p:cNvSpPr>
          <p:nvPr>
            <p:ph type="title"/>
          </p:nvPr>
        </p:nvSpPr>
        <p:spPr>
          <a:xfrm>
            <a:off x="1842922" y="428179"/>
            <a:ext cx="8506155"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Matriz de decisión</a:t>
            </a:r>
            <a:endParaRPr b="1" dirty="0">
              <a:solidFill>
                <a:schemeClr val="tx1"/>
              </a:solidFill>
            </a:endParaRPr>
          </a:p>
        </p:txBody>
      </p:sp>
      <p:sp>
        <p:nvSpPr>
          <p:cNvPr id="8" name="object 3">
            <a:extLst>
              <a:ext uri="{FF2B5EF4-FFF2-40B4-BE49-F238E27FC236}">
                <a16:creationId xmlns:a16="http://schemas.microsoft.com/office/drawing/2014/main" id="{990EE4DF-E18D-4BB9-A4FD-ED5CD2140374}"/>
              </a:ext>
            </a:extLst>
          </p:cNvPr>
          <p:cNvSpPr txBox="1"/>
          <p:nvPr/>
        </p:nvSpPr>
        <p:spPr>
          <a:xfrm>
            <a:off x="447978" y="1274397"/>
            <a:ext cx="10474022" cy="4552528"/>
          </a:xfrm>
          <a:prstGeom prst="rect">
            <a:avLst/>
          </a:prstGeom>
        </p:spPr>
        <p:txBody>
          <a:bodyPr vert="horz" wrap="square" lIns="0" tIns="12700" rIns="0" bIns="0" rtlCol="0">
            <a:spAutoFit/>
          </a:bodyPr>
          <a:lstStyle/>
          <a:p>
            <a:pPr marL="13335" marR="5080" algn="just">
              <a:spcBef>
                <a:spcPts val="100"/>
              </a:spcBef>
            </a:pPr>
            <a:r>
              <a:rPr spc="-5" dirty="0">
                <a:solidFill>
                  <a:schemeClr val="bg1"/>
                </a:solidFill>
                <a:latin typeface="Arial"/>
                <a:cs typeface="Arial"/>
              </a:rPr>
              <a:t>Ejemplo: </a:t>
            </a:r>
            <a:r>
              <a:rPr dirty="0">
                <a:solidFill>
                  <a:schemeClr val="bg1"/>
                </a:solidFill>
                <a:latin typeface="Arial"/>
                <a:cs typeface="Arial"/>
              </a:rPr>
              <a:t>Para </a:t>
            </a:r>
            <a:r>
              <a:rPr spc="-5" dirty="0">
                <a:solidFill>
                  <a:schemeClr val="bg1"/>
                </a:solidFill>
                <a:latin typeface="Arial"/>
                <a:cs typeface="Arial"/>
              </a:rPr>
              <a:t>resolver </a:t>
            </a:r>
            <a:r>
              <a:rPr dirty="0">
                <a:solidFill>
                  <a:schemeClr val="bg1"/>
                </a:solidFill>
                <a:latin typeface="Arial"/>
                <a:cs typeface="Arial"/>
              </a:rPr>
              <a:t>un </a:t>
            </a:r>
            <a:r>
              <a:rPr spc="-5" dirty="0">
                <a:solidFill>
                  <a:schemeClr val="bg1"/>
                </a:solidFill>
                <a:latin typeface="Arial"/>
                <a:cs typeface="Arial"/>
              </a:rPr>
              <a:t>problema existente </a:t>
            </a:r>
            <a:r>
              <a:rPr dirty="0">
                <a:solidFill>
                  <a:schemeClr val="bg1"/>
                </a:solidFill>
                <a:latin typeface="Arial"/>
                <a:cs typeface="Arial"/>
              </a:rPr>
              <a:t>en </a:t>
            </a:r>
            <a:r>
              <a:rPr spc="-5" dirty="0">
                <a:solidFill>
                  <a:schemeClr val="bg1"/>
                </a:solidFill>
                <a:latin typeface="Arial"/>
                <a:cs typeface="Arial"/>
              </a:rPr>
              <a:t>una </a:t>
            </a:r>
            <a:r>
              <a:rPr b="1" spc="-5" dirty="0">
                <a:solidFill>
                  <a:schemeClr val="bg1"/>
                </a:solidFill>
                <a:latin typeface="Arial"/>
                <a:cs typeface="Arial"/>
              </a:rPr>
              <a:t>fábrica</a:t>
            </a:r>
            <a:r>
              <a:rPr spc="-5" dirty="0">
                <a:solidFill>
                  <a:schemeClr val="bg1"/>
                </a:solidFill>
                <a:latin typeface="Arial"/>
                <a:cs typeface="Arial"/>
              </a:rPr>
              <a:t>, </a:t>
            </a:r>
            <a:r>
              <a:rPr dirty="0">
                <a:solidFill>
                  <a:schemeClr val="bg1"/>
                </a:solidFill>
                <a:latin typeface="Arial"/>
                <a:cs typeface="Arial"/>
              </a:rPr>
              <a:t>se  </a:t>
            </a:r>
            <a:r>
              <a:rPr spc="-5" dirty="0">
                <a:solidFill>
                  <a:schemeClr val="bg1"/>
                </a:solidFill>
                <a:latin typeface="Arial"/>
                <a:cs typeface="Arial"/>
              </a:rPr>
              <a:t>decide </a:t>
            </a:r>
            <a:r>
              <a:rPr dirty="0">
                <a:solidFill>
                  <a:schemeClr val="bg1"/>
                </a:solidFill>
                <a:latin typeface="Arial"/>
                <a:cs typeface="Arial"/>
              </a:rPr>
              <a:t>crear un grupo de </a:t>
            </a:r>
            <a:r>
              <a:rPr spc="-5" dirty="0">
                <a:solidFill>
                  <a:schemeClr val="bg1"/>
                </a:solidFill>
                <a:latin typeface="Arial"/>
                <a:cs typeface="Arial"/>
              </a:rPr>
              <a:t>trabajo </a:t>
            </a:r>
            <a:r>
              <a:rPr dirty="0">
                <a:solidFill>
                  <a:schemeClr val="bg1"/>
                </a:solidFill>
                <a:latin typeface="Arial"/>
                <a:cs typeface="Arial"/>
              </a:rPr>
              <a:t>y </a:t>
            </a:r>
            <a:r>
              <a:rPr spc="-5" dirty="0">
                <a:solidFill>
                  <a:schemeClr val="bg1"/>
                </a:solidFill>
                <a:latin typeface="Arial"/>
                <a:cs typeface="Arial"/>
              </a:rPr>
              <a:t>aplicar </a:t>
            </a:r>
            <a:r>
              <a:rPr dirty="0">
                <a:solidFill>
                  <a:schemeClr val="bg1"/>
                </a:solidFill>
                <a:latin typeface="Arial"/>
                <a:cs typeface="Arial"/>
              </a:rPr>
              <a:t>esa</a:t>
            </a:r>
            <a:r>
              <a:rPr spc="-50" dirty="0">
                <a:solidFill>
                  <a:schemeClr val="bg1"/>
                </a:solidFill>
                <a:latin typeface="Arial"/>
                <a:cs typeface="Arial"/>
              </a:rPr>
              <a:t> </a:t>
            </a:r>
            <a:r>
              <a:rPr spc="-5" dirty="0">
                <a:solidFill>
                  <a:schemeClr val="bg1"/>
                </a:solidFill>
                <a:latin typeface="Arial"/>
                <a:cs typeface="Arial"/>
              </a:rPr>
              <a:t>herramienta.</a:t>
            </a:r>
            <a:endParaRPr dirty="0">
              <a:solidFill>
                <a:schemeClr val="bg1"/>
              </a:solidFill>
              <a:latin typeface="Arial"/>
              <a:cs typeface="Arial"/>
            </a:endParaRPr>
          </a:p>
          <a:p>
            <a:pPr>
              <a:spcBef>
                <a:spcPts val="30"/>
              </a:spcBef>
            </a:pPr>
            <a:endParaRPr dirty="0">
              <a:solidFill>
                <a:schemeClr val="bg1"/>
              </a:solidFill>
              <a:latin typeface="Arial"/>
              <a:cs typeface="Arial"/>
            </a:endParaRPr>
          </a:p>
          <a:p>
            <a:pPr marL="12700" marR="5080" algn="just"/>
            <a:r>
              <a:rPr dirty="0">
                <a:solidFill>
                  <a:schemeClr val="bg1"/>
                </a:solidFill>
                <a:latin typeface="Arial"/>
                <a:cs typeface="Arial"/>
              </a:rPr>
              <a:t>Se </a:t>
            </a:r>
            <a:r>
              <a:rPr spc="-5" dirty="0">
                <a:solidFill>
                  <a:schemeClr val="bg1"/>
                </a:solidFill>
                <a:latin typeface="Arial"/>
                <a:cs typeface="Arial"/>
              </a:rPr>
              <a:t>plantean </a:t>
            </a:r>
            <a:r>
              <a:rPr dirty="0">
                <a:solidFill>
                  <a:schemeClr val="bg1"/>
                </a:solidFill>
                <a:latin typeface="Arial"/>
                <a:cs typeface="Arial"/>
              </a:rPr>
              <a:t>4 </a:t>
            </a:r>
            <a:r>
              <a:rPr spc="-5" dirty="0">
                <a:solidFill>
                  <a:schemeClr val="bg1"/>
                </a:solidFill>
                <a:latin typeface="Arial"/>
                <a:cs typeface="Arial"/>
              </a:rPr>
              <a:t>soluciones: </a:t>
            </a:r>
            <a:r>
              <a:rPr lang="es-EC" spc="-5" dirty="0">
                <a:solidFill>
                  <a:schemeClr val="bg1"/>
                </a:solidFill>
                <a:latin typeface="Arial"/>
                <a:cs typeface="Arial"/>
              </a:rPr>
              <a:t>(1) </a:t>
            </a:r>
            <a:r>
              <a:rPr dirty="0">
                <a:solidFill>
                  <a:schemeClr val="bg1"/>
                </a:solidFill>
                <a:latin typeface="Arial"/>
                <a:cs typeface="Arial"/>
              </a:rPr>
              <a:t>que </a:t>
            </a:r>
            <a:r>
              <a:rPr spc="-5" dirty="0">
                <a:solidFill>
                  <a:schemeClr val="bg1"/>
                </a:solidFill>
                <a:latin typeface="Arial"/>
                <a:cs typeface="Arial"/>
              </a:rPr>
              <a:t>la clasificación la realice </a:t>
            </a:r>
            <a:r>
              <a:rPr dirty="0">
                <a:solidFill>
                  <a:schemeClr val="bg1"/>
                </a:solidFill>
                <a:latin typeface="Arial"/>
                <a:cs typeface="Arial"/>
              </a:rPr>
              <a:t>una </a:t>
            </a:r>
            <a:r>
              <a:rPr spc="-5" dirty="0">
                <a:solidFill>
                  <a:schemeClr val="bg1"/>
                </a:solidFill>
                <a:latin typeface="Arial"/>
                <a:cs typeface="Arial"/>
              </a:rPr>
              <a:t>entidad  externa; </a:t>
            </a:r>
            <a:r>
              <a:rPr lang="es-EC" spc="-5" dirty="0">
                <a:solidFill>
                  <a:schemeClr val="bg1"/>
                </a:solidFill>
                <a:latin typeface="Arial"/>
                <a:cs typeface="Arial"/>
              </a:rPr>
              <a:t>(2) </a:t>
            </a:r>
            <a:r>
              <a:rPr spc="-5" dirty="0">
                <a:solidFill>
                  <a:schemeClr val="bg1"/>
                </a:solidFill>
                <a:latin typeface="Arial"/>
                <a:cs typeface="Arial"/>
              </a:rPr>
              <a:t>construir: parrilla, tolva, canaleta, tolva </a:t>
            </a:r>
            <a:r>
              <a:rPr dirty="0">
                <a:solidFill>
                  <a:schemeClr val="bg1"/>
                </a:solidFill>
                <a:latin typeface="Arial"/>
                <a:cs typeface="Arial"/>
              </a:rPr>
              <a:t>y </a:t>
            </a:r>
            <a:r>
              <a:rPr spc="-5" dirty="0">
                <a:solidFill>
                  <a:schemeClr val="bg1"/>
                </a:solidFill>
                <a:latin typeface="Arial"/>
                <a:cs typeface="Arial"/>
              </a:rPr>
              <a:t>cinta; </a:t>
            </a:r>
            <a:r>
              <a:rPr lang="es-EC" spc="-5" dirty="0">
                <a:solidFill>
                  <a:schemeClr val="bg1"/>
                </a:solidFill>
                <a:latin typeface="Arial"/>
                <a:cs typeface="Arial"/>
              </a:rPr>
              <a:t>(3) </a:t>
            </a:r>
            <a:r>
              <a:rPr spc="-5" dirty="0">
                <a:solidFill>
                  <a:schemeClr val="bg1"/>
                </a:solidFill>
                <a:latin typeface="Arial"/>
                <a:cs typeface="Arial"/>
              </a:rPr>
              <a:t>construir:  parrilla, </a:t>
            </a:r>
            <a:r>
              <a:rPr dirty="0">
                <a:solidFill>
                  <a:schemeClr val="bg1"/>
                </a:solidFill>
                <a:latin typeface="Arial"/>
                <a:cs typeface="Arial"/>
              </a:rPr>
              <a:t>criba, </a:t>
            </a:r>
            <a:r>
              <a:rPr spc="-5" dirty="0">
                <a:solidFill>
                  <a:schemeClr val="bg1"/>
                </a:solidFill>
                <a:latin typeface="Arial"/>
                <a:cs typeface="Arial"/>
              </a:rPr>
              <a:t>canaleta </a:t>
            </a:r>
            <a:r>
              <a:rPr dirty="0">
                <a:solidFill>
                  <a:schemeClr val="bg1"/>
                </a:solidFill>
                <a:latin typeface="Arial"/>
                <a:cs typeface="Arial"/>
              </a:rPr>
              <a:t>y </a:t>
            </a:r>
            <a:r>
              <a:rPr spc="-5" dirty="0">
                <a:solidFill>
                  <a:schemeClr val="bg1"/>
                </a:solidFill>
                <a:latin typeface="Arial"/>
                <a:cs typeface="Arial"/>
              </a:rPr>
              <a:t>cinta; </a:t>
            </a:r>
            <a:r>
              <a:rPr lang="es-EC" spc="-5" dirty="0">
                <a:solidFill>
                  <a:schemeClr val="bg1"/>
                </a:solidFill>
                <a:latin typeface="Arial"/>
                <a:cs typeface="Arial"/>
              </a:rPr>
              <a:t>(3) </a:t>
            </a:r>
            <a:r>
              <a:rPr dirty="0">
                <a:solidFill>
                  <a:schemeClr val="bg1"/>
                </a:solidFill>
                <a:latin typeface="Arial"/>
                <a:cs typeface="Arial"/>
              </a:rPr>
              <a:t>que un </a:t>
            </a:r>
            <a:r>
              <a:rPr spc="-5" dirty="0">
                <a:solidFill>
                  <a:schemeClr val="bg1"/>
                </a:solidFill>
                <a:latin typeface="Arial"/>
                <a:cs typeface="Arial"/>
              </a:rPr>
              <a:t>operario vigile la recogida </a:t>
            </a:r>
            <a:r>
              <a:rPr spc="-10" dirty="0">
                <a:solidFill>
                  <a:schemeClr val="bg1"/>
                </a:solidFill>
                <a:latin typeface="Arial"/>
                <a:cs typeface="Arial"/>
              </a:rPr>
              <a:t>de  </a:t>
            </a:r>
            <a:r>
              <a:rPr spc="-5" dirty="0">
                <a:solidFill>
                  <a:schemeClr val="bg1"/>
                </a:solidFill>
                <a:latin typeface="Arial"/>
                <a:cs typeface="Arial"/>
              </a:rPr>
              <a:t>materiales.</a:t>
            </a:r>
            <a:endParaRPr dirty="0">
              <a:solidFill>
                <a:schemeClr val="bg1"/>
              </a:solidFill>
              <a:latin typeface="Arial"/>
              <a:cs typeface="Arial"/>
            </a:endParaRPr>
          </a:p>
          <a:p>
            <a:pPr marL="12700" algn="just">
              <a:spcBef>
                <a:spcPts val="960"/>
              </a:spcBef>
            </a:pPr>
            <a:r>
              <a:rPr dirty="0">
                <a:solidFill>
                  <a:schemeClr val="bg1"/>
                </a:solidFill>
                <a:latin typeface="Arial"/>
                <a:cs typeface="Arial"/>
              </a:rPr>
              <a:t>Se </a:t>
            </a:r>
            <a:r>
              <a:rPr spc="-5" dirty="0">
                <a:solidFill>
                  <a:schemeClr val="bg1"/>
                </a:solidFill>
                <a:latin typeface="Arial"/>
                <a:cs typeface="Arial"/>
              </a:rPr>
              <a:t>escogen </a:t>
            </a:r>
            <a:r>
              <a:rPr dirty="0">
                <a:solidFill>
                  <a:schemeClr val="bg1"/>
                </a:solidFill>
                <a:latin typeface="Arial"/>
                <a:cs typeface="Arial"/>
              </a:rPr>
              <a:t>5</a:t>
            </a:r>
            <a:r>
              <a:rPr spc="-20" dirty="0">
                <a:solidFill>
                  <a:schemeClr val="bg1"/>
                </a:solidFill>
                <a:latin typeface="Arial"/>
                <a:cs typeface="Arial"/>
              </a:rPr>
              <a:t> </a:t>
            </a:r>
            <a:r>
              <a:rPr spc="-5" dirty="0">
                <a:solidFill>
                  <a:schemeClr val="bg1"/>
                </a:solidFill>
                <a:latin typeface="Arial"/>
                <a:cs typeface="Arial"/>
              </a:rPr>
              <a:t>criterios:</a:t>
            </a:r>
            <a:endParaRPr dirty="0">
              <a:solidFill>
                <a:schemeClr val="bg1"/>
              </a:solidFill>
              <a:latin typeface="Arial"/>
              <a:cs typeface="Arial"/>
            </a:endParaRPr>
          </a:p>
          <a:p>
            <a:pPr marL="1270000" indent="-343535">
              <a:spcBef>
                <a:spcPts val="960"/>
              </a:spcBef>
              <a:buAutoNum type="arabicPeriod"/>
              <a:tabLst>
                <a:tab pos="1270000" algn="l"/>
                <a:tab pos="1270635" algn="l"/>
              </a:tabLst>
            </a:pPr>
            <a:r>
              <a:rPr spc="-5" dirty="0">
                <a:solidFill>
                  <a:schemeClr val="bg1"/>
                </a:solidFill>
                <a:latin typeface="Arial"/>
                <a:cs typeface="Arial"/>
              </a:rPr>
              <a:t>Factibilidad </a:t>
            </a:r>
            <a:r>
              <a:rPr dirty="0">
                <a:solidFill>
                  <a:schemeClr val="bg1"/>
                </a:solidFill>
                <a:latin typeface="Arial"/>
                <a:cs typeface="Arial"/>
              </a:rPr>
              <a:t>(P =</a:t>
            </a:r>
            <a:r>
              <a:rPr spc="-55" dirty="0">
                <a:solidFill>
                  <a:schemeClr val="bg1"/>
                </a:solidFill>
                <a:latin typeface="Arial"/>
                <a:cs typeface="Arial"/>
              </a:rPr>
              <a:t> </a:t>
            </a:r>
            <a:r>
              <a:rPr dirty="0">
                <a:solidFill>
                  <a:schemeClr val="bg1"/>
                </a:solidFill>
                <a:latin typeface="Arial"/>
                <a:cs typeface="Arial"/>
              </a:rPr>
              <a:t>1)</a:t>
            </a:r>
          </a:p>
          <a:p>
            <a:pPr marL="1270000" indent="-343535">
              <a:buAutoNum type="arabicPeriod"/>
              <a:tabLst>
                <a:tab pos="1270000" algn="l"/>
                <a:tab pos="1270635" algn="l"/>
              </a:tabLst>
            </a:pPr>
            <a:r>
              <a:rPr spc="-5" dirty="0">
                <a:solidFill>
                  <a:schemeClr val="bg1"/>
                </a:solidFill>
                <a:latin typeface="Arial"/>
                <a:cs typeface="Arial"/>
              </a:rPr>
              <a:t>Sencillez </a:t>
            </a:r>
            <a:r>
              <a:rPr dirty="0">
                <a:solidFill>
                  <a:schemeClr val="bg1"/>
                </a:solidFill>
                <a:latin typeface="Arial"/>
                <a:cs typeface="Arial"/>
              </a:rPr>
              <a:t>(P =</a:t>
            </a:r>
            <a:r>
              <a:rPr spc="-50" dirty="0">
                <a:solidFill>
                  <a:schemeClr val="bg1"/>
                </a:solidFill>
                <a:latin typeface="Arial"/>
                <a:cs typeface="Arial"/>
              </a:rPr>
              <a:t> </a:t>
            </a:r>
            <a:r>
              <a:rPr dirty="0">
                <a:solidFill>
                  <a:schemeClr val="bg1"/>
                </a:solidFill>
                <a:latin typeface="Arial"/>
                <a:cs typeface="Arial"/>
              </a:rPr>
              <a:t>1)</a:t>
            </a:r>
          </a:p>
          <a:p>
            <a:pPr marL="1270000" indent="-343535">
              <a:buAutoNum type="arabicPeriod"/>
              <a:tabLst>
                <a:tab pos="1270000" algn="l"/>
                <a:tab pos="1270635" algn="l"/>
              </a:tabLst>
            </a:pPr>
            <a:r>
              <a:rPr spc="-5" dirty="0">
                <a:solidFill>
                  <a:schemeClr val="bg1"/>
                </a:solidFill>
                <a:latin typeface="Arial"/>
                <a:cs typeface="Arial"/>
              </a:rPr>
              <a:t>Impacto </a:t>
            </a:r>
            <a:r>
              <a:rPr dirty="0">
                <a:solidFill>
                  <a:schemeClr val="bg1"/>
                </a:solidFill>
                <a:latin typeface="Arial"/>
                <a:cs typeface="Arial"/>
              </a:rPr>
              <a:t>en la </a:t>
            </a:r>
            <a:r>
              <a:rPr spc="-5" dirty="0">
                <a:solidFill>
                  <a:schemeClr val="bg1"/>
                </a:solidFill>
                <a:latin typeface="Arial"/>
                <a:cs typeface="Arial"/>
              </a:rPr>
              <a:t>satisfacción </a:t>
            </a:r>
            <a:r>
              <a:rPr dirty="0">
                <a:solidFill>
                  <a:schemeClr val="bg1"/>
                </a:solidFill>
                <a:latin typeface="Arial"/>
                <a:cs typeface="Arial"/>
              </a:rPr>
              <a:t>de los empleados (P =</a:t>
            </a:r>
            <a:r>
              <a:rPr spc="-110" dirty="0">
                <a:solidFill>
                  <a:schemeClr val="bg1"/>
                </a:solidFill>
                <a:latin typeface="Arial"/>
                <a:cs typeface="Arial"/>
              </a:rPr>
              <a:t> </a:t>
            </a:r>
            <a:r>
              <a:rPr dirty="0">
                <a:solidFill>
                  <a:schemeClr val="bg1"/>
                </a:solidFill>
                <a:latin typeface="Arial"/>
                <a:cs typeface="Arial"/>
              </a:rPr>
              <a:t>2)</a:t>
            </a:r>
          </a:p>
          <a:p>
            <a:pPr marL="1270000" indent="-343535">
              <a:buAutoNum type="arabicPeriod"/>
              <a:tabLst>
                <a:tab pos="1270000" algn="l"/>
                <a:tab pos="1270635" algn="l"/>
              </a:tabLst>
            </a:pPr>
            <a:r>
              <a:rPr spc="-5" dirty="0">
                <a:solidFill>
                  <a:schemeClr val="bg1"/>
                </a:solidFill>
                <a:latin typeface="Arial"/>
                <a:cs typeface="Arial"/>
              </a:rPr>
              <a:t>Coste </a:t>
            </a:r>
            <a:r>
              <a:rPr dirty="0">
                <a:solidFill>
                  <a:schemeClr val="bg1"/>
                </a:solidFill>
                <a:latin typeface="Arial"/>
                <a:cs typeface="Arial"/>
              </a:rPr>
              <a:t>(P =</a:t>
            </a:r>
            <a:r>
              <a:rPr spc="-45" dirty="0">
                <a:solidFill>
                  <a:schemeClr val="bg1"/>
                </a:solidFill>
                <a:latin typeface="Arial"/>
                <a:cs typeface="Arial"/>
              </a:rPr>
              <a:t> </a:t>
            </a:r>
            <a:r>
              <a:rPr dirty="0">
                <a:solidFill>
                  <a:schemeClr val="bg1"/>
                </a:solidFill>
                <a:latin typeface="Arial"/>
                <a:cs typeface="Arial"/>
              </a:rPr>
              <a:t>-1)</a:t>
            </a:r>
          </a:p>
          <a:p>
            <a:pPr marL="1270000" indent="-343535">
              <a:buAutoNum type="arabicPeriod"/>
              <a:tabLst>
                <a:tab pos="1270000" algn="l"/>
                <a:tab pos="1270635" algn="l"/>
              </a:tabLst>
            </a:pPr>
            <a:r>
              <a:rPr spc="-5" dirty="0">
                <a:solidFill>
                  <a:schemeClr val="bg1"/>
                </a:solidFill>
                <a:latin typeface="Arial"/>
                <a:cs typeface="Arial"/>
              </a:rPr>
              <a:t>Impacto </a:t>
            </a:r>
            <a:r>
              <a:rPr dirty="0">
                <a:solidFill>
                  <a:schemeClr val="bg1"/>
                </a:solidFill>
                <a:latin typeface="Arial"/>
                <a:cs typeface="Arial"/>
              </a:rPr>
              <a:t>en la </a:t>
            </a:r>
            <a:r>
              <a:rPr spc="-5" dirty="0">
                <a:solidFill>
                  <a:schemeClr val="bg1"/>
                </a:solidFill>
                <a:latin typeface="Arial"/>
                <a:cs typeface="Arial"/>
              </a:rPr>
              <a:t>satisfacción </a:t>
            </a:r>
            <a:r>
              <a:rPr dirty="0">
                <a:solidFill>
                  <a:schemeClr val="bg1"/>
                </a:solidFill>
                <a:latin typeface="Arial"/>
                <a:cs typeface="Arial"/>
              </a:rPr>
              <a:t>de los </a:t>
            </a:r>
            <a:r>
              <a:rPr spc="-5" dirty="0">
                <a:solidFill>
                  <a:schemeClr val="bg1"/>
                </a:solidFill>
                <a:latin typeface="Arial"/>
                <a:cs typeface="Arial"/>
              </a:rPr>
              <a:t>clientes </a:t>
            </a:r>
            <a:r>
              <a:rPr dirty="0">
                <a:solidFill>
                  <a:schemeClr val="bg1"/>
                </a:solidFill>
                <a:latin typeface="Arial"/>
                <a:cs typeface="Arial"/>
              </a:rPr>
              <a:t>(P =</a:t>
            </a:r>
            <a:r>
              <a:rPr spc="-75" dirty="0">
                <a:solidFill>
                  <a:schemeClr val="bg1"/>
                </a:solidFill>
                <a:latin typeface="Arial"/>
                <a:cs typeface="Arial"/>
              </a:rPr>
              <a:t> </a:t>
            </a:r>
            <a:r>
              <a:rPr dirty="0">
                <a:solidFill>
                  <a:schemeClr val="bg1"/>
                </a:solidFill>
                <a:latin typeface="Arial"/>
                <a:cs typeface="Arial"/>
              </a:rPr>
              <a:t>1)</a:t>
            </a:r>
          </a:p>
          <a:p>
            <a:pPr>
              <a:spcBef>
                <a:spcPts val="30"/>
              </a:spcBef>
            </a:pPr>
            <a:endParaRPr dirty="0">
              <a:solidFill>
                <a:schemeClr val="bg1"/>
              </a:solidFill>
              <a:latin typeface="Arial"/>
              <a:cs typeface="Arial"/>
            </a:endParaRPr>
          </a:p>
          <a:p>
            <a:pPr marL="12700" algn="just">
              <a:spcBef>
                <a:spcPts val="5"/>
              </a:spcBef>
            </a:pPr>
            <a:r>
              <a:rPr dirty="0">
                <a:solidFill>
                  <a:schemeClr val="bg1"/>
                </a:solidFill>
                <a:latin typeface="Arial"/>
                <a:cs typeface="Arial"/>
              </a:rPr>
              <a:t>Se pondera según </a:t>
            </a:r>
            <a:r>
              <a:rPr spc="-5" dirty="0">
                <a:solidFill>
                  <a:schemeClr val="bg1"/>
                </a:solidFill>
                <a:latin typeface="Arial"/>
                <a:cs typeface="Arial"/>
              </a:rPr>
              <a:t>decide </a:t>
            </a:r>
            <a:r>
              <a:rPr dirty="0">
                <a:solidFill>
                  <a:schemeClr val="bg1"/>
                </a:solidFill>
                <a:latin typeface="Arial"/>
                <a:cs typeface="Arial"/>
              </a:rPr>
              <a:t>el grupo de </a:t>
            </a:r>
            <a:r>
              <a:rPr spc="-5" dirty="0">
                <a:solidFill>
                  <a:schemeClr val="bg1"/>
                </a:solidFill>
                <a:latin typeface="Arial"/>
                <a:cs typeface="Arial"/>
              </a:rPr>
              <a:t>trabajo</a:t>
            </a:r>
            <a:r>
              <a:rPr spc="-80" dirty="0">
                <a:solidFill>
                  <a:schemeClr val="bg1"/>
                </a:solidFill>
                <a:latin typeface="Arial"/>
                <a:cs typeface="Arial"/>
              </a:rPr>
              <a:t> </a:t>
            </a:r>
            <a:r>
              <a:rPr dirty="0">
                <a:solidFill>
                  <a:schemeClr val="bg1"/>
                </a:solidFill>
                <a:latin typeface="Arial"/>
                <a:cs typeface="Arial"/>
              </a:rPr>
              <a:t>(P).</a:t>
            </a:r>
          </a:p>
          <a:p>
            <a:pPr marL="12700" algn="just">
              <a:spcBef>
                <a:spcPts val="955"/>
              </a:spcBef>
            </a:pPr>
            <a:r>
              <a:rPr dirty="0">
                <a:solidFill>
                  <a:schemeClr val="bg1"/>
                </a:solidFill>
                <a:latin typeface="Arial"/>
                <a:cs typeface="Arial"/>
              </a:rPr>
              <a:t>En la columna V se </a:t>
            </a:r>
            <a:r>
              <a:rPr spc="-5" dirty="0">
                <a:solidFill>
                  <a:schemeClr val="bg1"/>
                </a:solidFill>
                <a:latin typeface="Arial"/>
                <a:cs typeface="Arial"/>
              </a:rPr>
              <a:t>puntúa </a:t>
            </a:r>
            <a:r>
              <a:rPr dirty="0">
                <a:solidFill>
                  <a:schemeClr val="bg1"/>
                </a:solidFill>
                <a:latin typeface="Arial"/>
                <a:cs typeface="Arial"/>
              </a:rPr>
              <a:t>de 5 a 1 de más a menos</a:t>
            </a:r>
            <a:r>
              <a:rPr spc="-120" dirty="0">
                <a:solidFill>
                  <a:schemeClr val="bg1"/>
                </a:solidFill>
                <a:latin typeface="Arial"/>
                <a:cs typeface="Arial"/>
              </a:rPr>
              <a:t> </a:t>
            </a:r>
            <a:r>
              <a:rPr dirty="0">
                <a:solidFill>
                  <a:schemeClr val="bg1"/>
                </a:solidFill>
                <a:latin typeface="Arial"/>
                <a:cs typeface="Arial"/>
              </a:rPr>
              <a:t>valorada.</a:t>
            </a:r>
          </a:p>
        </p:txBody>
      </p:sp>
    </p:spTree>
    <p:extLst>
      <p:ext uri="{BB962C8B-B14F-4D97-AF65-F5344CB8AC3E}">
        <p14:creationId xmlns:p14="http://schemas.microsoft.com/office/powerpoint/2010/main" val="682490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DF2FE9D7-54FA-4B0C-998E-5F0B70551502}"/>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A01DCAFD-0FA9-48E3-A156-DDF2A86452F8}"/>
              </a:ext>
            </a:extLst>
          </p:cNvPr>
          <p:cNvSpPr txBox="1">
            <a:spLocks noGrp="1"/>
          </p:cNvSpPr>
          <p:nvPr>
            <p:ph type="title"/>
          </p:nvPr>
        </p:nvSpPr>
        <p:spPr>
          <a:xfrm>
            <a:off x="1603046" y="501161"/>
            <a:ext cx="8506155"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Matriz de decisión</a:t>
            </a:r>
            <a:endParaRPr b="1" dirty="0">
              <a:solidFill>
                <a:schemeClr val="tx1"/>
              </a:solidFill>
            </a:endParaRPr>
          </a:p>
        </p:txBody>
      </p:sp>
      <p:sp>
        <p:nvSpPr>
          <p:cNvPr id="8" name="object 2">
            <a:extLst>
              <a:ext uri="{FF2B5EF4-FFF2-40B4-BE49-F238E27FC236}">
                <a16:creationId xmlns:a16="http://schemas.microsoft.com/office/drawing/2014/main" id="{9DDBF5D8-85A9-4192-9E0B-51BF8E5B5C32}"/>
              </a:ext>
            </a:extLst>
          </p:cNvPr>
          <p:cNvSpPr/>
          <p:nvPr/>
        </p:nvSpPr>
        <p:spPr>
          <a:xfrm>
            <a:off x="1828800" y="1484376"/>
            <a:ext cx="8534400" cy="4153357"/>
          </a:xfrm>
          <a:prstGeom prst="rect">
            <a:avLst/>
          </a:prstGeom>
          <a:blipFill>
            <a:blip r:embed="rId3" cstate="print"/>
            <a:stretch>
              <a:fillRect/>
            </a:stretch>
          </a:blipFill>
        </p:spPr>
        <p:txBody>
          <a:bodyPr wrap="square" lIns="0" tIns="0" rIns="0" bIns="0" rtlCol="0"/>
          <a:lstStyle/>
          <a:p>
            <a:endParaRPr b="1">
              <a:solidFill>
                <a:schemeClr val="accent5">
                  <a:lumMod val="50000"/>
                </a:schemeClr>
              </a:solidFill>
            </a:endParaRPr>
          </a:p>
        </p:txBody>
      </p:sp>
    </p:spTree>
    <p:extLst>
      <p:ext uri="{BB962C8B-B14F-4D97-AF65-F5344CB8AC3E}">
        <p14:creationId xmlns:p14="http://schemas.microsoft.com/office/powerpoint/2010/main" val="4061524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C0DE15A3-41C4-4CE4-A9FE-02D40BFC6549}"/>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CAD90B32-F5BA-4F87-90B4-09EC208623FE}"/>
              </a:ext>
            </a:extLst>
          </p:cNvPr>
          <p:cNvSpPr txBox="1">
            <a:spLocks noGrp="1"/>
          </p:cNvSpPr>
          <p:nvPr>
            <p:ph type="title"/>
          </p:nvPr>
        </p:nvSpPr>
        <p:spPr>
          <a:xfrm>
            <a:off x="1842922" y="489558"/>
            <a:ext cx="8506155"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Las 5 “S”</a:t>
            </a:r>
            <a:endParaRPr b="1" dirty="0">
              <a:solidFill>
                <a:schemeClr val="tx1"/>
              </a:solidFill>
            </a:endParaRPr>
          </a:p>
        </p:txBody>
      </p:sp>
      <p:sp>
        <p:nvSpPr>
          <p:cNvPr id="8" name="object 3">
            <a:extLst>
              <a:ext uri="{FF2B5EF4-FFF2-40B4-BE49-F238E27FC236}">
                <a16:creationId xmlns:a16="http://schemas.microsoft.com/office/drawing/2014/main" id="{91B5BBE8-614D-4D04-BE5D-329A9A6AC755}"/>
              </a:ext>
            </a:extLst>
          </p:cNvPr>
          <p:cNvSpPr txBox="1"/>
          <p:nvPr/>
        </p:nvSpPr>
        <p:spPr>
          <a:xfrm>
            <a:off x="533400" y="1274396"/>
            <a:ext cx="10219267" cy="4044697"/>
          </a:xfrm>
          <a:prstGeom prst="rect">
            <a:avLst/>
          </a:prstGeom>
        </p:spPr>
        <p:txBody>
          <a:bodyPr vert="horz" wrap="square" lIns="0" tIns="12700" rIns="0" bIns="0" rtlCol="0">
            <a:spAutoFit/>
          </a:bodyPr>
          <a:lstStyle/>
          <a:p>
            <a:pPr marL="13335" marR="5080" algn="just">
              <a:spcBef>
                <a:spcPts val="100"/>
              </a:spcBef>
            </a:pPr>
            <a:r>
              <a:rPr lang="es-MX" dirty="0">
                <a:solidFill>
                  <a:schemeClr val="bg1"/>
                </a:solidFill>
                <a:latin typeface="Arial"/>
                <a:cs typeface="Arial"/>
              </a:rPr>
              <a:t>Surge en Japón tras la 2ª Guerra Mundial.</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Se puede considerar como una nueva forma de hacer las tareas ordinarias, para alcanzar la mejora continua.</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Exige el compromiso y la participación de todos los miembros de la organización.</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Se adopta de las cinco palabras en japonés que expresan los cinco principios básicos.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 SEIRI (Clasificar)</a:t>
            </a:r>
          </a:p>
          <a:p>
            <a:pPr marL="13335" marR="5080" algn="just">
              <a:spcBef>
                <a:spcPts val="100"/>
              </a:spcBef>
            </a:pPr>
            <a:r>
              <a:rPr lang="es-MX" dirty="0">
                <a:solidFill>
                  <a:schemeClr val="bg1"/>
                </a:solidFill>
                <a:latin typeface="Arial"/>
                <a:cs typeface="Arial"/>
              </a:rPr>
              <a:t>• SEITON (Ordenar) Operativos</a:t>
            </a:r>
          </a:p>
          <a:p>
            <a:pPr marL="13335" marR="5080" algn="just">
              <a:spcBef>
                <a:spcPts val="100"/>
              </a:spcBef>
            </a:pPr>
            <a:r>
              <a:rPr lang="es-MX" dirty="0">
                <a:solidFill>
                  <a:schemeClr val="bg1"/>
                </a:solidFill>
                <a:latin typeface="Arial"/>
                <a:cs typeface="Arial"/>
              </a:rPr>
              <a:t>• SEISO (Limpiar)</a:t>
            </a:r>
          </a:p>
          <a:p>
            <a:pPr marL="13335" marR="5080" algn="just">
              <a:spcBef>
                <a:spcPts val="100"/>
              </a:spcBef>
            </a:pPr>
            <a:r>
              <a:rPr lang="es-MX" dirty="0">
                <a:solidFill>
                  <a:schemeClr val="bg1"/>
                </a:solidFill>
                <a:latin typeface="Arial"/>
                <a:cs typeface="Arial"/>
              </a:rPr>
              <a:t>• SEIKETSU (Estandarizar)</a:t>
            </a:r>
          </a:p>
          <a:p>
            <a:pPr marL="13335" marR="5080" algn="just">
              <a:spcBef>
                <a:spcPts val="100"/>
              </a:spcBef>
            </a:pPr>
            <a:r>
              <a:rPr lang="es-MX" dirty="0">
                <a:solidFill>
                  <a:schemeClr val="bg1"/>
                </a:solidFill>
                <a:latin typeface="Arial"/>
                <a:cs typeface="Arial"/>
              </a:rPr>
              <a:t>• SHITSUKE (Disciplina)</a:t>
            </a:r>
            <a:endParaRPr dirty="0">
              <a:solidFill>
                <a:schemeClr val="bg1"/>
              </a:solidFill>
              <a:latin typeface="Arial"/>
              <a:cs typeface="Arial"/>
            </a:endParaRPr>
          </a:p>
        </p:txBody>
      </p:sp>
    </p:spTree>
    <p:extLst>
      <p:ext uri="{BB962C8B-B14F-4D97-AF65-F5344CB8AC3E}">
        <p14:creationId xmlns:p14="http://schemas.microsoft.com/office/powerpoint/2010/main" val="2306883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EB5E2872-F047-469D-8E59-59989027F576}"/>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9EBEA30A-028B-409A-B5B8-5B608B466133}"/>
              </a:ext>
            </a:extLst>
          </p:cNvPr>
          <p:cNvSpPr txBox="1">
            <a:spLocks noGrp="1"/>
          </p:cNvSpPr>
          <p:nvPr>
            <p:ph type="title"/>
          </p:nvPr>
        </p:nvSpPr>
        <p:spPr>
          <a:xfrm>
            <a:off x="1842922" y="565758"/>
            <a:ext cx="8506155"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Las 5 “S”</a:t>
            </a:r>
            <a:endParaRPr b="1" dirty="0">
              <a:solidFill>
                <a:schemeClr val="tx1"/>
              </a:solidFill>
            </a:endParaRPr>
          </a:p>
        </p:txBody>
      </p:sp>
      <p:sp>
        <p:nvSpPr>
          <p:cNvPr id="8" name="object 3">
            <a:extLst>
              <a:ext uri="{FF2B5EF4-FFF2-40B4-BE49-F238E27FC236}">
                <a16:creationId xmlns:a16="http://schemas.microsoft.com/office/drawing/2014/main" id="{0AC1B873-5378-4AC4-8112-38E0F5A5F689}"/>
              </a:ext>
            </a:extLst>
          </p:cNvPr>
          <p:cNvSpPr txBox="1"/>
          <p:nvPr/>
        </p:nvSpPr>
        <p:spPr>
          <a:xfrm>
            <a:off x="457200" y="1274396"/>
            <a:ext cx="10532533" cy="2885405"/>
          </a:xfrm>
          <a:prstGeom prst="rect">
            <a:avLst/>
          </a:prstGeom>
        </p:spPr>
        <p:txBody>
          <a:bodyPr vert="horz" wrap="square" lIns="0" tIns="12700" rIns="0" bIns="0" rtlCol="0">
            <a:spAutoFit/>
          </a:bodyPr>
          <a:lstStyle/>
          <a:p>
            <a:pPr marL="13335" marR="5080" algn="just">
              <a:spcBef>
                <a:spcPts val="100"/>
              </a:spcBef>
            </a:pPr>
            <a:r>
              <a:rPr lang="es-MX" b="1" dirty="0">
                <a:solidFill>
                  <a:schemeClr val="bg1"/>
                </a:solidFill>
                <a:latin typeface="Arial"/>
                <a:cs typeface="Arial"/>
              </a:rPr>
              <a:t>SEIRI (Clasificar)</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Identificar lo que es necesario y lo que es innecesario, y deshacerse de lo que no sirve.</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Mediante inventarios de existencias se determinan materiales inútiles para su descarte.</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En función del grado de utilización debemos identificar los materiales necesarios y los innecesarios.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Cada miembro de la organización debe identificar, únicamente, los materiales que se encuentren bajo su responsabilidad.</a:t>
            </a:r>
            <a:endParaRPr dirty="0">
              <a:solidFill>
                <a:schemeClr val="bg1"/>
              </a:solidFill>
              <a:latin typeface="Arial"/>
              <a:cs typeface="Arial"/>
            </a:endParaRPr>
          </a:p>
        </p:txBody>
      </p:sp>
    </p:spTree>
    <p:extLst>
      <p:ext uri="{BB962C8B-B14F-4D97-AF65-F5344CB8AC3E}">
        <p14:creationId xmlns:p14="http://schemas.microsoft.com/office/powerpoint/2010/main" val="293902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DA545127-EE5A-493F-9C09-E0B97855C2FC}"/>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07E139C0-A2B5-472E-95BB-A359F1A69CEB}"/>
              </a:ext>
            </a:extLst>
          </p:cNvPr>
          <p:cNvSpPr txBox="1">
            <a:spLocks noGrp="1"/>
          </p:cNvSpPr>
          <p:nvPr>
            <p:ph type="title"/>
          </p:nvPr>
        </p:nvSpPr>
        <p:spPr>
          <a:xfrm>
            <a:off x="282246" y="492864"/>
            <a:ext cx="10250287"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Las 5 “S”</a:t>
            </a:r>
            <a:endParaRPr b="1" dirty="0">
              <a:solidFill>
                <a:schemeClr val="tx1"/>
              </a:solidFill>
            </a:endParaRPr>
          </a:p>
        </p:txBody>
      </p:sp>
      <p:sp>
        <p:nvSpPr>
          <p:cNvPr id="8" name="object 3">
            <a:extLst>
              <a:ext uri="{FF2B5EF4-FFF2-40B4-BE49-F238E27FC236}">
                <a16:creationId xmlns:a16="http://schemas.microsoft.com/office/drawing/2014/main" id="{E1B5B952-CF22-429A-BB56-CB0C8B61A685}"/>
              </a:ext>
            </a:extLst>
          </p:cNvPr>
          <p:cNvSpPr txBox="1"/>
          <p:nvPr/>
        </p:nvSpPr>
        <p:spPr>
          <a:xfrm>
            <a:off x="457200" y="1274396"/>
            <a:ext cx="9617329" cy="2608406"/>
          </a:xfrm>
          <a:prstGeom prst="rect">
            <a:avLst/>
          </a:prstGeom>
        </p:spPr>
        <p:txBody>
          <a:bodyPr vert="horz" wrap="square" lIns="0" tIns="12700" rIns="0" bIns="0" rtlCol="0">
            <a:spAutoFit/>
          </a:bodyPr>
          <a:lstStyle/>
          <a:p>
            <a:pPr marL="13335" marR="5080" algn="just">
              <a:spcBef>
                <a:spcPts val="100"/>
              </a:spcBef>
            </a:pPr>
            <a:r>
              <a:rPr lang="es-MX" b="1" dirty="0">
                <a:solidFill>
                  <a:schemeClr val="bg1"/>
                </a:solidFill>
                <a:latin typeface="Arial"/>
                <a:cs typeface="Arial"/>
              </a:rPr>
              <a:t>SEITON (Ordenar)</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Ordenar los elementos necesarios.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Se reduce el tiempo necesario para su búsqueda.</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Los elementos de mayor frecuencia de uso deben estar lo más accesible posible.</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Después de su uso debe devolverse a su sitio</a:t>
            </a:r>
            <a:endParaRPr dirty="0">
              <a:solidFill>
                <a:schemeClr val="bg1"/>
              </a:solidFill>
              <a:latin typeface="Arial"/>
              <a:cs typeface="Arial"/>
            </a:endParaRPr>
          </a:p>
        </p:txBody>
      </p:sp>
      <p:pic>
        <p:nvPicPr>
          <p:cNvPr id="9" name="Imagen 8">
            <a:extLst>
              <a:ext uri="{FF2B5EF4-FFF2-40B4-BE49-F238E27FC236}">
                <a16:creationId xmlns:a16="http://schemas.microsoft.com/office/drawing/2014/main" id="{D537A1C2-C321-42B3-A235-DCFB27559D74}"/>
              </a:ext>
            </a:extLst>
          </p:cNvPr>
          <p:cNvPicPr>
            <a:picLocks noChangeAspect="1"/>
          </p:cNvPicPr>
          <p:nvPr/>
        </p:nvPicPr>
        <p:blipFill>
          <a:blip r:embed="rId3"/>
          <a:stretch>
            <a:fillRect/>
          </a:stretch>
        </p:blipFill>
        <p:spPr>
          <a:xfrm>
            <a:off x="7828857" y="3429000"/>
            <a:ext cx="3304407" cy="3110030"/>
          </a:xfrm>
          <a:prstGeom prst="rect">
            <a:avLst/>
          </a:prstGeom>
        </p:spPr>
      </p:pic>
    </p:spTree>
    <p:extLst>
      <p:ext uri="{BB962C8B-B14F-4D97-AF65-F5344CB8AC3E}">
        <p14:creationId xmlns:p14="http://schemas.microsoft.com/office/powerpoint/2010/main" val="3127130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79CD83E5-7769-40B7-BCFA-0EE16022CBAA}"/>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3079DC2A-EE2C-4818-941D-9C53352247D8}"/>
              </a:ext>
            </a:extLst>
          </p:cNvPr>
          <p:cNvSpPr txBox="1">
            <a:spLocks noGrp="1"/>
          </p:cNvSpPr>
          <p:nvPr>
            <p:ph type="title"/>
          </p:nvPr>
        </p:nvSpPr>
        <p:spPr>
          <a:xfrm>
            <a:off x="533400" y="471486"/>
            <a:ext cx="9973733"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Las 5 “S”</a:t>
            </a:r>
            <a:endParaRPr b="1" dirty="0">
              <a:solidFill>
                <a:schemeClr val="tx1"/>
              </a:solidFill>
            </a:endParaRPr>
          </a:p>
        </p:txBody>
      </p:sp>
      <p:sp>
        <p:nvSpPr>
          <p:cNvPr id="8" name="object 3">
            <a:extLst>
              <a:ext uri="{FF2B5EF4-FFF2-40B4-BE49-F238E27FC236}">
                <a16:creationId xmlns:a16="http://schemas.microsoft.com/office/drawing/2014/main" id="{794BCE7A-75A6-4E16-BBCC-187FF5F3F330}"/>
              </a:ext>
            </a:extLst>
          </p:cNvPr>
          <p:cNvSpPr txBox="1"/>
          <p:nvPr/>
        </p:nvSpPr>
        <p:spPr>
          <a:xfrm>
            <a:off x="533400" y="1274396"/>
            <a:ext cx="10058400" cy="1449115"/>
          </a:xfrm>
          <a:prstGeom prst="rect">
            <a:avLst/>
          </a:prstGeom>
        </p:spPr>
        <p:txBody>
          <a:bodyPr vert="horz" wrap="square" lIns="0" tIns="12700" rIns="0" bIns="0" rtlCol="0">
            <a:spAutoFit/>
          </a:bodyPr>
          <a:lstStyle/>
          <a:p>
            <a:pPr marL="13335" marR="5080" algn="just">
              <a:spcBef>
                <a:spcPts val="100"/>
              </a:spcBef>
            </a:pPr>
            <a:r>
              <a:rPr lang="es-MX" b="1" dirty="0">
                <a:solidFill>
                  <a:schemeClr val="bg1"/>
                </a:solidFill>
                <a:latin typeface="Arial"/>
                <a:cs typeface="Arial"/>
              </a:rPr>
              <a:t>SEISO (Limpiar)</a:t>
            </a:r>
          </a:p>
          <a:p>
            <a:pPr marL="13335" marR="5080" algn="just">
              <a:spcBef>
                <a:spcPts val="100"/>
              </a:spcBef>
            </a:pPr>
            <a:endParaRPr lang="es-MX" b="1"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Limpiar los focos de suciedad.</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La limpieza debe estar presente en toda la organización, implicados todos sus miembros.</a:t>
            </a:r>
            <a:endParaRPr dirty="0">
              <a:solidFill>
                <a:schemeClr val="bg1"/>
              </a:solidFill>
              <a:latin typeface="Arial"/>
              <a:cs typeface="Arial"/>
            </a:endParaRPr>
          </a:p>
        </p:txBody>
      </p:sp>
      <p:sp>
        <p:nvSpPr>
          <p:cNvPr id="9" name="object 3">
            <a:extLst>
              <a:ext uri="{FF2B5EF4-FFF2-40B4-BE49-F238E27FC236}">
                <a16:creationId xmlns:a16="http://schemas.microsoft.com/office/drawing/2014/main" id="{60DD3D5B-F2A6-4856-8EC1-97080FDAA10B}"/>
              </a:ext>
            </a:extLst>
          </p:cNvPr>
          <p:cNvSpPr txBox="1"/>
          <p:nvPr/>
        </p:nvSpPr>
        <p:spPr>
          <a:xfrm>
            <a:off x="533401" y="3404208"/>
            <a:ext cx="10058400" cy="2318583"/>
          </a:xfrm>
          <a:prstGeom prst="rect">
            <a:avLst/>
          </a:prstGeom>
        </p:spPr>
        <p:txBody>
          <a:bodyPr vert="horz" wrap="square" lIns="0" tIns="12700" rIns="0" bIns="0" rtlCol="0">
            <a:spAutoFit/>
          </a:bodyPr>
          <a:lstStyle/>
          <a:p>
            <a:pPr marL="13335" marR="5080" algn="just">
              <a:spcBef>
                <a:spcPts val="100"/>
              </a:spcBef>
            </a:pPr>
            <a:r>
              <a:rPr lang="es-MX" b="1" dirty="0">
                <a:solidFill>
                  <a:schemeClr val="bg1"/>
                </a:solidFill>
                <a:latin typeface="Arial"/>
                <a:cs typeface="Arial"/>
              </a:rPr>
              <a:t>SEIKETSU (Estandarizar)</a:t>
            </a:r>
          </a:p>
          <a:p>
            <a:pPr marL="13335" marR="5080" algn="just">
              <a:spcBef>
                <a:spcPts val="100"/>
              </a:spcBef>
            </a:pPr>
            <a:r>
              <a:rPr lang="es-MX" dirty="0">
                <a:solidFill>
                  <a:schemeClr val="bg1"/>
                </a:solidFill>
                <a:latin typeface="Arial"/>
                <a:cs typeface="Arial"/>
              </a:rPr>
              <a:t>Mantener los niveles de organización, orden y limpieza.</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Consiste en detectar desviaciones de las etapas anteriores.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Se deben utilizar prácticas saludables como el control visual. Se dan a conocer normas de uso.</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Estandarizar procesos mediante manuales o procedimientos</a:t>
            </a:r>
            <a:endParaRPr dirty="0">
              <a:solidFill>
                <a:schemeClr val="bg1"/>
              </a:solidFill>
              <a:latin typeface="Arial"/>
              <a:cs typeface="Arial"/>
            </a:endParaRPr>
          </a:p>
        </p:txBody>
      </p:sp>
    </p:spTree>
    <p:extLst>
      <p:ext uri="{BB962C8B-B14F-4D97-AF65-F5344CB8AC3E}">
        <p14:creationId xmlns:p14="http://schemas.microsoft.com/office/powerpoint/2010/main" val="1094811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FFE3B5FD-3E22-421B-A62A-2CBA8CE6351E}"/>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232F1818-FB97-4D8B-9FE8-3EBE7072F6DD}"/>
              </a:ext>
            </a:extLst>
          </p:cNvPr>
          <p:cNvSpPr txBox="1">
            <a:spLocks noGrp="1"/>
          </p:cNvSpPr>
          <p:nvPr>
            <p:ph type="title"/>
          </p:nvPr>
        </p:nvSpPr>
        <p:spPr>
          <a:xfrm>
            <a:off x="533400" y="498025"/>
            <a:ext cx="10016067" cy="482055"/>
          </a:xfrm>
          <a:prstGeom prst="rect">
            <a:avLst/>
          </a:prstGeom>
        </p:spPr>
        <p:txBody>
          <a:bodyPr vert="horz" wrap="square" lIns="0" tIns="12065" rIns="0" bIns="0" rtlCol="0">
            <a:spAutoFit/>
          </a:bodyPr>
          <a:lstStyle/>
          <a:p>
            <a:pPr marL="12700" algn="ctr">
              <a:spcBef>
                <a:spcPts val="95"/>
              </a:spcBef>
            </a:pPr>
            <a:r>
              <a:rPr lang="es-EC" b="1" dirty="0">
                <a:solidFill>
                  <a:schemeClr val="tx1"/>
                </a:solidFill>
              </a:rPr>
              <a:t>Las 5 “S”</a:t>
            </a:r>
            <a:endParaRPr b="1" dirty="0">
              <a:solidFill>
                <a:schemeClr val="tx1"/>
              </a:solidFill>
            </a:endParaRPr>
          </a:p>
        </p:txBody>
      </p:sp>
      <p:sp>
        <p:nvSpPr>
          <p:cNvPr id="8" name="object 3">
            <a:extLst>
              <a:ext uri="{FF2B5EF4-FFF2-40B4-BE49-F238E27FC236}">
                <a16:creationId xmlns:a16="http://schemas.microsoft.com/office/drawing/2014/main" id="{3F593220-92D9-47DA-90C5-04FB73608021}"/>
              </a:ext>
            </a:extLst>
          </p:cNvPr>
          <p:cNvSpPr txBox="1"/>
          <p:nvPr/>
        </p:nvSpPr>
        <p:spPr>
          <a:xfrm>
            <a:off x="533400" y="1274397"/>
            <a:ext cx="10490200" cy="4057521"/>
          </a:xfrm>
          <a:prstGeom prst="rect">
            <a:avLst/>
          </a:prstGeom>
        </p:spPr>
        <p:txBody>
          <a:bodyPr vert="horz" wrap="square" lIns="0" tIns="12700" rIns="0" bIns="0" rtlCol="0">
            <a:spAutoFit/>
          </a:bodyPr>
          <a:lstStyle/>
          <a:p>
            <a:pPr marL="13335" marR="5080" algn="just">
              <a:spcBef>
                <a:spcPts val="100"/>
              </a:spcBef>
            </a:pPr>
            <a:r>
              <a:rPr lang="es-MX" b="1" dirty="0">
                <a:solidFill>
                  <a:schemeClr val="bg1"/>
                </a:solidFill>
                <a:latin typeface="Arial"/>
                <a:cs typeface="Arial"/>
              </a:rPr>
              <a:t>SHITSUKE (Disciplina)</a:t>
            </a:r>
          </a:p>
          <a:p>
            <a:pPr marL="13335" marR="5080" algn="just">
              <a:spcBef>
                <a:spcPts val="100"/>
              </a:spcBef>
            </a:pPr>
            <a:endParaRPr lang="es-MX" b="1"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Aplicar las 5S como hábito.</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Consiste en la creación de ciertos hábitos que aseguren los progresos obtenidos en las fases anteriores.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Se necesita el compromiso de todos para trabajar a diario según lo establecido y mantener el orden y la limpieza en el puesto de trabajo.</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Debe existir una clara motivación por parte de la organización para trabajar según los nuevos modelos establecidos.</a:t>
            </a:r>
          </a:p>
          <a:p>
            <a:pPr marL="13335" marR="5080" algn="just">
              <a:spcBef>
                <a:spcPts val="100"/>
              </a:spcBef>
            </a:pPr>
            <a:endParaRPr lang="es-MX" dirty="0">
              <a:solidFill>
                <a:schemeClr val="bg1"/>
              </a:solidFill>
              <a:latin typeface="Arial"/>
              <a:cs typeface="Arial"/>
            </a:endParaRPr>
          </a:p>
          <a:p>
            <a:pPr marL="13335" marR="5080" algn="just">
              <a:spcBef>
                <a:spcPts val="100"/>
              </a:spcBef>
            </a:pPr>
            <a:r>
              <a:rPr lang="es-MX" dirty="0">
                <a:solidFill>
                  <a:schemeClr val="bg1"/>
                </a:solidFill>
                <a:latin typeface="Arial"/>
                <a:cs typeface="Arial"/>
              </a:rPr>
              <a:t>Los actos crean hábitos.</a:t>
            </a:r>
            <a:endParaRPr dirty="0">
              <a:solidFill>
                <a:schemeClr val="bg1"/>
              </a:solidFill>
              <a:latin typeface="Arial"/>
              <a:cs typeface="Arial"/>
            </a:endParaRPr>
          </a:p>
        </p:txBody>
      </p:sp>
    </p:spTree>
    <p:extLst>
      <p:ext uri="{BB962C8B-B14F-4D97-AF65-F5344CB8AC3E}">
        <p14:creationId xmlns:p14="http://schemas.microsoft.com/office/powerpoint/2010/main" val="2904512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A09FA548-BD7D-437C-A84A-26B100A3D11B}"/>
              </a:ext>
            </a:extLst>
          </p:cNvPr>
          <p:cNvSpPr txBox="1">
            <a:spLocks/>
          </p:cNvSpPr>
          <p:nvPr/>
        </p:nvSpPr>
        <p:spPr>
          <a:xfrm>
            <a:off x="355600" y="494074"/>
            <a:ext cx="9753600" cy="124790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0" lvl="0" indent="0" algn="l" defTabSz="914400" rtl="0" eaLnBrk="1" fontAlgn="auto" latinLnBrk="0" hangingPunct="1">
              <a:lnSpc>
                <a:spcPct val="90000"/>
              </a:lnSpc>
              <a:spcBef>
                <a:spcPts val="95"/>
              </a:spcBef>
              <a:spcAft>
                <a:spcPts val="0"/>
              </a:spcAft>
              <a:buClrTx/>
              <a:buSzTx/>
              <a:buFontTx/>
              <a:buNone/>
              <a:tabLst/>
              <a:defRPr/>
            </a:pPr>
            <a:r>
              <a:rPr kumimoji="0" lang="es-MX" sz="4400" b="1" i="0" u="none" strike="noStrike" kern="1200" cap="none" spc="0" normalizeH="0" baseline="0" noProof="0" dirty="0">
                <a:ln>
                  <a:noFill/>
                </a:ln>
                <a:effectLst/>
                <a:uLnTx/>
                <a:uFillTx/>
                <a:latin typeface="Calibri Light" panose="020F0302020204030204"/>
                <a:ea typeface="+mj-ea"/>
                <a:cs typeface="+mj-cs"/>
              </a:rPr>
              <a:t>Requisitos para productos y servicios</a:t>
            </a:r>
            <a:br>
              <a:rPr kumimoji="0" lang="es-MX" sz="4400" b="1" i="0" u="none" strike="noStrike" kern="1200" cap="none" spc="0" normalizeH="0" baseline="0" noProof="0" dirty="0">
                <a:ln>
                  <a:noFill/>
                </a:ln>
                <a:solidFill>
                  <a:srgbClr val="5B9BD5">
                    <a:lumMod val="50000"/>
                  </a:srgbClr>
                </a:solidFill>
                <a:effectLst/>
                <a:uLnTx/>
                <a:uFillTx/>
                <a:latin typeface="Calibri Light" panose="020F0302020204030204"/>
                <a:ea typeface="+mj-ea"/>
                <a:cs typeface="+mj-cs"/>
              </a:rPr>
            </a:br>
            <a:r>
              <a:rPr kumimoji="0" lang="es-MX" sz="4400" b="1" i="0" u="none" strike="noStrike" kern="1200" cap="none" spc="0" normalizeH="0" baseline="0" noProof="0" dirty="0">
                <a:ln>
                  <a:noFill/>
                </a:ln>
                <a:solidFill>
                  <a:srgbClr val="ED7D31"/>
                </a:solidFill>
                <a:effectLst/>
                <a:uLnTx/>
                <a:uFillTx/>
                <a:latin typeface="Monotype Corsiva" panose="03010101010201010101" pitchFamily="66" charset="0"/>
                <a:ea typeface="+mj-ea"/>
                <a:cs typeface="+mj-cs"/>
              </a:rPr>
              <a:t>Calidad – ISO 9001</a:t>
            </a:r>
            <a:endParaRPr kumimoji="0" lang="es-MX" sz="4400" b="1" i="0" u="none" strike="noStrike" kern="1200" cap="none" spc="-5" normalizeH="0" baseline="0" noProof="0" dirty="0">
              <a:ln>
                <a:noFill/>
              </a:ln>
              <a:solidFill>
                <a:srgbClr val="ED7D31"/>
              </a:solidFill>
              <a:effectLst/>
              <a:uLnTx/>
              <a:uFillTx/>
              <a:latin typeface="Monotype Corsiva" panose="03010101010201010101" pitchFamily="66" charset="0"/>
              <a:ea typeface="+mj-ea"/>
              <a:cs typeface="+mj-cs"/>
            </a:endParaRPr>
          </a:p>
        </p:txBody>
      </p:sp>
      <p:sp>
        <p:nvSpPr>
          <p:cNvPr id="5" name="Rectángulo 4">
            <a:extLst>
              <a:ext uri="{FF2B5EF4-FFF2-40B4-BE49-F238E27FC236}">
                <a16:creationId xmlns:a16="http://schemas.microsoft.com/office/drawing/2014/main" id="{9AE29E79-7A43-4023-B5B0-14951DFCFBB4}"/>
              </a:ext>
            </a:extLst>
          </p:cNvPr>
          <p:cNvSpPr/>
          <p:nvPr/>
        </p:nvSpPr>
        <p:spPr>
          <a:xfrm>
            <a:off x="355600" y="2290169"/>
            <a:ext cx="11167533" cy="3139321"/>
          </a:xfrm>
          <a:prstGeom prst="rect">
            <a:avLst/>
          </a:prstGeom>
        </p:spPr>
        <p:txBody>
          <a:bodyPr wrap="square">
            <a:spAutoFit/>
          </a:bodyPr>
          <a:lstStyle/>
          <a:p>
            <a:pPr algn="just"/>
            <a:r>
              <a:rPr lang="es-MX" dirty="0">
                <a:solidFill>
                  <a:schemeClr val="bg1"/>
                </a:solidFill>
                <a:ea typeface="Open Sans" panose="020B0606030504020204" pitchFamily="34" charset="0"/>
                <a:cs typeface="Arial" panose="020B0604020202020204" pitchFamily="34" charset="0"/>
              </a:rPr>
              <a:t>Este punto va enfocado a la comunicación con el cliente, por ello la pregunta que debemos hacernos es si la comunicación con el cliente incluye lo siguiente:</a:t>
            </a:r>
          </a:p>
          <a:p>
            <a:pPr algn="just"/>
            <a:endParaRPr lang="es-MX" dirty="0">
              <a:solidFill>
                <a:schemeClr val="bg1"/>
              </a:solidFill>
              <a:ea typeface="Open Sans" panose="020B0606030504020204" pitchFamily="34" charset="0"/>
              <a:cs typeface="Arial" panose="020B0604020202020204" pitchFamily="34" charset="0"/>
            </a:endParaRPr>
          </a:p>
          <a:p>
            <a:pPr algn="just"/>
            <a:r>
              <a:rPr lang="es-MX" dirty="0">
                <a:solidFill>
                  <a:schemeClr val="bg1"/>
                </a:solidFill>
                <a:ea typeface="Open Sans" panose="020B0606030504020204" pitchFamily="34" charset="0"/>
                <a:cs typeface="Arial" panose="020B0604020202020204" pitchFamily="34" charset="0"/>
              </a:rPr>
              <a:t>– Proporciona la información relativa a los productos o servicios.</a:t>
            </a:r>
          </a:p>
          <a:p>
            <a:pPr algn="just"/>
            <a:endParaRPr lang="es-MX" dirty="0">
              <a:solidFill>
                <a:schemeClr val="bg1"/>
              </a:solidFill>
              <a:ea typeface="Open Sans" panose="020B0606030504020204" pitchFamily="34" charset="0"/>
              <a:cs typeface="Arial" panose="020B0604020202020204" pitchFamily="34" charset="0"/>
            </a:endParaRPr>
          </a:p>
          <a:p>
            <a:pPr algn="just"/>
            <a:r>
              <a:rPr lang="es-MX" dirty="0">
                <a:solidFill>
                  <a:schemeClr val="bg1"/>
                </a:solidFill>
                <a:ea typeface="Open Sans" panose="020B0606030504020204" pitchFamily="34" charset="0"/>
                <a:cs typeface="Arial" panose="020B0604020202020204" pitchFamily="34" charset="0"/>
              </a:rPr>
              <a:t>– Obtiene la retroalimentación de los clientes relativa a los productos y servicios, incluyendo las quejas del cliente.</a:t>
            </a:r>
          </a:p>
          <a:p>
            <a:pPr algn="just"/>
            <a:endParaRPr lang="es-MX" dirty="0">
              <a:solidFill>
                <a:schemeClr val="bg1"/>
              </a:solidFill>
              <a:ea typeface="Open Sans" panose="020B0606030504020204" pitchFamily="34" charset="0"/>
              <a:cs typeface="Arial" panose="020B0604020202020204" pitchFamily="34" charset="0"/>
            </a:endParaRPr>
          </a:p>
          <a:p>
            <a:pPr algn="just"/>
            <a:r>
              <a:rPr lang="es-MX" dirty="0">
                <a:solidFill>
                  <a:schemeClr val="bg1"/>
                </a:solidFill>
                <a:ea typeface="Open Sans" panose="020B0606030504020204" pitchFamily="34" charset="0"/>
                <a:cs typeface="Arial" panose="020B0604020202020204" pitchFamily="34" charset="0"/>
              </a:rPr>
              <a:t>– Establece requisitos específicos para acciones de contingencia, cuando sea pertinente.</a:t>
            </a:r>
          </a:p>
          <a:p>
            <a:br>
              <a:rPr lang="es-MX" dirty="0">
                <a:solidFill>
                  <a:schemeClr val="bg1"/>
                </a:solidFill>
                <a:latin typeface="Calibri" panose="020F0502020204030204"/>
              </a:rPr>
            </a:br>
            <a:endParaRPr lang="en-US" dirty="0">
              <a:solidFill>
                <a:schemeClr val="bg1"/>
              </a:solidFill>
              <a:ea typeface="Open Sans" panose="020B0606030504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B059E983-2EF9-42F7-BEA4-7619EF1365A9}"/>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7F610BD1-DA4C-4A5A-B3FA-6DD5DC7850A9}"/>
              </a:ext>
            </a:extLst>
          </p:cNvPr>
          <p:cNvSpPr txBox="1">
            <a:spLocks noGrp="1"/>
          </p:cNvSpPr>
          <p:nvPr>
            <p:ph type="title"/>
          </p:nvPr>
        </p:nvSpPr>
        <p:spPr>
          <a:xfrm>
            <a:off x="381000" y="50760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Requisitos para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6" name="Rectángulo 5">
            <a:extLst>
              <a:ext uri="{FF2B5EF4-FFF2-40B4-BE49-F238E27FC236}">
                <a16:creationId xmlns:a16="http://schemas.microsoft.com/office/drawing/2014/main" id="{6281B1F9-4B1F-48A5-8115-DD3C22B524B5}"/>
              </a:ext>
            </a:extLst>
          </p:cNvPr>
          <p:cNvSpPr/>
          <p:nvPr/>
        </p:nvSpPr>
        <p:spPr>
          <a:xfrm>
            <a:off x="381000" y="1616777"/>
            <a:ext cx="11172106" cy="4375557"/>
          </a:xfrm>
          <a:prstGeom prst="rect">
            <a:avLst/>
          </a:prstGeom>
        </p:spPr>
        <p:txBody>
          <a:bodyPr wrap="square">
            <a:spAutoFit/>
          </a:bodyPr>
          <a:lstStyle/>
          <a:p>
            <a:pPr marL="12700" algn="just">
              <a:lnSpc>
                <a:spcPct val="100000"/>
              </a:lnSpc>
              <a:spcBef>
                <a:spcPts val="100"/>
              </a:spcBef>
              <a:tabLst>
                <a:tab pos="354965" algn="l"/>
                <a:tab pos="355600" algn="l"/>
              </a:tabLst>
            </a:pPr>
            <a:r>
              <a:rPr lang="es-MX" dirty="0">
                <a:solidFill>
                  <a:schemeClr val="bg1"/>
                </a:solidFill>
                <a:latin typeface="Arial"/>
                <a:cs typeface="Arial"/>
              </a:rPr>
              <a:t>También hay que preguntarse si: </a:t>
            </a:r>
          </a:p>
          <a:p>
            <a:pPr marL="12700" algn="just">
              <a:lnSpc>
                <a:spcPct val="100000"/>
              </a:lnSpc>
              <a:spcBef>
                <a:spcPts val="100"/>
              </a:spcBef>
              <a:tabLst>
                <a:tab pos="354965" algn="l"/>
                <a:tab pos="355600" algn="l"/>
              </a:tabLst>
            </a:pPr>
            <a:r>
              <a:rPr lang="es-MX" dirty="0">
                <a:solidFill>
                  <a:schemeClr val="bg1"/>
                </a:solidFill>
                <a:latin typeface="Arial"/>
                <a:cs typeface="Arial"/>
              </a:rPr>
              <a:t>Cuándo se determinan los requisitos para los productos y servicios que se van a ofrecer a los clientes, la organización se asegura de:</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dirty="0">
                <a:solidFill>
                  <a:schemeClr val="bg1"/>
                </a:solidFill>
                <a:latin typeface="Arial"/>
                <a:cs typeface="Arial"/>
              </a:rPr>
              <a:t>a) Los requisitos para los productos y servicios se definen, incluyendo:</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dirty="0">
                <a:solidFill>
                  <a:schemeClr val="bg1"/>
                </a:solidFill>
                <a:latin typeface="Arial"/>
                <a:cs typeface="Arial"/>
              </a:rPr>
              <a:t>– Cualquier requisito legal y reglamentario aplicable.</a:t>
            </a:r>
          </a:p>
          <a:p>
            <a:pPr marL="12700" algn="just">
              <a:lnSpc>
                <a:spcPct val="100000"/>
              </a:lnSpc>
              <a:spcBef>
                <a:spcPts val="100"/>
              </a:spcBef>
              <a:tabLst>
                <a:tab pos="354965" algn="l"/>
                <a:tab pos="355600" algn="l"/>
              </a:tabLst>
            </a:pPr>
            <a:r>
              <a:rPr lang="es-MX" dirty="0">
                <a:solidFill>
                  <a:schemeClr val="bg1"/>
                </a:solidFill>
                <a:latin typeface="Arial"/>
                <a:cs typeface="Arial"/>
              </a:rPr>
              <a:t>– Aquellos considerados necesarios para la organización.</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dirty="0">
                <a:solidFill>
                  <a:schemeClr val="bg1"/>
                </a:solidFill>
                <a:latin typeface="Arial"/>
                <a:cs typeface="Arial"/>
              </a:rPr>
              <a:t>b) La organización puede cumplir con las declaraciones acerca de los productos y servicios que ofrece.</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dirty="0">
                <a:solidFill>
                  <a:schemeClr val="bg1"/>
                </a:solidFill>
                <a:latin typeface="Arial"/>
                <a:cs typeface="Arial"/>
              </a:rPr>
              <a:t>¿La organización se asegura de que tiene la capacidad de cumplir los requisitos para los productos y servicios que se van a ofrecer a los clientes?</a:t>
            </a:r>
            <a:endParaRPr lang="es-ES" dirty="0">
              <a:solidFill>
                <a:schemeClr val="bg1"/>
              </a:solidFill>
              <a:latin typeface="Arial"/>
              <a:cs typeface="Arial"/>
            </a:endParaRPr>
          </a:p>
          <a:p>
            <a:br>
              <a:rPr lang="es-MX" dirty="0"/>
            </a:br>
            <a:endParaRPr lang="en-US" dirty="0">
              <a:latin typeface="Arial" panose="020B0604020202020204" pitchFamily="34" charset="0"/>
              <a:ea typeface="Open Sans" panose="020B0606030504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9AE503E4-F8DC-4F14-BD9D-CDCF5A240D4C}"/>
              </a:ext>
            </a:extLst>
          </p:cNvPr>
          <p:cNvSpPr/>
          <p:nvPr/>
        </p:nvSpPr>
        <p:spPr>
          <a:xfrm>
            <a:off x="381000" y="5623002"/>
            <a:ext cx="6062663" cy="369332"/>
          </a:xfrm>
          <a:prstGeom prst="rect">
            <a:avLst/>
          </a:prstGeom>
        </p:spPr>
        <p:txBody>
          <a:bodyPr wrap="square">
            <a:spAutoFit/>
          </a:bodyPr>
          <a:lstStyle/>
          <a:p>
            <a:pPr algn="just"/>
            <a:r>
              <a:rPr lang="es-MX" b="1" dirty="0">
                <a:latin typeface="Arial" panose="020B0604020202020204" pitchFamily="34" charset="0"/>
                <a:cs typeface="Arial" panose="020B0604020202020204" pitchFamily="34" charset="0"/>
              </a:rPr>
              <a:t>Ejemplo: Universidad o centro de estudios privado</a:t>
            </a:r>
            <a:endParaRPr lang="es-EC"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1755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EBF3FDD8-BFDC-4BED-BFF0-866CDA6CC7F9}"/>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742F4324-E46F-452B-9839-28BA806E481F}"/>
              </a:ext>
            </a:extLst>
          </p:cNvPr>
          <p:cNvSpPr txBox="1">
            <a:spLocks noGrp="1"/>
          </p:cNvSpPr>
          <p:nvPr>
            <p:ph type="title"/>
          </p:nvPr>
        </p:nvSpPr>
        <p:spPr>
          <a:xfrm>
            <a:off x="355600" y="4860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Gestión del cambio</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6" name="object 11">
            <a:extLst>
              <a:ext uri="{FF2B5EF4-FFF2-40B4-BE49-F238E27FC236}">
                <a16:creationId xmlns:a16="http://schemas.microsoft.com/office/drawing/2014/main" id="{C71C8ABE-3A99-4FB0-AA06-AC055A6093A4}"/>
              </a:ext>
            </a:extLst>
          </p:cNvPr>
          <p:cNvSpPr txBox="1"/>
          <p:nvPr/>
        </p:nvSpPr>
        <p:spPr>
          <a:xfrm>
            <a:off x="355600" y="1617133"/>
            <a:ext cx="10278105" cy="3980577"/>
          </a:xfrm>
          <a:prstGeom prst="rect">
            <a:avLst/>
          </a:prstGeom>
          <a:ln w="19050">
            <a:noFill/>
          </a:ln>
        </p:spPr>
        <p:txBody>
          <a:bodyPr vert="horz" wrap="square" lIns="0" tIns="12700" rIns="0" bIns="0" rtlCol="0">
            <a:spAutoFit/>
          </a:bodyPr>
          <a:lstStyle/>
          <a:p>
            <a:pPr marL="12700" algn="just">
              <a:lnSpc>
                <a:spcPct val="100000"/>
              </a:lnSpc>
              <a:spcBef>
                <a:spcPts val="100"/>
              </a:spcBef>
              <a:tabLst>
                <a:tab pos="354965" algn="l"/>
                <a:tab pos="355600" algn="l"/>
              </a:tabLst>
            </a:pPr>
            <a:r>
              <a:rPr lang="es-MX" b="1" dirty="0">
                <a:solidFill>
                  <a:schemeClr val="bg1"/>
                </a:solidFill>
                <a:latin typeface="Arial"/>
                <a:cs typeface="Arial"/>
              </a:rPr>
              <a:t>Planificación de los cambios (6.3)</a:t>
            </a:r>
          </a:p>
          <a:p>
            <a:pPr marL="12700" algn="just">
              <a:lnSpc>
                <a:spcPct val="100000"/>
              </a:lnSpc>
              <a:spcBef>
                <a:spcPts val="100"/>
              </a:spcBef>
              <a:tabLst>
                <a:tab pos="354965" algn="l"/>
                <a:tab pos="355600" algn="l"/>
              </a:tabLst>
            </a:pPr>
            <a:r>
              <a:rPr lang="es-MX" dirty="0">
                <a:solidFill>
                  <a:schemeClr val="bg1"/>
                </a:solidFill>
                <a:latin typeface="Arial"/>
                <a:cs typeface="Arial"/>
              </a:rPr>
              <a:t>La planificación del cambio implica que hay que determinar el propósito de los cambios y sus consecuencias si no se hace bien, la integridad del sistema de gestión de la calidad, la disponibilidad de recursos necesarios para realizar el cambio, la asignación y </a:t>
            </a:r>
            <a:r>
              <a:rPr lang="es-MX" dirty="0" err="1">
                <a:solidFill>
                  <a:schemeClr val="bg1"/>
                </a:solidFill>
                <a:latin typeface="Arial"/>
                <a:cs typeface="Arial"/>
              </a:rPr>
              <a:t>re-asignación</a:t>
            </a:r>
            <a:r>
              <a:rPr lang="es-MX" dirty="0">
                <a:solidFill>
                  <a:schemeClr val="bg1"/>
                </a:solidFill>
                <a:latin typeface="Arial"/>
                <a:cs typeface="Arial"/>
              </a:rPr>
              <a:t> de responsabilidades y autoridades.</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b="1" dirty="0">
                <a:solidFill>
                  <a:schemeClr val="bg1"/>
                </a:solidFill>
                <a:latin typeface="Arial"/>
                <a:cs typeface="Arial"/>
              </a:rPr>
              <a:t>Comunicación con el cliente (8.2.1)</a:t>
            </a:r>
          </a:p>
          <a:p>
            <a:pPr marL="12700" algn="just">
              <a:lnSpc>
                <a:spcPct val="100000"/>
              </a:lnSpc>
              <a:spcBef>
                <a:spcPts val="100"/>
              </a:spcBef>
              <a:tabLst>
                <a:tab pos="354965" algn="l"/>
                <a:tab pos="355600" algn="l"/>
              </a:tabLst>
            </a:pPr>
            <a:r>
              <a:rPr lang="es-MX" dirty="0">
                <a:solidFill>
                  <a:schemeClr val="bg1"/>
                </a:solidFill>
                <a:latin typeface="Arial"/>
                <a:cs typeface="Arial"/>
              </a:rPr>
              <a:t>La comunicación empresa-cliente tiene que incluir el responder las consultas que se realicen, contratos firmados o pedidos realizados y se deben incluir todos los cambios que tengan lugar.</a:t>
            </a:r>
          </a:p>
          <a:p>
            <a:pPr marL="12700" algn="just">
              <a:lnSpc>
                <a:spcPct val="100000"/>
              </a:lnSpc>
              <a:spcBef>
                <a:spcPts val="100"/>
              </a:spcBef>
              <a:tabLst>
                <a:tab pos="354965" algn="l"/>
                <a:tab pos="355600" algn="l"/>
              </a:tabLst>
            </a:pPr>
            <a:endParaRPr lang="es-MX" dirty="0">
              <a:solidFill>
                <a:schemeClr val="bg1"/>
              </a:solidFill>
              <a:latin typeface="Arial"/>
              <a:cs typeface="Arial"/>
            </a:endParaRPr>
          </a:p>
          <a:p>
            <a:pPr marL="12700" algn="just">
              <a:lnSpc>
                <a:spcPct val="100000"/>
              </a:lnSpc>
              <a:spcBef>
                <a:spcPts val="100"/>
              </a:spcBef>
              <a:tabLst>
                <a:tab pos="354965" algn="l"/>
                <a:tab pos="355600" algn="l"/>
              </a:tabLst>
            </a:pPr>
            <a:r>
              <a:rPr lang="es-MX" b="1" dirty="0">
                <a:solidFill>
                  <a:schemeClr val="bg1"/>
                </a:solidFill>
                <a:latin typeface="Arial"/>
                <a:cs typeface="Arial"/>
              </a:rPr>
              <a:t>Cambios en los requisitos por los productos y servicios (8.2.4)</a:t>
            </a:r>
          </a:p>
          <a:p>
            <a:pPr marL="12700" algn="just">
              <a:lnSpc>
                <a:spcPct val="100000"/>
              </a:lnSpc>
              <a:spcBef>
                <a:spcPts val="100"/>
              </a:spcBef>
              <a:tabLst>
                <a:tab pos="354965" algn="l"/>
                <a:tab pos="355600" algn="l"/>
              </a:tabLst>
            </a:pPr>
            <a:r>
              <a:rPr lang="es-MX" dirty="0">
                <a:solidFill>
                  <a:schemeClr val="bg1"/>
                </a:solidFill>
                <a:latin typeface="Arial"/>
                <a:cs typeface="Arial"/>
              </a:rPr>
              <a:t>La empresa debe asegurarse que cuando hayan cambios en los requisitos para los productos  y servicios, se debe modificar la información pertinente y que las personas responsables sean conscientes de los cambios realizados.</a:t>
            </a:r>
            <a:endParaRPr lang="es-ES" dirty="0">
              <a:solidFill>
                <a:schemeClr val="bg1"/>
              </a:solidFill>
              <a:latin typeface="Arial"/>
              <a:cs typeface="Arial"/>
            </a:endParaRPr>
          </a:p>
        </p:txBody>
      </p:sp>
    </p:spTree>
    <p:extLst>
      <p:ext uri="{BB962C8B-B14F-4D97-AF65-F5344CB8AC3E}">
        <p14:creationId xmlns:p14="http://schemas.microsoft.com/office/powerpoint/2010/main" val="2478078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432D9E2F-7496-4AA7-9BC2-CE57415C0F4B}"/>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D162FA51-7945-41A8-84D3-46C83FE4F42E}"/>
              </a:ext>
            </a:extLst>
          </p:cNvPr>
          <p:cNvSpPr txBox="1">
            <a:spLocks noGrp="1"/>
          </p:cNvSpPr>
          <p:nvPr>
            <p:ph type="title"/>
          </p:nvPr>
        </p:nvSpPr>
        <p:spPr>
          <a:xfrm>
            <a:off x="397934" y="494510"/>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Gestión del cambio</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79BB0FC5-31AD-4D7F-AB5A-9F92BC38EAAA}"/>
              </a:ext>
            </a:extLst>
          </p:cNvPr>
          <p:cNvSpPr txBox="1"/>
          <p:nvPr/>
        </p:nvSpPr>
        <p:spPr>
          <a:xfrm>
            <a:off x="397934" y="1744134"/>
            <a:ext cx="10528364" cy="2557110"/>
          </a:xfrm>
          <a:prstGeom prst="rect">
            <a:avLst/>
          </a:prstGeom>
          <a:ln w="19050">
            <a:noFill/>
          </a:ln>
        </p:spPr>
        <p:txBody>
          <a:bodyPr vert="horz" wrap="square" lIns="0" tIns="12700" rIns="0" bIns="0" rtlCol="0">
            <a:spAutoFit/>
          </a:bodyPr>
          <a:lstStyle/>
          <a:p>
            <a:pPr marL="12700" algn="just">
              <a:lnSpc>
                <a:spcPct val="100000"/>
              </a:lnSpc>
              <a:spcBef>
                <a:spcPts val="100"/>
              </a:spcBef>
              <a:tabLst>
                <a:tab pos="354965" algn="l"/>
                <a:tab pos="355600" algn="l"/>
              </a:tabLst>
            </a:pPr>
            <a:r>
              <a:rPr lang="es-MX" b="1" dirty="0">
                <a:solidFill>
                  <a:schemeClr val="bg1"/>
                </a:solidFill>
                <a:latin typeface="Arial"/>
                <a:cs typeface="Arial"/>
              </a:rPr>
              <a:t>Cambios del diseño y desarrollo (8.3.6)</a:t>
            </a:r>
          </a:p>
          <a:p>
            <a:pPr marL="12700" algn="just">
              <a:lnSpc>
                <a:spcPct val="100000"/>
              </a:lnSpc>
              <a:spcBef>
                <a:spcPts val="100"/>
              </a:spcBef>
              <a:tabLst>
                <a:tab pos="354965" algn="l"/>
                <a:tab pos="355600" algn="l"/>
              </a:tabLst>
            </a:pPr>
            <a:r>
              <a:rPr lang="es-MX" dirty="0">
                <a:solidFill>
                  <a:schemeClr val="bg1"/>
                </a:solidFill>
                <a:latin typeface="Arial"/>
                <a:cs typeface="Arial"/>
              </a:rPr>
              <a:t>La empresa debe conservar la información documentada sobre la cambios en el diseño y desarrollo, los resultados de las revisiones, la autorización de los cambios y las acciones que se han tomado para prevenir los impactos no deseados.</a:t>
            </a:r>
          </a:p>
          <a:p>
            <a:pPr marL="12700" algn="just">
              <a:lnSpc>
                <a:spcPct val="100000"/>
              </a:lnSpc>
              <a:spcBef>
                <a:spcPts val="100"/>
              </a:spcBef>
              <a:tabLst>
                <a:tab pos="354965" algn="l"/>
                <a:tab pos="355600" algn="l"/>
              </a:tabLst>
            </a:pPr>
            <a:endParaRPr lang="es-MX" b="1" dirty="0">
              <a:solidFill>
                <a:schemeClr val="bg1"/>
              </a:solidFill>
              <a:latin typeface="Arial"/>
              <a:cs typeface="Arial"/>
            </a:endParaRPr>
          </a:p>
          <a:p>
            <a:pPr marL="12700" algn="just">
              <a:lnSpc>
                <a:spcPct val="100000"/>
              </a:lnSpc>
              <a:spcBef>
                <a:spcPts val="100"/>
              </a:spcBef>
              <a:tabLst>
                <a:tab pos="354965" algn="l"/>
                <a:tab pos="355600" algn="l"/>
              </a:tabLst>
            </a:pPr>
            <a:r>
              <a:rPr lang="es-MX" b="1" dirty="0">
                <a:solidFill>
                  <a:schemeClr val="bg1"/>
                </a:solidFill>
                <a:latin typeface="Arial"/>
                <a:cs typeface="Arial"/>
              </a:rPr>
              <a:t>Control de cambios en los procesos de realización (8.5.6)</a:t>
            </a:r>
          </a:p>
          <a:p>
            <a:pPr marL="12700" algn="just">
              <a:lnSpc>
                <a:spcPct val="100000"/>
              </a:lnSpc>
              <a:spcBef>
                <a:spcPts val="100"/>
              </a:spcBef>
              <a:tabLst>
                <a:tab pos="354965" algn="l"/>
                <a:tab pos="355600" algn="l"/>
              </a:tabLst>
            </a:pPr>
            <a:r>
              <a:rPr lang="es-MX" dirty="0">
                <a:solidFill>
                  <a:schemeClr val="bg1"/>
                </a:solidFill>
                <a:latin typeface="Arial"/>
                <a:cs typeface="Arial"/>
              </a:rPr>
              <a:t>La empresa tiene que conservar información documentada que describa los resultados de la revisión de los cambios, el responsable que autoriza el cambio y cualquier acción necesaria que tenga su origen en la revisión.</a:t>
            </a:r>
            <a:endParaRPr lang="es-ES" dirty="0">
              <a:solidFill>
                <a:schemeClr val="bg1"/>
              </a:solidFill>
              <a:latin typeface="Arial"/>
              <a:cs typeface="Arial"/>
            </a:endParaRPr>
          </a:p>
        </p:txBody>
      </p:sp>
    </p:spTree>
    <p:extLst>
      <p:ext uri="{BB962C8B-B14F-4D97-AF65-F5344CB8AC3E}">
        <p14:creationId xmlns:p14="http://schemas.microsoft.com/office/powerpoint/2010/main" val="769108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793F6CE6-82DA-4DF7-A932-AFC392F8DF8C}"/>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49C79647-F91D-45CD-82FC-3647E17D0632}"/>
              </a:ext>
            </a:extLst>
          </p:cNvPr>
          <p:cNvSpPr txBox="1">
            <a:spLocks noGrp="1"/>
          </p:cNvSpPr>
          <p:nvPr>
            <p:ph type="title"/>
          </p:nvPr>
        </p:nvSpPr>
        <p:spPr>
          <a:xfrm>
            <a:off x="296333" y="390450"/>
            <a:ext cx="9753600"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Gestión del cambio</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6" name="object 20">
            <a:extLst>
              <a:ext uri="{FF2B5EF4-FFF2-40B4-BE49-F238E27FC236}">
                <a16:creationId xmlns:a16="http://schemas.microsoft.com/office/drawing/2014/main" id="{DBEDC1FF-37E2-4D7A-BE79-DBF6F1A36A02}"/>
              </a:ext>
            </a:extLst>
          </p:cNvPr>
          <p:cNvSpPr txBox="1">
            <a:spLocks noGrp="1"/>
          </p:cNvSpPr>
          <p:nvPr>
            <p:ph type="sldNum" sz="quarter" idx="12"/>
          </p:nvPr>
        </p:nvSpPr>
        <p:spPr>
          <a:xfrm>
            <a:off x="8610600" y="6356350"/>
            <a:ext cx="2743200" cy="365125"/>
          </a:xfrm>
          <a:prstGeom prst="rect">
            <a:avLst/>
          </a:prstGeom>
        </p:spPr>
        <p:txBody>
          <a:bodyPr vert="horz" wrap="square" lIns="0" tIns="0" rIns="0" bIns="0" rtlCol="0">
            <a:spAutoFit/>
          </a:bodyPr>
          <a:lstStyle/>
          <a:p>
            <a:pPr marL="38100">
              <a:lnSpc>
                <a:spcPts val="1425"/>
              </a:lnSpc>
            </a:pPr>
            <a:fld id="{81D60167-4931-47E6-BA6A-407CBD079E47}" type="slidenum">
              <a:rPr spc="-5" dirty="0"/>
              <a:pPr marL="38100">
                <a:lnSpc>
                  <a:spcPts val="1425"/>
                </a:lnSpc>
              </a:pPr>
              <a:t>21</a:t>
            </a:fld>
            <a:endParaRPr spc="-5" dirty="0"/>
          </a:p>
        </p:txBody>
      </p:sp>
      <p:pic>
        <p:nvPicPr>
          <p:cNvPr id="8" name="Imagen 7">
            <a:extLst>
              <a:ext uri="{FF2B5EF4-FFF2-40B4-BE49-F238E27FC236}">
                <a16:creationId xmlns:a16="http://schemas.microsoft.com/office/drawing/2014/main" id="{E1C4E4E1-983C-4009-B87D-EB679A66F33E}"/>
              </a:ext>
            </a:extLst>
          </p:cNvPr>
          <p:cNvPicPr>
            <a:picLocks noChangeAspect="1"/>
          </p:cNvPicPr>
          <p:nvPr/>
        </p:nvPicPr>
        <p:blipFill>
          <a:blip r:embed="rId3"/>
          <a:stretch>
            <a:fillRect/>
          </a:stretch>
        </p:blipFill>
        <p:spPr>
          <a:xfrm>
            <a:off x="2838450" y="1466078"/>
            <a:ext cx="6515100" cy="4314825"/>
          </a:xfrm>
          <a:prstGeom prst="rect">
            <a:avLst/>
          </a:prstGeom>
        </p:spPr>
      </p:pic>
    </p:spTree>
    <p:extLst>
      <p:ext uri="{BB962C8B-B14F-4D97-AF65-F5344CB8AC3E}">
        <p14:creationId xmlns:p14="http://schemas.microsoft.com/office/powerpoint/2010/main" val="2876691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D78FB991-30A7-4AE6-9336-6DACAF4FC69C}"/>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852C59DE-ED50-45B1-AF43-3296D67D9F03}"/>
              </a:ext>
            </a:extLst>
          </p:cNvPr>
          <p:cNvSpPr txBox="1">
            <a:spLocks noGrp="1"/>
          </p:cNvSpPr>
          <p:nvPr>
            <p:ph type="title"/>
          </p:nvPr>
        </p:nvSpPr>
        <p:spPr>
          <a:xfrm>
            <a:off x="457200" y="4352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Diseño y desarrollo de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9512331F-A49F-49D7-8A37-D94F5B99B102}"/>
              </a:ext>
            </a:extLst>
          </p:cNvPr>
          <p:cNvSpPr txBox="1"/>
          <p:nvPr/>
        </p:nvSpPr>
        <p:spPr>
          <a:xfrm>
            <a:off x="457200" y="1499416"/>
            <a:ext cx="10210800" cy="4547399"/>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dirty="0">
                <a:solidFill>
                  <a:schemeClr val="bg1"/>
                </a:solidFill>
                <a:latin typeface="Arial"/>
                <a:cs typeface="Arial"/>
              </a:rPr>
              <a:t>El diseño y desarrollo sigue siendo uno de los puntos más discutidos frente al sistema de gestión de calidad, por lo que debemos definir si este apartado aplica o no en nuestra empresa.</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Si ésta diseña sus propios productos o servicios para comercializarlos, aplica. Para entender mejor este concepto, veamos los siguientes ejemplos:</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Cursos de formación (escuelas, colegios, universidades): </a:t>
            </a:r>
            <a:r>
              <a:rPr lang="es-MX" dirty="0">
                <a:solidFill>
                  <a:schemeClr val="bg1"/>
                </a:solidFill>
                <a:latin typeface="Arial"/>
                <a:cs typeface="Arial"/>
              </a:rPr>
              <a:t>Aplica cuando la entidad elabora el material para su formación o el método de aprendizaje. No aplica cuando nos suministran el material para enseñar, por ejemplo el organismo estatal de educación que dicta y provee los contenidos a impartir.</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Empresa de construcción: </a:t>
            </a:r>
            <a:r>
              <a:rPr lang="es-MX" dirty="0">
                <a:solidFill>
                  <a:schemeClr val="bg1"/>
                </a:solidFill>
                <a:latin typeface="Arial"/>
                <a:cs typeface="Arial"/>
              </a:rPr>
              <a:t>Aplica porque plasmas los requisitos del cliente o los que dicta el mercado en un diseño para ser llevado en un tangible (un edificio).</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Un laboratorio de metrología: </a:t>
            </a:r>
            <a:r>
              <a:rPr lang="es-MX" dirty="0">
                <a:solidFill>
                  <a:schemeClr val="bg1"/>
                </a:solidFill>
                <a:latin typeface="Arial"/>
                <a:cs typeface="Arial"/>
              </a:rPr>
              <a:t>No aplica porque el ejercicio de calibración se basa en métodos definidos de medición.</a:t>
            </a:r>
            <a:endParaRPr lang="es-ES" dirty="0">
              <a:solidFill>
                <a:schemeClr val="bg1"/>
              </a:solidFill>
              <a:latin typeface="Arial"/>
              <a:cs typeface="Arial"/>
            </a:endParaRPr>
          </a:p>
        </p:txBody>
      </p:sp>
    </p:spTree>
    <p:extLst>
      <p:ext uri="{BB962C8B-B14F-4D97-AF65-F5344CB8AC3E}">
        <p14:creationId xmlns:p14="http://schemas.microsoft.com/office/powerpoint/2010/main" val="1409006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95;p1">
            <a:extLst>
              <a:ext uri="{FF2B5EF4-FFF2-40B4-BE49-F238E27FC236}">
                <a16:creationId xmlns:a16="http://schemas.microsoft.com/office/drawing/2014/main" id="{C0E21769-DA98-4FDE-B545-809A542FB51E}"/>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727D20C6-6050-44D0-93FE-B2E21735EF6E}"/>
              </a:ext>
            </a:extLst>
          </p:cNvPr>
          <p:cNvSpPr txBox="1">
            <a:spLocks noGrp="1"/>
          </p:cNvSpPr>
          <p:nvPr>
            <p:ph type="title"/>
          </p:nvPr>
        </p:nvSpPr>
        <p:spPr>
          <a:xfrm>
            <a:off x="290742" y="36842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Diseño y desarrollo de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5" name="object 9">
            <a:extLst>
              <a:ext uri="{FF2B5EF4-FFF2-40B4-BE49-F238E27FC236}">
                <a16:creationId xmlns:a16="http://schemas.microsoft.com/office/drawing/2014/main" id="{5FEA7FF4-90ED-4034-82F8-D9B759835363}"/>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23</a:t>
            </a:fld>
            <a:endParaRPr lang="es-EC" spc="-5" dirty="0"/>
          </a:p>
        </p:txBody>
      </p:sp>
      <p:sp>
        <p:nvSpPr>
          <p:cNvPr id="6" name="object 8">
            <a:extLst>
              <a:ext uri="{FF2B5EF4-FFF2-40B4-BE49-F238E27FC236}">
                <a16:creationId xmlns:a16="http://schemas.microsoft.com/office/drawing/2014/main" id="{83712B58-B406-4A4B-9283-B65F06760CC1}"/>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object 11">
            <a:extLst>
              <a:ext uri="{FF2B5EF4-FFF2-40B4-BE49-F238E27FC236}">
                <a16:creationId xmlns:a16="http://schemas.microsoft.com/office/drawing/2014/main" id="{9D739AE0-DF6D-4F35-A09D-9BF2D2BC2413}"/>
              </a:ext>
            </a:extLst>
          </p:cNvPr>
          <p:cNvSpPr txBox="1"/>
          <p:nvPr/>
        </p:nvSpPr>
        <p:spPr>
          <a:xfrm>
            <a:off x="1989736" y="2761407"/>
            <a:ext cx="8604218" cy="3541995"/>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sz="1300" b="1" dirty="0">
                <a:solidFill>
                  <a:schemeClr val="bg1"/>
                </a:solidFill>
                <a:latin typeface="Arial"/>
                <a:cs typeface="Arial"/>
              </a:rPr>
              <a:t>El cliente establece las necesidades que el producto debe tener. Cuando la organización diseña un producto sin tener necesidades explícitas del cliente, realiza investigaciones para detectar qué necesita el mercado.</a:t>
            </a: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r>
              <a:rPr lang="es-MX" sz="1300" b="1" dirty="0">
                <a:solidFill>
                  <a:schemeClr val="bg1"/>
                </a:solidFill>
                <a:latin typeface="Arial"/>
                <a:cs typeface="Arial"/>
              </a:rPr>
              <a:t>Debemos buscar qué de la normatividad legal de acuerdo al producto que pretendemos elaborar aplica. Por ejemplo si nuestra empresa es un laboratorio, cualquier vacuna debe de tener los elementos de entrada exigidos por el organismo de control respectivo.</a:t>
            </a: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r>
              <a:rPr lang="es-MX" sz="1300" b="1" dirty="0">
                <a:solidFill>
                  <a:schemeClr val="bg1"/>
                </a:solidFill>
                <a:latin typeface="Arial"/>
                <a:cs typeface="Arial"/>
              </a:rPr>
              <a:t>La organización puede tener memorias y documentación de diseños anteriores que sean útiles para el diseño.</a:t>
            </a: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endParaRPr lang="es-MX" sz="1300" b="1" dirty="0">
              <a:solidFill>
                <a:schemeClr val="bg1"/>
              </a:solidFill>
              <a:latin typeface="Arial"/>
              <a:cs typeface="Arial"/>
            </a:endParaRPr>
          </a:p>
          <a:p>
            <a:pPr marL="12700" algn="just">
              <a:spcBef>
                <a:spcPts val="100"/>
              </a:spcBef>
              <a:tabLst>
                <a:tab pos="354965" algn="l"/>
                <a:tab pos="355600" algn="l"/>
              </a:tabLst>
            </a:pPr>
            <a:r>
              <a:rPr lang="es-MX" sz="1300" b="1" dirty="0">
                <a:solidFill>
                  <a:schemeClr val="bg1"/>
                </a:solidFill>
                <a:latin typeface="Arial"/>
                <a:cs typeface="Arial"/>
              </a:rPr>
              <a:t>Las normas que aplican para el diseño de nuestro producto. Por ejemplo si estamos diseñando calzado industrial, la norma ISO 20345 da las exigencias relativas al calzado y la norma ISO 20344 da los métodos de prueba.</a:t>
            </a:r>
          </a:p>
          <a:p>
            <a:pPr marL="12700" algn="just">
              <a:spcBef>
                <a:spcPts val="100"/>
              </a:spcBef>
              <a:tabLst>
                <a:tab pos="354965" algn="l"/>
                <a:tab pos="355600" algn="l"/>
              </a:tabLst>
            </a:pPr>
            <a:endParaRPr lang="es-MX" sz="1300" b="1" dirty="0">
              <a:solidFill>
                <a:schemeClr val="bg1"/>
              </a:solidFill>
              <a:latin typeface="Arial"/>
              <a:cs typeface="Arial"/>
            </a:endParaRPr>
          </a:p>
        </p:txBody>
      </p:sp>
      <p:pic>
        <p:nvPicPr>
          <p:cNvPr id="8" name="Imagen 7">
            <a:extLst>
              <a:ext uri="{FF2B5EF4-FFF2-40B4-BE49-F238E27FC236}">
                <a16:creationId xmlns:a16="http://schemas.microsoft.com/office/drawing/2014/main" id="{30505246-C587-4F64-8E4D-FCFC27F4AE23}"/>
              </a:ext>
            </a:extLst>
          </p:cNvPr>
          <p:cNvPicPr>
            <a:picLocks noChangeAspect="1"/>
          </p:cNvPicPr>
          <p:nvPr/>
        </p:nvPicPr>
        <p:blipFill>
          <a:blip r:embed="rId3"/>
          <a:stretch>
            <a:fillRect/>
          </a:stretch>
        </p:blipFill>
        <p:spPr>
          <a:xfrm>
            <a:off x="1100137" y="2560077"/>
            <a:ext cx="847725" cy="3743325"/>
          </a:xfrm>
          <a:prstGeom prst="rect">
            <a:avLst/>
          </a:prstGeom>
        </p:spPr>
      </p:pic>
      <p:sp>
        <p:nvSpPr>
          <p:cNvPr id="9" name="object 11">
            <a:extLst>
              <a:ext uri="{FF2B5EF4-FFF2-40B4-BE49-F238E27FC236}">
                <a16:creationId xmlns:a16="http://schemas.microsoft.com/office/drawing/2014/main" id="{DE0E8A5A-051C-42E6-8663-B9A82ABF5A1F}"/>
              </a:ext>
            </a:extLst>
          </p:cNvPr>
          <p:cNvSpPr txBox="1"/>
          <p:nvPr/>
        </p:nvSpPr>
        <p:spPr>
          <a:xfrm>
            <a:off x="290742" y="1392573"/>
            <a:ext cx="10303212" cy="1084912"/>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latin typeface="Arial"/>
                <a:cs typeface="Arial"/>
              </a:rPr>
              <a:t>Elementos de entrada para el diseño y desarrollo</a:t>
            </a:r>
          </a:p>
          <a:p>
            <a:pPr marL="12700" algn="just">
              <a:spcBef>
                <a:spcPts val="100"/>
              </a:spcBef>
              <a:tabLst>
                <a:tab pos="354965" algn="l"/>
                <a:tab pos="355600" algn="l"/>
              </a:tabLst>
            </a:pPr>
            <a:endParaRPr lang="es-MX" sz="1400" b="1" dirty="0">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Los elementos de entrada son aquellos con los cuales comenzamos a trabajar el diseño y dimensionan lo que debemos cumplir. Consideremos los elementos de entrada que provee el CLON:</a:t>
            </a:r>
            <a:endParaRPr lang="es-ES" dirty="0">
              <a:solidFill>
                <a:schemeClr val="bg1"/>
              </a:solidFill>
              <a:latin typeface="Arial"/>
              <a:cs typeface="Arial"/>
            </a:endParaRPr>
          </a:p>
        </p:txBody>
      </p:sp>
    </p:spTree>
    <p:extLst>
      <p:ext uri="{BB962C8B-B14F-4D97-AF65-F5344CB8AC3E}">
        <p14:creationId xmlns:p14="http://schemas.microsoft.com/office/powerpoint/2010/main" val="3020864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11E7772A-3701-455A-AEE1-B0515AE9B971}"/>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B22D57B6-D9B3-43B8-8BEE-EDAD38D036CD}"/>
              </a:ext>
            </a:extLst>
          </p:cNvPr>
          <p:cNvSpPr txBox="1">
            <a:spLocks noGrp="1"/>
          </p:cNvSpPr>
          <p:nvPr>
            <p:ph type="title"/>
          </p:nvPr>
        </p:nvSpPr>
        <p:spPr>
          <a:xfrm>
            <a:off x="228600" y="4860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Diseño y desarrollo de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622F80CE-FECF-4977-86BF-02F59E2E39D3}"/>
              </a:ext>
            </a:extLst>
          </p:cNvPr>
          <p:cNvSpPr txBox="1"/>
          <p:nvPr/>
        </p:nvSpPr>
        <p:spPr>
          <a:xfrm>
            <a:off x="304800" y="1620310"/>
            <a:ext cx="10515600" cy="3452227"/>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solidFill>
                  <a:schemeClr val="bg1"/>
                </a:solidFill>
                <a:latin typeface="Arial"/>
                <a:cs typeface="Arial"/>
              </a:rPr>
              <a:t>Resultado del diseño y desarrollo</a:t>
            </a:r>
          </a:p>
          <a:p>
            <a:pPr marL="12700" algn="just">
              <a:spcBef>
                <a:spcPts val="100"/>
              </a:spcBef>
              <a:tabLst>
                <a:tab pos="354965" algn="l"/>
                <a:tab pos="355600" algn="l"/>
              </a:tabLst>
            </a:pPr>
            <a:endParaRPr lang="es-MX" b="1" dirty="0">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En este punto son muchas los interrogantes a los que se les debe dar solución para adaptar el producto o servicio a la organización, por ejemplo:</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¿Es necesario buscar nuevos proveedores?</a:t>
            </a:r>
          </a:p>
          <a:p>
            <a:pPr marL="12700" algn="just">
              <a:spcBef>
                <a:spcPts val="100"/>
              </a:spcBef>
              <a:tabLst>
                <a:tab pos="354965" algn="l"/>
                <a:tab pos="355600" algn="l"/>
              </a:tabLst>
            </a:pPr>
            <a:r>
              <a:rPr lang="es-MX" dirty="0">
                <a:solidFill>
                  <a:schemeClr val="bg1"/>
                </a:solidFill>
                <a:latin typeface="Arial"/>
                <a:cs typeface="Arial"/>
              </a:rPr>
              <a:t>¿Se puede medir igual que los otros? </a:t>
            </a:r>
          </a:p>
          <a:p>
            <a:pPr marL="12700" algn="just">
              <a:spcBef>
                <a:spcPts val="100"/>
              </a:spcBef>
              <a:tabLst>
                <a:tab pos="354965" algn="l"/>
                <a:tab pos="355600" algn="l"/>
              </a:tabLst>
            </a:pPr>
            <a:r>
              <a:rPr lang="es-MX" dirty="0">
                <a:solidFill>
                  <a:schemeClr val="bg1"/>
                </a:solidFill>
                <a:latin typeface="Arial"/>
                <a:cs typeface="Arial"/>
              </a:rPr>
              <a:t>¿Requiere otros controles de calidad?</a:t>
            </a:r>
          </a:p>
          <a:p>
            <a:pPr marL="12700" algn="just">
              <a:spcBef>
                <a:spcPts val="100"/>
              </a:spcBef>
              <a:tabLst>
                <a:tab pos="354965" algn="l"/>
                <a:tab pos="355600" algn="l"/>
              </a:tabLst>
            </a:pPr>
            <a:r>
              <a:rPr lang="es-MX" dirty="0">
                <a:solidFill>
                  <a:schemeClr val="bg1"/>
                </a:solidFill>
                <a:latin typeface="Arial"/>
                <a:cs typeface="Arial"/>
              </a:rPr>
              <a:t>¿Puede ser producido en nuestras maquinas? </a:t>
            </a:r>
          </a:p>
          <a:p>
            <a:pPr marL="12700" algn="just">
              <a:spcBef>
                <a:spcPts val="100"/>
              </a:spcBef>
              <a:tabLst>
                <a:tab pos="354965" algn="l"/>
                <a:tab pos="355600" algn="l"/>
              </a:tabLst>
            </a:pPr>
            <a:r>
              <a:rPr lang="es-MX" dirty="0">
                <a:solidFill>
                  <a:schemeClr val="bg1"/>
                </a:solidFill>
                <a:latin typeface="Arial"/>
                <a:cs typeface="Arial"/>
              </a:rPr>
              <a:t>¿Hay que adquirir maquinaria?</a:t>
            </a:r>
          </a:p>
          <a:p>
            <a:pPr marL="12700" algn="just">
              <a:spcBef>
                <a:spcPts val="100"/>
              </a:spcBef>
              <a:tabLst>
                <a:tab pos="354965" algn="l"/>
                <a:tab pos="355600" algn="l"/>
              </a:tabLst>
            </a:pPr>
            <a:r>
              <a:rPr lang="es-MX" dirty="0">
                <a:solidFill>
                  <a:schemeClr val="bg1"/>
                </a:solidFill>
                <a:latin typeface="Arial"/>
                <a:cs typeface="Arial"/>
              </a:rPr>
              <a:t>¿El servicio puede ser prestado por el mismo personal? </a:t>
            </a:r>
          </a:p>
          <a:p>
            <a:pPr marL="12700" algn="just">
              <a:spcBef>
                <a:spcPts val="100"/>
              </a:spcBef>
              <a:tabLst>
                <a:tab pos="354965" algn="l"/>
                <a:tab pos="355600" algn="l"/>
              </a:tabLst>
            </a:pPr>
            <a:r>
              <a:rPr lang="es-MX" dirty="0">
                <a:solidFill>
                  <a:schemeClr val="bg1"/>
                </a:solidFill>
                <a:latin typeface="Arial"/>
                <a:cs typeface="Arial"/>
              </a:rPr>
              <a:t>¿Debemos contratar personal?</a:t>
            </a:r>
            <a:endParaRPr lang="es-MX" b="1" dirty="0">
              <a:solidFill>
                <a:schemeClr val="bg1"/>
              </a:solidFill>
              <a:latin typeface="Arial"/>
              <a:cs typeface="Arial"/>
            </a:endParaRPr>
          </a:p>
        </p:txBody>
      </p:sp>
    </p:spTree>
    <p:extLst>
      <p:ext uri="{BB962C8B-B14F-4D97-AF65-F5344CB8AC3E}">
        <p14:creationId xmlns:p14="http://schemas.microsoft.com/office/powerpoint/2010/main" val="2507799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86F628DB-BACB-426A-8FBD-BD7603C8E307}"/>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FAAE9D01-0FFC-42EB-A04F-5D640D21FFDB}"/>
              </a:ext>
            </a:extLst>
          </p:cNvPr>
          <p:cNvSpPr txBox="1">
            <a:spLocks noGrp="1"/>
          </p:cNvSpPr>
          <p:nvPr>
            <p:ph type="title"/>
          </p:nvPr>
        </p:nvSpPr>
        <p:spPr>
          <a:xfrm>
            <a:off x="389466" y="4860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Diseño y desarrollo de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D1D3D478-B714-4846-BD53-7435DA3602DC}"/>
              </a:ext>
            </a:extLst>
          </p:cNvPr>
          <p:cNvSpPr txBox="1"/>
          <p:nvPr/>
        </p:nvSpPr>
        <p:spPr>
          <a:xfrm>
            <a:off x="389466" y="1583623"/>
            <a:ext cx="10439400" cy="3690754"/>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solidFill>
                  <a:schemeClr val="bg1"/>
                </a:solidFill>
                <a:latin typeface="Arial"/>
                <a:cs typeface="Arial"/>
              </a:rPr>
              <a:t>Revisión, verificación y validación de nuevos productos o servicios</a:t>
            </a:r>
          </a:p>
          <a:p>
            <a:pPr marL="12700" algn="just">
              <a:spcBef>
                <a:spcPts val="100"/>
              </a:spcBef>
              <a:tabLst>
                <a:tab pos="354965" algn="l"/>
                <a:tab pos="355600" algn="l"/>
              </a:tabLst>
            </a:pPr>
            <a:endParaRPr lang="es-MX" b="1" dirty="0">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Revisión: </a:t>
            </a:r>
            <a:r>
              <a:rPr lang="es-MX" dirty="0">
                <a:solidFill>
                  <a:schemeClr val="bg1"/>
                </a:solidFill>
                <a:latin typeface="Arial"/>
                <a:cs typeface="Arial"/>
              </a:rPr>
              <a:t>revisamos como está avanzando el diseño de nuestro producto o servicio. Las revisiones las hacemos cuando consideremos necesario,, normalmente se define una periodicidad para hacer la revisión, lo cual es una buena idea. También se suele hacer una revisión cuando una etapa del diseño ha culminado o incluso se programan las revisiones desde el plan de trabajo, es decir, en la planeación del proyecto.</a:t>
            </a:r>
          </a:p>
          <a:p>
            <a:pPr marL="12700" algn="just">
              <a:spcBef>
                <a:spcPts val="100"/>
              </a:spcBef>
              <a:tabLst>
                <a:tab pos="354965" algn="l"/>
                <a:tab pos="355600" algn="l"/>
              </a:tabLst>
            </a:pPr>
            <a:endParaRPr lang="es-MX" b="1"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Verificación: </a:t>
            </a:r>
            <a:r>
              <a:rPr lang="es-MX" dirty="0">
                <a:solidFill>
                  <a:schemeClr val="bg1"/>
                </a:solidFill>
                <a:latin typeface="Arial"/>
                <a:cs typeface="Arial"/>
              </a:rPr>
              <a:t>Verificamos para ver si efectivamente lo que hemos estado haciendo cumple con los elementos de entrada. Por ejemplo, la medición del tiempo de duración de la batería de un celular.</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Validación: </a:t>
            </a:r>
            <a:r>
              <a:rPr lang="es-MX" dirty="0">
                <a:solidFill>
                  <a:schemeClr val="bg1"/>
                </a:solidFill>
                <a:latin typeface="Arial"/>
                <a:cs typeface="Arial"/>
              </a:rPr>
              <a:t>Validamos el funcionamiento de nuestro diseño. Dicho de otra forma, nos aseguramos si el producto o servicio sirve o no para cumplir su cometido. ¿Funciona o no funciona?</a:t>
            </a:r>
          </a:p>
        </p:txBody>
      </p:sp>
    </p:spTree>
    <p:extLst>
      <p:ext uri="{BB962C8B-B14F-4D97-AF65-F5344CB8AC3E}">
        <p14:creationId xmlns:p14="http://schemas.microsoft.com/office/powerpoint/2010/main" val="3250172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946A8DCB-4ABF-4B16-8712-FB4893186BE0}"/>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20DB673C-41EF-4113-B023-767DD382E39F}"/>
              </a:ext>
            </a:extLst>
          </p:cNvPr>
          <p:cNvSpPr txBox="1">
            <a:spLocks noGrp="1"/>
          </p:cNvSpPr>
          <p:nvPr>
            <p:ph type="title"/>
          </p:nvPr>
        </p:nvSpPr>
        <p:spPr>
          <a:xfrm>
            <a:off x="304800" y="4860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tx1"/>
                </a:solidFill>
              </a:rPr>
              <a:t>Diseño y desarrollo de productos y servicios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C6AB7338-BEB2-4B2C-B66C-C7983E3796F6}"/>
              </a:ext>
            </a:extLst>
          </p:cNvPr>
          <p:cNvSpPr txBox="1"/>
          <p:nvPr/>
        </p:nvSpPr>
        <p:spPr>
          <a:xfrm>
            <a:off x="304800" y="1728534"/>
            <a:ext cx="10363200" cy="1423467"/>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solidFill>
                  <a:schemeClr val="bg1"/>
                </a:solidFill>
                <a:latin typeface="Arial"/>
                <a:cs typeface="Arial"/>
              </a:rPr>
              <a:t>Revisión, verificación y validación de nuevos productos o servicios</a:t>
            </a:r>
          </a:p>
          <a:p>
            <a:pPr marL="12700" algn="just">
              <a:spcBef>
                <a:spcPts val="100"/>
              </a:spcBef>
              <a:tabLst>
                <a:tab pos="354965" algn="l"/>
                <a:tab pos="355600" algn="l"/>
              </a:tabLst>
            </a:pPr>
            <a:endParaRPr lang="es-MX" b="1" dirty="0">
              <a:solidFill>
                <a:schemeClr val="bg1"/>
              </a:solidFill>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A diferencia de la verificación, no estamos midiendo una variable de nuestro servicio o producto, estamos evaluando su funcionalidad por completo, lo que nos permite identificar si efectivamente nuestro diseño cumple con los elementos de entrada.</a:t>
            </a:r>
          </a:p>
        </p:txBody>
      </p:sp>
    </p:spTree>
    <p:extLst>
      <p:ext uri="{BB962C8B-B14F-4D97-AF65-F5344CB8AC3E}">
        <p14:creationId xmlns:p14="http://schemas.microsoft.com/office/powerpoint/2010/main" val="4226913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95;p1">
            <a:extLst>
              <a:ext uri="{FF2B5EF4-FFF2-40B4-BE49-F238E27FC236}">
                <a16:creationId xmlns:a16="http://schemas.microsoft.com/office/drawing/2014/main" id="{50C15D36-23F3-4900-9BA0-4AD9BB871CB2}"/>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EA5F43FE-2EF3-49FA-B396-EEE95315B50C}"/>
              </a:ext>
            </a:extLst>
          </p:cNvPr>
          <p:cNvSpPr txBox="1">
            <a:spLocks noGrp="1"/>
          </p:cNvSpPr>
          <p:nvPr>
            <p:ph type="title"/>
          </p:nvPr>
        </p:nvSpPr>
        <p:spPr>
          <a:xfrm>
            <a:off x="228600" y="48604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Control de salidas no conformes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5" name="object 9">
            <a:extLst>
              <a:ext uri="{FF2B5EF4-FFF2-40B4-BE49-F238E27FC236}">
                <a16:creationId xmlns:a16="http://schemas.microsoft.com/office/drawing/2014/main" id="{3BEE1B51-B15C-43AA-9AF8-0A6800E55234}"/>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27</a:t>
            </a:fld>
            <a:endParaRPr lang="es-EC" spc="-5" dirty="0"/>
          </a:p>
        </p:txBody>
      </p:sp>
      <p:sp>
        <p:nvSpPr>
          <p:cNvPr id="6" name="object 8">
            <a:extLst>
              <a:ext uri="{FF2B5EF4-FFF2-40B4-BE49-F238E27FC236}">
                <a16:creationId xmlns:a16="http://schemas.microsoft.com/office/drawing/2014/main" id="{481AA2F5-CCF4-4AAC-A313-DC84250B5F83}"/>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object 11">
            <a:extLst>
              <a:ext uri="{FF2B5EF4-FFF2-40B4-BE49-F238E27FC236}">
                <a16:creationId xmlns:a16="http://schemas.microsoft.com/office/drawing/2014/main" id="{3C94FD23-4E4B-453D-A349-0E88AA1949AB}"/>
              </a:ext>
            </a:extLst>
          </p:cNvPr>
          <p:cNvSpPr txBox="1"/>
          <p:nvPr/>
        </p:nvSpPr>
        <p:spPr>
          <a:xfrm>
            <a:off x="304800" y="1558785"/>
            <a:ext cx="10363200" cy="2557110"/>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latin typeface="Arial"/>
                <a:cs typeface="Arial"/>
              </a:rPr>
              <a:t>¿Qué es una salida no conforme?</a:t>
            </a:r>
          </a:p>
          <a:p>
            <a:pPr marL="12700" algn="just">
              <a:spcBef>
                <a:spcPts val="100"/>
              </a:spcBef>
              <a:tabLst>
                <a:tab pos="354965" algn="l"/>
                <a:tab pos="355600" algn="l"/>
              </a:tabLst>
            </a:pPr>
            <a:endParaRPr lang="es-MX" b="1" dirty="0">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Es un producto, servicio o salida de un proceso que no cumple con los requerimientos o características definidos.</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Recordemos que todo proceso cuenta con entradas para la ejecución de actividades. Esas actividades ejecutadas se convierten en salidas, que a su vez serán el producto o servicio de un cliente, la entrada para otro proceso o parte interesada. Cuando esas salidas no son lo que esperábamos (o lo que esperaba el cliente), serán salidas no conformes.</a:t>
            </a:r>
            <a:endParaRPr lang="es-ES" dirty="0">
              <a:solidFill>
                <a:schemeClr val="bg1"/>
              </a:solidFill>
              <a:latin typeface="Arial"/>
              <a:cs typeface="Arial"/>
            </a:endParaRPr>
          </a:p>
        </p:txBody>
      </p:sp>
      <p:pic>
        <p:nvPicPr>
          <p:cNvPr id="8" name="Picture 2" descr="Salidas no conformes - Colegio Mayor de Antioquia">
            <a:extLst>
              <a:ext uri="{FF2B5EF4-FFF2-40B4-BE49-F238E27FC236}">
                <a16:creationId xmlns:a16="http://schemas.microsoft.com/office/drawing/2014/main" id="{11257A1B-918D-4184-8236-4D708919FD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559107"/>
            <a:ext cx="2590800" cy="14015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lobal Trust Association | Salidas No Conformes.">
            <a:extLst>
              <a:ext uri="{FF2B5EF4-FFF2-40B4-BE49-F238E27FC236}">
                <a16:creationId xmlns:a16="http://schemas.microsoft.com/office/drawing/2014/main" id="{1D3623BA-931C-47D7-9D9D-9998B6F8FD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9300" y="4559107"/>
            <a:ext cx="4009522" cy="123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30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F5EE5FF2-FDEE-4702-A432-696AB6AEB9AA}"/>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274A2C59-4E14-4251-9F9A-615956B36D72}"/>
              </a:ext>
            </a:extLst>
          </p:cNvPr>
          <p:cNvSpPr txBox="1">
            <a:spLocks noGrp="1"/>
          </p:cNvSpPr>
          <p:nvPr>
            <p:ph type="title"/>
          </p:nvPr>
        </p:nvSpPr>
        <p:spPr>
          <a:xfrm>
            <a:off x="273256" y="486043"/>
            <a:ext cx="10140744"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Control de salidas no conformes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BF2FA3B1-80EE-469E-9BFD-13D542454D46}"/>
              </a:ext>
            </a:extLst>
          </p:cNvPr>
          <p:cNvSpPr txBox="1"/>
          <p:nvPr/>
        </p:nvSpPr>
        <p:spPr>
          <a:xfrm>
            <a:off x="273256" y="1560232"/>
            <a:ext cx="10809611" cy="4534575"/>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latin typeface="Arial"/>
                <a:cs typeface="Arial"/>
              </a:rPr>
              <a:t>¿Cómo dar tratamiento a una salida no conforme?</a:t>
            </a:r>
          </a:p>
          <a:p>
            <a:pPr marL="12700" algn="just">
              <a:spcBef>
                <a:spcPts val="100"/>
              </a:spcBef>
              <a:tabLst>
                <a:tab pos="354965" algn="l"/>
                <a:tab pos="355600" algn="l"/>
              </a:tabLst>
            </a:pPr>
            <a:endParaRPr lang="es-MX" b="1" dirty="0">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Hay diferentes formas y la norma las menciona.</a:t>
            </a:r>
          </a:p>
          <a:p>
            <a:pPr marL="12700" algn="just">
              <a:spcBef>
                <a:spcPts val="100"/>
              </a:spcBef>
              <a:tabLst>
                <a:tab pos="354965" algn="l"/>
                <a:tab pos="355600" algn="l"/>
              </a:tabLst>
            </a:pPr>
            <a:endParaRPr lang="es-MX" b="1"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Corrección: </a:t>
            </a:r>
            <a:r>
              <a:rPr lang="es-MX" dirty="0">
                <a:solidFill>
                  <a:schemeClr val="bg1"/>
                </a:solidFill>
                <a:latin typeface="Arial"/>
                <a:cs typeface="Arial"/>
              </a:rPr>
              <a:t>Toda acción encaminada a eliminar el defecto o la causa de la no conformidad. Por ejemplo si el software de recursos humanos falla constantemente, cosa que no permite la visualización del banco de candidatos, se puede plantear una acción correctiva que genere una copia o </a:t>
            </a:r>
            <a:r>
              <a:rPr lang="es-MX" dirty="0" err="1">
                <a:solidFill>
                  <a:schemeClr val="bg1"/>
                </a:solidFill>
                <a:latin typeface="Arial"/>
                <a:cs typeface="Arial"/>
              </a:rPr>
              <a:t>backup</a:t>
            </a:r>
            <a:r>
              <a:rPr lang="es-MX" dirty="0">
                <a:solidFill>
                  <a:schemeClr val="bg1"/>
                </a:solidFill>
                <a:latin typeface="Arial"/>
                <a:cs typeface="Arial"/>
              </a:rPr>
              <a:t> periódico en </a:t>
            </a:r>
            <a:r>
              <a:rPr lang="es-MX" dirty="0" err="1">
                <a:solidFill>
                  <a:schemeClr val="bg1"/>
                </a:solidFill>
                <a:latin typeface="Arial"/>
                <a:cs typeface="Arial"/>
              </a:rPr>
              <a:t>excel</a:t>
            </a:r>
            <a:r>
              <a:rPr lang="es-MX" dirty="0">
                <a:solidFill>
                  <a:schemeClr val="bg1"/>
                </a:solidFill>
                <a:latin typeface="Arial"/>
                <a:cs typeface="Arial"/>
              </a:rPr>
              <a:t> para que la selección de candidatos nunca se detenga.</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Separación, contención, devolución o suspensión de provisión de productos y servicios: </a:t>
            </a:r>
            <a:r>
              <a:rPr lang="es-MX" dirty="0">
                <a:solidFill>
                  <a:schemeClr val="bg1"/>
                </a:solidFill>
                <a:latin typeface="Arial"/>
                <a:cs typeface="Arial"/>
              </a:rPr>
              <a:t>Esta forma suele estar enfocada en producto o servicio que va de cara al cliente. Por ejemplo si una empresa que fabrica y comercializa móviles, detecta que un lote de estos están estallándose causando daños (tal como le pasó a Samsung), deberá de hacer la recogida de ese lote y detener la venta. Así mismo deberá de analizar la causa de la inconformidad en ese lote y planificar cómo va a enfrentar los problemas legales, financieros, etc.</a:t>
            </a:r>
          </a:p>
          <a:p>
            <a:pPr marL="12700" algn="just">
              <a:spcBef>
                <a:spcPts val="100"/>
              </a:spcBef>
              <a:tabLst>
                <a:tab pos="354965" algn="l"/>
                <a:tab pos="355600" algn="l"/>
              </a:tabLst>
            </a:pPr>
            <a:endParaRPr lang="es-MX" dirty="0">
              <a:latin typeface="Arial"/>
              <a:cs typeface="Arial"/>
            </a:endParaRPr>
          </a:p>
        </p:txBody>
      </p:sp>
    </p:spTree>
    <p:extLst>
      <p:ext uri="{BB962C8B-B14F-4D97-AF65-F5344CB8AC3E}">
        <p14:creationId xmlns:p14="http://schemas.microsoft.com/office/powerpoint/2010/main" val="1662025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A044CAF7-DD28-44E2-AFAD-330C9393AE4D}"/>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C2B50E24-B87D-4286-A93D-BD0B34F836EC}"/>
              </a:ext>
            </a:extLst>
          </p:cNvPr>
          <p:cNvSpPr txBox="1">
            <a:spLocks noGrp="1"/>
          </p:cNvSpPr>
          <p:nvPr>
            <p:ph type="title"/>
          </p:nvPr>
        </p:nvSpPr>
        <p:spPr>
          <a:xfrm>
            <a:off x="381000" y="490083"/>
            <a:ext cx="9753600"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Control de salidas no conformes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6" name="object 9">
            <a:extLst>
              <a:ext uri="{FF2B5EF4-FFF2-40B4-BE49-F238E27FC236}">
                <a16:creationId xmlns:a16="http://schemas.microsoft.com/office/drawing/2014/main" id="{DD0E0A72-4152-47BF-874F-4BE51AE203B1}"/>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29</a:t>
            </a:fld>
            <a:endParaRPr lang="es-EC" spc="-5" dirty="0"/>
          </a:p>
        </p:txBody>
      </p:sp>
      <p:sp>
        <p:nvSpPr>
          <p:cNvPr id="7" name="object 8">
            <a:extLst>
              <a:ext uri="{FF2B5EF4-FFF2-40B4-BE49-F238E27FC236}">
                <a16:creationId xmlns:a16="http://schemas.microsoft.com/office/drawing/2014/main" id="{A7278C2D-1573-437D-B350-209DC201ECB6}"/>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8" name="object 11">
            <a:extLst>
              <a:ext uri="{FF2B5EF4-FFF2-40B4-BE49-F238E27FC236}">
                <a16:creationId xmlns:a16="http://schemas.microsoft.com/office/drawing/2014/main" id="{17E54330-13C8-4489-BC39-C22B6AB5EE67}"/>
              </a:ext>
            </a:extLst>
          </p:cNvPr>
          <p:cNvSpPr txBox="1"/>
          <p:nvPr/>
        </p:nvSpPr>
        <p:spPr>
          <a:xfrm>
            <a:off x="381000" y="1919269"/>
            <a:ext cx="10363200" cy="2569934"/>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solidFill>
                  <a:schemeClr val="bg1"/>
                </a:solidFill>
                <a:latin typeface="Arial"/>
                <a:cs typeface="Arial"/>
              </a:rPr>
              <a:t>Información al cliente: </a:t>
            </a:r>
            <a:r>
              <a:rPr lang="es-MX" dirty="0">
                <a:solidFill>
                  <a:schemeClr val="bg1"/>
                </a:solidFill>
                <a:latin typeface="Arial"/>
                <a:cs typeface="Arial"/>
              </a:rPr>
              <a:t>Esta es una buena opción cuando se tiene una buena relación con el cliente. Se informa al cliente la salida no conforme y con base en sus indicaciones se da el tratamiento.</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Obtención de autorización para su aceptación bajo concesión: </a:t>
            </a:r>
            <a:r>
              <a:rPr lang="es-MX" dirty="0">
                <a:solidFill>
                  <a:schemeClr val="bg1"/>
                </a:solidFill>
                <a:latin typeface="Arial"/>
                <a:cs typeface="Arial"/>
              </a:rPr>
              <a:t>Le damos un beneficio al cliente a cambio de que acepte la salida no conforme. Por lo general este beneficio es un descuento.</a:t>
            </a:r>
          </a:p>
          <a:p>
            <a:pPr marL="12700" algn="just">
              <a:spcBef>
                <a:spcPts val="100"/>
              </a:spcBef>
              <a:tabLst>
                <a:tab pos="354965" algn="l"/>
                <a:tab pos="355600" algn="l"/>
              </a:tabLst>
            </a:pPr>
            <a:endParaRPr lang="es-MX" dirty="0">
              <a:latin typeface="Arial"/>
              <a:cs typeface="Arial"/>
            </a:endParaRPr>
          </a:p>
          <a:p>
            <a:pPr marL="12700" algn="just">
              <a:spcBef>
                <a:spcPts val="100"/>
              </a:spcBef>
              <a:tabLst>
                <a:tab pos="354965" algn="l"/>
                <a:tab pos="355600" algn="l"/>
              </a:tabLst>
            </a:pPr>
            <a:r>
              <a:rPr lang="es-MX" dirty="0">
                <a:solidFill>
                  <a:srgbClr val="FF0000"/>
                </a:solidFill>
                <a:latin typeface="Arial"/>
                <a:cs typeface="Arial"/>
              </a:rPr>
              <a:t>En esto vale aclarar: La norma nos dice cuáles son las formas de tratamiento de una salida no conforme, más el cómo o mecanismo sobre el cual se le dará el tratamiento, lo define la organización.</a:t>
            </a:r>
          </a:p>
          <a:p>
            <a:pPr marL="12700" algn="just">
              <a:spcBef>
                <a:spcPts val="100"/>
              </a:spcBef>
              <a:tabLst>
                <a:tab pos="354965" algn="l"/>
                <a:tab pos="355600" algn="l"/>
              </a:tabLst>
            </a:pPr>
            <a:endParaRPr lang="es-MX" dirty="0">
              <a:latin typeface="Arial"/>
              <a:cs typeface="Arial"/>
            </a:endParaRPr>
          </a:p>
        </p:txBody>
      </p:sp>
    </p:spTree>
    <p:extLst>
      <p:ext uri="{BB962C8B-B14F-4D97-AF65-F5344CB8AC3E}">
        <p14:creationId xmlns:p14="http://schemas.microsoft.com/office/powerpoint/2010/main" val="1494099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152A9483-3FD4-4964-BD7C-3294ECCBDB2A}"/>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58A967A0-AE6B-428A-994A-D6736F993322}"/>
              </a:ext>
            </a:extLst>
          </p:cNvPr>
          <p:cNvSpPr txBox="1">
            <a:spLocks noGrp="1"/>
          </p:cNvSpPr>
          <p:nvPr>
            <p:ph type="title"/>
          </p:nvPr>
        </p:nvSpPr>
        <p:spPr>
          <a:xfrm>
            <a:off x="397933" y="401377"/>
            <a:ext cx="9753600" cy="939103"/>
          </a:xfrm>
          <a:prstGeom prst="rect">
            <a:avLst/>
          </a:prstGeom>
        </p:spPr>
        <p:txBody>
          <a:bodyPr vert="horz" wrap="square" lIns="0" tIns="12065" rIns="0" bIns="0" rtlCol="0">
            <a:spAutoFit/>
          </a:bodyPr>
          <a:lstStyle/>
          <a:p>
            <a:pPr marL="12700">
              <a:spcBef>
                <a:spcPts val="95"/>
              </a:spcBef>
            </a:pPr>
            <a:r>
              <a:rPr lang="es-EC" b="1" dirty="0">
                <a:solidFill>
                  <a:schemeClr val="bg1"/>
                </a:solidFill>
              </a:rPr>
              <a:t>Control de salidas no conformes</a:t>
            </a:r>
            <a:br>
              <a:rPr lang="es-EC" b="1" dirty="0">
                <a:solidFill>
                  <a:schemeClr val="accent5">
                    <a:lumMod val="50000"/>
                  </a:schemeClr>
                </a:solidFill>
              </a:rPr>
            </a:br>
            <a:r>
              <a:rPr lang="es-EC" b="1" dirty="0">
                <a:solidFill>
                  <a:schemeClr val="accent2"/>
                </a:solidFill>
                <a:latin typeface="Monotype Corsiva" panose="03010101010201010101" pitchFamily="66" charset="0"/>
              </a:rPr>
              <a:t>Calidad – ISO 9001</a:t>
            </a:r>
            <a:endParaRPr b="1" spc="-5" dirty="0">
              <a:solidFill>
                <a:schemeClr val="accent2"/>
              </a:solidFill>
              <a:latin typeface="Monotype Corsiva" panose="03010101010201010101" pitchFamily="66" charset="0"/>
            </a:endParaRPr>
          </a:p>
        </p:txBody>
      </p:sp>
      <p:sp>
        <p:nvSpPr>
          <p:cNvPr id="8" name="object 11">
            <a:extLst>
              <a:ext uri="{FF2B5EF4-FFF2-40B4-BE49-F238E27FC236}">
                <a16:creationId xmlns:a16="http://schemas.microsoft.com/office/drawing/2014/main" id="{6D6AD068-779F-4EB5-9B46-B9CF43F67942}"/>
              </a:ext>
            </a:extLst>
          </p:cNvPr>
          <p:cNvSpPr txBox="1"/>
          <p:nvPr/>
        </p:nvSpPr>
        <p:spPr>
          <a:xfrm>
            <a:off x="397933" y="1586828"/>
            <a:ext cx="10439400" cy="4296048"/>
          </a:xfrm>
          <a:prstGeom prst="rect">
            <a:avLst/>
          </a:prstGeom>
          <a:ln w="19050">
            <a:noFill/>
          </a:ln>
        </p:spPr>
        <p:txBody>
          <a:bodyPr vert="horz" wrap="square" lIns="0" tIns="12700" rIns="0" bIns="0" rtlCol="0">
            <a:spAutoFit/>
          </a:bodyPr>
          <a:lstStyle/>
          <a:p>
            <a:pPr marL="12700" algn="just">
              <a:spcBef>
                <a:spcPts val="100"/>
              </a:spcBef>
              <a:tabLst>
                <a:tab pos="354965" algn="l"/>
                <a:tab pos="355600" algn="l"/>
              </a:tabLst>
            </a:pPr>
            <a:r>
              <a:rPr lang="es-MX" b="1" dirty="0">
                <a:latin typeface="Arial"/>
                <a:cs typeface="Arial"/>
              </a:rPr>
              <a:t>Salidas no conformes y su documentación</a:t>
            </a:r>
          </a:p>
          <a:p>
            <a:pPr marL="12700" algn="just">
              <a:spcBef>
                <a:spcPts val="100"/>
              </a:spcBef>
              <a:tabLst>
                <a:tab pos="354965" algn="l"/>
                <a:tab pos="355600" algn="l"/>
              </a:tabLst>
            </a:pPr>
            <a:endParaRPr lang="es-MX" dirty="0">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Recuerda que este tema debe estar documentado. Si identificaste una salida no conforme, debes mostrar evidencia que permita determinar cuál es y las acciones que tomaste. Por ejemplo, si el cliente acepta el producto sobre descuento, presenta como evidencia un correo u orden de compra.</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dirty="0">
                <a:solidFill>
                  <a:schemeClr val="bg1"/>
                </a:solidFill>
                <a:latin typeface="Arial"/>
                <a:cs typeface="Arial"/>
              </a:rPr>
              <a:t>No hay procedimiento obligatorio de salida no conforme. Pero es recomendable que el personal sepa cómo tratar la salida no conforme. Una forma de hacer esto es con un </a:t>
            </a:r>
            <a:r>
              <a:rPr lang="es-MX" b="1" dirty="0">
                <a:solidFill>
                  <a:schemeClr val="bg1"/>
                </a:solidFill>
                <a:latin typeface="Arial"/>
                <a:cs typeface="Arial"/>
              </a:rPr>
              <a:t>procedimiento.</a:t>
            </a:r>
          </a:p>
          <a:p>
            <a:pPr marL="12700" algn="just">
              <a:spcBef>
                <a:spcPts val="100"/>
              </a:spcBef>
              <a:tabLst>
                <a:tab pos="354965" algn="l"/>
                <a:tab pos="355600" algn="l"/>
              </a:tabLst>
            </a:pPr>
            <a:endParaRPr lang="es-MX" b="1" dirty="0">
              <a:solidFill>
                <a:schemeClr val="bg1"/>
              </a:solidFill>
              <a:latin typeface="Arial"/>
              <a:cs typeface="Arial"/>
            </a:endParaRPr>
          </a:p>
          <a:p>
            <a:pPr marL="12700" algn="just">
              <a:spcBef>
                <a:spcPts val="100"/>
              </a:spcBef>
              <a:tabLst>
                <a:tab pos="354965" algn="l"/>
                <a:tab pos="355600" algn="l"/>
              </a:tabLst>
            </a:pPr>
            <a:r>
              <a:rPr lang="es-MX" b="1" dirty="0">
                <a:solidFill>
                  <a:schemeClr val="bg1"/>
                </a:solidFill>
                <a:latin typeface="Arial"/>
                <a:cs typeface="Arial"/>
              </a:rPr>
              <a:t>Ejemplos de salida no conforme</a:t>
            </a:r>
          </a:p>
          <a:p>
            <a:pPr marL="12700" algn="just">
              <a:spcBef>
                <a:spcPts val="100"/>
              </a:spcBef>
              <a:tabLst>
                <a:tab pos="354965" algn="l"/>
                <a:tab pos="355600" algn="l"/>
              </a:tabLst>
            </a:pPr>
            <a:endParaRPr lang="es-MX" dirty="0">
              <a:solidFill>
                <a:schemeClr val="bg1"/>
              </a:solidFill>
              <a:latin typeface="Arial"/>
              <a:cs typeface="Arial"/>
            </a:endParaRPr>
          </a:p>
          <a:p>
            <a:pPr marL="12700" algn="just">
              <a:spcBef>
                <a:spcPts val="100"/>
              </a:spcBef>
              <a:tabLst>
                <a:tab pos="354965" algn="l"/>
                <a:tab pos="355600" algn="l"/>
              </a:tabLst>
            </a:pPr>
            <a:r>
              <a:rPr lang="es-MX" i="1" dirty="0">
                <a:solidFill>
                  <a:schemeClr val="bg1"/>
                </a:solidFill>
                <a:latin typeface="Arial"/>
                <a:cs typeface="Arial"/>
              </a:rPr>
              <a:t>En una empresa que suministra personal temporal</a:t>
            </a:r>
            <a:r>
              <a:rPr lang="es-MX" dirty="0">
                <a:solidFill>
                  <a:schemeClr val="bg1"/>
                </a:solidFill>
                <a:latin typeface="Arial"/>
                <a:cs typeface="Arial"/>
              </a:rPr>
              <a:t>: Que la persona contratada no cumpla con el perfil requerido.</a:t>
            </a:r>
          </a:p>
          <a:p>
            <a:pPr marL="12700" algn="just">
              <a:spcBef>
                <a:spcPts val="100"/>
              </a:spcBef>
              <a:tabLst>
                <a:tab pos="354965" algn="l"/>
                <a:tab pos="355600" algn="l"/>
              </a:tabLst>
            </a:pPr>
            <a:r>
              <a:rPr lang="es-MX" i="1" dirty="0">
                <a:solidFill>
                  <a:schemeClr val="bg1"/>
                </a:solidFill>
                <a:latin typeface="Arial"/>
                <a:cs typeface="Arial"/>
              </a:rPr>
              <a:t>En una pizzería: </a:t>
            </a:r>
            <a:r>
              <a:rPr lang="es-MX" dirty="0">
                <a:solidFill>
                  <a:schemeClr val="bg1"/>
                </a:solidFill>
                <a:latin typeface="Arial"/>
                <a:cs typeface="Arial"/>
              </a:rPr>
              <a:t>Que el domicilio no llegue en el tiempo indicado.</a:t>
            </a:r>
          </a:p>
          <a:p>
            <a:pPr marL="12700" algn="just">
              <a:spcBef>
                <a:spcPts val="100"/>
              </a:spcBef>
              <a:tabLst>
                <a:tab pos="354965" algn="l"/>
                <a:tab pos="355600" algn="l"/>
              </a:tabLst>
            </a:pPr>
            <a:r>
              <a:rPr lang="es-MX" i="1" dirty="0">
                <a:solidFill>
                  <a:schemeClr val="bg1"/>
                </a:solidFill>
                <a:latin typeface="Arial"/>
                <a:cs typeface="Arial"/>
              </a:rPr>
              <a:t>En un fabricante de muebles: </a:t>
            </a:r>
            <a:r>
              <a:rPr lang="es-MX" dirty="0">
                <a:solidFill>
                  <a:schemeClr val="bg1"/>
                </a:solidFill>
                <a:latin typeface="Arial"/>
                <a:cs typeface="Arial"/>
              </a:rPr>
              <a:t>Que las dimensiones no correspondan a lo solicitado por el cliente.</a:t>
            </a:r>
          </a:p>
        </p:txBody>
      </p:sp>
    </p:spTree>
    <p:extLst>
      <p:ext uri="{BB962C8B-B14F-4D97-AF65-F5344CB8AC3E}">
        <p14:creationId xmlns:p14="http://schemas.microsoft.com/office/powerpoint/2010/main" val="3043228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95;p1">
            <a:extLst>
              <a:ext uri="{FF2B5EF4-FFF2-40B4-BE49-F238E27FC236}">
                <a16:creationId xmlns:a16="http://schemas.microsoft.com/office/drawing/2014/main" id="{B6A9631E-5EA7-42FC-B0DA-810F84C9CA14}"/>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Ciclo de vida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31</a:t>
            </a:fld>
            <a:endParaRPr spc="-5" dirty="0"/>
          </a:p>
        </p:txBody>
      </p:sp>
      <p:sp>
        <p:nvSpPr>
          <p:cNvPr id="6" name="Rectángulo 5">
            <a:extLst>
              <a:ext uri="{FF2B5EF4-FFF2-40B4-BE49-F238E27FC236}">
                <a16:creationId xmlns:a16="http://schemas.microsoft.com/office/drawing/2014/main" id="{21B3ED51-280C-4F53-AFE1-A75B1D625069}"/>
              </a:ext>
            </a:extLst>
          </p:cNvPr>
          <p:cNvSpPr/>
          <p:nvPr/>
        </p:nvSpPr>
        <p:spPr>
          <a:xfrm>
            <a:off x="1581749" y="1582340"/>
            <a:ext cx="8548162" cy="3693319"/>
          </a:xfrm>
          <a:prstGeom prst="rect">
            <a:avLst/>
          </a:prstGeom>
        </p:spPr>
        <p:txBody>
          <a:bodyPr wrap="square">
            <a:spAutoFit/>
          </a:bodyPr>
          <a:lstStyle/>
          <a:p>
            <a:pPr algn="just"/>
            <a:r>
              <a:rPr lang="es-MX" dirty="0">
                <a:latin typeface="Open Sans" panose="020B0606030504020204" pitchFamily="34" charset="0"/>
                <a:ea typeface="Open Sans" panose="020B0606030504020204" pitchFamily="34" charset="0"/>
                <a:cs typeface="Open Sans" panose="020B0606030504020204" pitchFamily="34" charset="0"/>
              </a:rPr>
              <a:t>Un estudio sobre el análisis de ciclo de vida de un producto comienza en el estudio de las entradas, como son las materias primas y la energía. Se estudia todas las fases necesarias para la elaboración del producto hasta el fin de su vida útil. Estas son: la obtención de materias primas, la producción, la distribución, el uso y el fin de vida.</a:t>
            </a:r>
          </a:p>
          <a:p>
            <a:pPr algn="just"/>
            <a:endParaRPr lang="es-MX" dirty="0">
              <a:latin typeface="Open Sans" panose="020B0606030504020204" pitchFamily="34" charset="0"/>
              <a:ea typeface="Open Sans" panose="020B0606030504020204" pitchFamily="34" charset="0"/>
              <a:cs typeface="Open Sans" panose="020B0606030504020204" pitchFamily="34" charset="0"/>
            </a:endParaRPr>
          </a:p>
          <a:p>
            <a:pPr algn="just"/>
            <a:r>
              <a:rPr lang="es-MX" dirty="0">
                <a:latin typeface="Open Sans" panose="020B0606030504020204" pitchFamily="34" charset="0"/>
                <a:ea typeface="Open Sans" panose="020B0606030504020204" pitchFamily="34" charset="0"/>
                <a:cs typeface="Open Sans" panose="020B0606030504020204" pitchFamily="34" charset="0"/>
              </a:rPr>
              <a:t>Estas fases producen unas salidas hacia el medio ambiente, por ejemplo podemos enumerar: las emisiones atmosféricas, las emisiones acústicas, las aguas residuales, los residuos, los subproductos, y los diferentes vertidos.</a:t>
            </a:r>
          </a:p>
          <a:p>
            <a:pPr algn="just"/>
            <a:endParaRPr lang="es-MX" dirty="0">
              <a:latin typeface="Open Sans" panose="020B0606030504020204" pitchFamily="34" charset="0"/>
              <a:ea typeface="Open Sans" panose="020B0606030504020204" pitchFamily="34" charset="0"/>
              <a:cs typeface="Open Sans" panose="020B0606030504020204" pitchFamily="34" charset="0"/>
            </a:endParaRPr>
          </a:p>
          <a:p>
            <a:pPr algn="just"/>
            <a:r>
              <a:rPr lang="es-MX" dirty="0">
                <a:latin typeface="Open Sans" panose="020B0606030504020204" pitchFamily="34" charset="0"/>
                <a:ea typeface="Open Sans" panose="020B0606030504020204" pitchFamily="34" charset="0"/>
                <a:cs typeface="Open Sans" panose="020B0606030504020204" pitchFamily="34" charset="0"/>
              </a:rPr>
              <a:t>Estas salidas producen diferentes impactos ambientales que se pueden medir y evaluar como son: el calentamiento global, la destrucción de la capa de ozono, la acidificación, y la eutrofización.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1694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95;p1">
            <a:extLst>
              <a:ext uri="{FF2B5EF4-FFF2-40B4-BE49-F238E27FC236}">
                <a16:creationId xmlns:a16="http://schemas.microsoft.com/office/drawing/2014/main" id="{1BAF4A05-D0CC-4F7E-8552-4985B54D8271}"/>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8" name="object 8"/>
          <p:cNvSpPr txBox="1">
            <a:spLocks noGrp="1"/>
          </p:cNvSpPr>
          <p:nvPr>
            <p:ph type="title"/>
          </p:nvPr>
        </p:nvSpPr>
        <p:spPr>
          <a:xfrm>
            <a:off x="534162" y="630065"/>
            <a:ext cx="10057637" cy="523605"/>
          </a:xfrm>
          <a:prstGeom prst="rect">
            <a:avLst/>
          </a:prstGeom>
        </p:spPr>
        <p:txBody>
          <a:bodyPr vert="horz" wrap="square" lIns="0" tIns="12065" rIns="0" bIns="0" rtlCol="0" anchor="ctr">
            <a:spAutoFit/>
          </a:bodyPr>
          <a:lstStyle/>
          <a:p>
            <a:pPr marL="12700">
              <a:spcBef>
                <a:spcPts val="95"/>
              </a:spcBef>
            </a:pPr>
            <a:r>
              <a:rPr lang="es-MX" sz="3600" b="1" dirty="0">
                <a:solidFill>
                  <a:schemeClr val="tx1"/>
                </a:solidFill>
              </a:rPr>
              <a:t>Ciclo de vida</a:t>
            </a:r>
            <a:endParaRPr sz="3600" b="1" dirty="0">
              <a:solidFill>
                <a:schemeClr val="tx1"/>
              </a:solidFill>
            </a:endParaRPr>
          </a:p>
        </p:txBody>
      </p:sp>
      <p:sp>
        <p:nvSpPr>
          <p:cNvPr id="16" name="object 16"/>
          <p:cNvSpPr txBox="1">
            <a:spLocks noGrp="1"/>
          </p:cNvSpPr>
          <p:nvPr>
            <p:ph type="sldNum" sz="quarter" idx="12"/>
          </p:nvPr>
        </p:nvSpPr>
        <p:spPr>
          <a:xfrm>
            <a:off x="10134600" y="6449146"/>
            <a:ext cx="2743200" cy="179536"/>
          </a:xfrm>
          <a:prstGeom prst="rect">
            <a:avLst/>
          </a:prstGeom>
        </p:spPr>
        <p:txBody>
          <a:bodyPr vert="horz" wrap="square" lIns="0" tIns="0" rIns="0" bIns="0" rtlCol="0" anchor="ctr">
            <a:spAutoFit/>
          </a:bodyPr>
          <a:lstStyle/>
          <a:p>
            <a:pPr marL="38100">
              <a:lnSpc>
                <a:spcPts val="1425"/>
              </a:lnSpc>
            </a:pPr>
            <a:fld id="{81D60167-4931-47E6-BA6A-407CBD079E47}" type="slidenum">
              <a:rPr spc="-5" dirty="0"/>
              <a:pPr marL="38100">
                <a:lnSpc>
                  <a:spcPts val="1425"/>
                </a:lnSpc>
              </a:pPr>
              <a:t>32</a:t>
            </a:fld>
            <a:endParaRPr spc="-5" dirty="0"/>
          </a:p>
        </p:txBody>
      </p:sp>
      <p:graphicFrame>
        <p:nvGraphicFramePr>
          <p:cNvPr id="5" name="Diagrama 4">
            <a:extLst>
              <a:ext uri="{FF2B5EF4-FFF2-40B4-BE49-F238E27FC236}">
                <a16:creationId xmlns:a16="http://schemas.microsoft.com/office/drawing/2014/main" id="{DE13F61C-88A5-4144-868B-8FDC3A43B588}"/>
              </a:ext>
            </a:extLst>
          </p:cNvPr>
          <p:cNvGraphicFramePr/>
          <p:nvPr/>
        </p:nvGraphicFramePr>
        <p:xfrm>
          <a:off x="2362200" y="1842359"/>
          <a:ext cx="7086600" cy="4495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bject 4">
            <a:extLst>
              <a:ext uri="{FF2B5EF4-FFF2-40B4-BE49-F238E27FC236}">
                <a16:creationId xmlns:a16="http://schemas.microsoft.com/office/drawing/2014/main" id="{AB3812FF-40B1-4E05-B8CF-919638769B93}"/>
              </a:ext>
            </a:extLst>
          </p:cNvPr>
          <p:cNvSpPr txBox="1"/>
          <p:nvPr/>
        </p:nvSpPr>
        <p:spPr>
          <a:xfrm>
            <a:off x="990600" y="1323512"/>
            <a:ext cx="1133475"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Tipos</a:t>
            </a:r>
            <a:endParaRPr sz="2400" dirty="0">
              <a:latin typeface="Arial"/>
              <a:cs typeface="Arial"/>
            </a:endParaRPr>
          </a:p>
        </p:txBody>
      </p:sp>
    </p:spTree>
    <p:extLst>
      <p:ext uri="{BB962C8B-B14F-4D97-AF65-F5344CB8AC3E}">
        <p14:creationId xmlns:p14="http://schemas.microsoft.com/office/powerpoint/2010/main" val="939257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723B1E2B-AE3D-4EBA-932E-367DFF9EC09E}"/>
              </a:ext>
            </a:extLst>
          </p:cNvPr>
          <p:cNvSpPr txBox="1">
            <a:spLocks/>
          </p:cNvSpPr>
          <p:nvPr/>
        </p:nvSpPr>
        <p:spPr>
          <a:xfrm>
            <a:off x="296333" y="497081"/>
            <a:ext cx="10210800" cy="873957"/>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2800" b="1" kern="0" dirty="0">
                <a:solidFill>
                  <a:schemeClr val="accent5">
                    <a:lumMod val="50000"/>
                  </a:schemeClr>
                </a:solidFill>
              </a:rPr>
              <a:t>8.2 Preparación y respuesta ante emergencias ambientales</a:t>
            </a:r>
            <a:br>
              <a:rPr lang="es-MX" sz="2800" b="1" kern="0" dirty="0">
                <a:solidFill>
                  <a:schemeClr val="accent5">
                    <a:lumMod val="50000"/>
                  </a:schemeClr>
                </a:solidFill>
              </a:rPr>
            </a:br>
            <a:r>
              <a:rPr lang="es-MX" sz="2800" b="1" kern="0" dirty="0">
                <a:solidFill>
                  <a:schemeClr val="accent2"/>
                </a:solidFill>
                <a:latin typeface="Monotype Corsiva" panose="03010101010201010101" pitchFamily="66" charset="0"/>
              </a:rPr>
              <a:t>Medio ambiente – ISO 14001</a:t>
            </a:r>
            <a:endParaRPr lang="es-MX" sz="2800" b="1" kern="0" spc="-5" dirty="0">
              <a:solidFill>
                <a:schemeClr val="accent2"/>
              </a:solidFill>
              <a:latin typeface="Monotype Corsiva" panose="03010101010201010101" pitchFamily="66" charset="0"/>
            </a:endParaRPr>
          </a:p>
        </p:txBody>
      </p:sp>
      <p:graphicFrame>
        <p:nvGraphicFramePr>
          <p:cNvPr id="7" name="Diagrama 6">
            <a:extLst>
              <a:ext uri="{FF2B5EF4-FFF2-40B4-BE49-F238E27FC236}">
                <a16:creationId xmlns:a16="http://schemas.microsoft.com/office/drawing/2014/main" id="{14E97425-0F65-4E93-9020-E0B0EA9330DB}"/>
              </a:ext>
            </a:extLst>
          </p:cNvPr>
          <p:cNvGraphicFramePr/>
          <p:nvPr>
            <p:extLst>
              <p:ext uri="{D42A27DB-BD31-4B8C-83A1-F6EECF244321}">
                <p14:modId xmlns:p14="http://schemas.microsoft.com/office/powerpoint/2010/main" val="919569358"/>
              </p:ext>
            </p:extLst>
          </p:nvPr>
        </p:nvGraphicFramePr>
        <p:xfrm>
          <a:off x="2133600" y="1482956"/>
          <a:ext cx="7848600" cy="42320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68759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F4F76478-C58C-4B73-AF5E-3AA029865E55}"/>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BF965968-A96C-4BB1-903E-857A58B5FE57}"/>
              </a:ext>
            </a:extLst>
          </p:cNvPr>
          <p:cNvSpPr txBox="1">
            <a:spLocks noGrp="1"/>
          </p:cNvSpPr>
          <p:nvPr>
            <p:ph type="title"/>
          </p:nvPr>
        </p:nvSpPr>
        <p:spPr>
          <a:xfrm>
            <a:off x="261936" y="478150"/>
            <a:ext cx="10304463" cy="939103"/>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9">
            <a:extLst>
              <a:ext uri="{FF2B5EF4-FFF2-40B4-BE49-F238E27FC236}">
                <a16:creationId xmlns:a16="http://schemas.microsoft.com/office/drawing/2014/main" id="{FA150A7A-7692-4D1F-A07C-97B1228EDC44}"/>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34</a:t>
            </a:fld>
            <a:endParaRPr lang="es-EC" spc="-5" dirty="0"/>
          </a:p>
        </p:txBody>
      </p:sp>
      <p:sp>
        <p:nvSpPr>
          <p:cNvPr id="7" name="object 8">
            <a:extLst>
              <a:ext uri="{FF2B5EF4-FFF2-40B4-BE49-F238E27FC236}">
                <a16:creationId xmlns:a16="http://schemas.microsoft.com/office/drawing/2014/main" id="{AF5BC88A-B3A6-4BCC-99B8-402010A680A8}"/>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8" name="CuadroTexto 7">
            <a:extLst>
              <a:ext uri="{FF2B5EF4-FFF2-40B4-BE49-F238E27FC236}">
                <a16:creationId xmlns:a16="http://schemas.microsoft.com/office/drawing/2014/main" id="{93119A3B-BC2F-49F3-BA10-EC2D33293667}"/>
              </a:ext>
            </a:extLst>
          </p:cNvPr>
          <p:cNvSpPr txBox="1"/>
          <p:nvPr/>
        </p:nvSpPr>
        <p:spPr>
          <a:xfrm>
            <a:off x="209550" y="2362200"/>
            <a:ext cx="11172106" cy="3816429"/>
          </a:xfrm>
          <a:prstGeom prst="rect">
            <a:avLst/>
          </a:prstGeom>
          <a:noFill/>
        </p:spPr>
        <p:txBody>
          <a:bodyPr wrap="square">
            <a:spAutoFit/>
          </a:bodyPr>
          <a:lstStyle/>
          <a:p>
            <a:pPr algn="just" fontAlgn="base"/>
            <a:r>
              <a:rPr lang="es-MX" sz="1600" dirty="0">
                <a:latin typeface="Arial" panose="020B0604020202020204" pitchFamily="34" charset="0"/>
                <a:cs typeface="Arial" panose="020B0604020202020204" pitchFamily="34" charset="0"/>
              </a:rPr>
              <a:t>Algunos ejemplos de posibles emergencias que se pueden dar en la organización, son:</a:t>
            </a:r>
          </a:p>
          <a:p>
            <a:pPr algn="just" fontAlgn="base"/>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Incendios: </a:t>
            </a:r>
            <a:r>
              <a:rPr lang="es-MX" sz="1600" dirty="0">
                <a:latin typeface="Arial" panose="020B0604020202020204" pitchFamily="34" charset="0"/>
                <a:cs typeface="Arial" panose="020B0604020202020204" pitchFamily="34" charset="0"/>
              </a:rPr>
              <a:t>los incendios pese a ser poco probables en la mayoría de organizaciones, suponen un elevado riesgo para el medioambiente. Ya que suelen llevar asociados una gran variedad de impactos: residuos peligrosos y no peligrosos, emisiones a la atmósfera, vertidos incontrolados...</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Fugas: </a:t>
            </a:r>
            <a:r>
              <a:rPr lang="es-MX" sz="1600" dirty="0">
                <a:latin typeface="Arial" panose="020B0604020202020204" pitchFamily="34" charset="0"/>
                <a:cs typeface="Arial" panose="020B0604020202020204" pitchFamily="34" charset="0"/>
              </a:rPr>
              <a:t>las fugas en canalizaciones de gas o humos, suelen ser bastante habituales pero poco significativas. El problema suele radicar en detectarlas, y el mayor riesgo es que pueden suponer un problema mayor, como puede ser un incendio o explosión.</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Derrames: </a:t>
            </a:r>
            <a:r>
              <a:rPr lang="es-MX" sz="1600" dirty="0">
                <a:latin typeface="Arial" panose="020B0604020202020204" pitchFamily="34" charset="0"/>
                <a:cs typeface="Arial" panose="020B0604020202020204" pitchFamily="34" charset="0"/>
              </a:rPr>
              <a:t>en empresas industriales con maquinaria pesada, el uso de aceites lubricantes y refrigerantes es muy cotidiano. Durante las tareas de sustitución o mantenimiento, suelen transportarse a almacenes internos de residuos peligrosos, donde serán almacenados hasta su recogida por el gestor autorizado. Estos traslados, así como las zonas de almacenamiento, son muy propensas a sufrir incidentes que pueden generar derrames no controlados.</a:t>
            </a:r>
          </a:p>
          <a:p>
            <a:pPr algn="just" fontAlgn="base"/>
            <a:endParaRPr lang="es-MX" sz="1600" dirty="0">
              <a:solidFill>
                <a:srgbClr val="8C8C8C"/>
              </a:solidFill>
              <a:latin typeface="Open Sans"/>
            </a:endParaRPr>
          </a:p>
        </p:txBody>
      </p:sp>
      <p:sp>
        <p:nvSpPr>
          <p:cNvPr id="9" name="object 4">
            <a:extLst>
              <a:ext uri="{FF2B5EF4-FFF2-40B4-BE49-F238E27FC236}">
                <a16:creationId xmlns:a16="http://schemas.microsoft.com/office/drawing/2014/main" id="{57477F81-285C-4195-B69C-A2877837C0F4}"/>
              </a:ext>
            </a:extLst>
          </p:cNvPr>
          <p:cNvSpPr txBox="1"/>
          <p:nvPr/>
        </p:nvSpPr>
        <p:spPr>
          <a:xfrm>
            <a:off x="261937" y="1627073"/>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Posibles emergencias</a:t>
            </a:r>
            <a:endParaRPr sz="2400" dirty="0">
              <a:latin typeface="Arial"/>
              <a:cs typeface="Arial"/>
            </a:endParaRPr>
          </a:p>
        </p:txBody>
      </p:sp>
    </p:spTree>
    <p:extLst>
      <p:ext uri="{BB962C8B-B14F-4D97-AF65-F5344CB8AC3E}">
        <p14:creationId xmlns:p14="http://schemas.microsoft.com/office/powerpoint/2010/main" val="1761077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2D6B7D14-BB2E-4549-9A4F-20820BDF895A}"/>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3F65E288-CB5E-4F15-94E8-5652E63915C0}"/>
              </a:ext>
            </a:extLst>
          </p:cNvPr>
          <p:cNvSpPr txBox="1">
            <a:spLocks noGrp="1"/>
          </p:cNvSpPr>
          <p:nvPr>
            <p:ph type="title"/>
          </p:nvPr>
        </p:nvSpPr>
        <p:spPr>
          <a:xfrm>
            <a:off x="228600" y="417195"/>
            <a:ext cx="10223013" cy="911403"/>
          </a:xfrm>
          <a:prstGeom prst="rect">
            <a:avLst/>
          </a:prstGeom>
        </p:spPr>
        <p:txBody>
          <a:bodyPr vert="horz" wrap="square" lIns="0" tIns="12065" rIns="0" bIns="0" rtlCol="0">
            <a:spAutoFit/>
          </a:bodyPr>
          <a:lstStyle/>
          <a:p>
            <a:pPr marL="12700">
              <a:spcBef>
                <a:spcPts val="95"/>
              </a:spcBef>
            </a:pPr>
            <a:r>
              <a:rPr lang="es-EC" sz="3200" b="1" dirty="0">
                <a:solidFill>
                  <a:schemeClr val="accent5">
                    <a:lumMod val="50000"/>
                  </a:schemeClr>
                </a:solidFill>
              </a:rPr>
              <a:t>8.2 Preparación y respuesta ante emergencias ambientales</a:t>
            </a:r>
            <a:br>
              <a:rPr lang="es-EC" sz="3200" b="1" dirty="0">
                <a:solidFill>
                  <a:schemeClr val="accent5">
                    <a:lumMod val="50000"/>
                  </a:schemeClr>
                </a:solidFill>
              </a:rPr>
            </a:br>
            <a:r>
              <a:rPr lang="es-EC" sz="3200" b="1" dirty="0">
                <a:solidFill>
                  <a:schemeClr val="accent2"/>
                </a:solidFill>
                <a:latin typeface="Monotype Corsiva" panose="03010101010201010101" pitchFamily="66" charset="0"/>
              </a:rPr>
              <a:t>Medio ambiente – ISO 14001</a:t>
            </a:r>
            <a:endParaRPr sz="3200" b="1" spc="-5" dirty="0">
              <a:solidFill>
                <a:schemeClr val="accent2"/>
              </a:solidFill>
              <a:latin typeface="Monotype Corsiva" panose="03010101010201010101" pitchFamily="66" charset="0"/>
            </a:endParaRPr>
          </a:p>
        </p:txBody>
      </p:sp>
      <p:sp>
        <p:nvSpPr>
          <p:cNvPr id="6" name="CuadroTexto 5">
            <a:extLst>
              <a:ext uri="{FF2B5EF4-FFF2-40B4-BE49-F238E27FC236}">
                <a16:creationId xmlns:a16="http://schemas.microsoft.com/office/drawing/2014/main" id="{5EEF48C5-18E6-4DF6-B389-8C14C2567FC0}"/>
              </a:ext>
            </a:extLst>
          </p:cNvPr>
          <p:cNvSpPr txBox="1"/>
          <p:nvPr/>
        </p:nvSpPr>
        <p:spPr>
          <a:xfrm>
            <a:off x="228600" y="1447658"/>
            <a:ext cx="10360275" cy="2031325"/>
          </a:xfrm>
          <a:prstGeom prst="rect">
            <a:avLst/>
          </a:prstGeom>
          <a:noFill/>
        </p:spPr>
        <p:txBody>
          <a:bodyPr wrap="square">
            <a:spAutoFit/>
          </a:bodyPr>
          <a:lstStyle/>
          <a:p>
            <a:pPr algn="just" fontAlgn="base"/>
            <a:r>
              <a:rPr lang="es-MX" sz="1600" b="1" dirty="0">
                <a:latin typeface="Arial" panose="020B0604020202020204" pitchFamily="34" charset="0"/>
                <a:cs typeface="Arial" panose="020B0604020202020204" pitchFamily="34" charset="0"/>
              </a:rPr>
              <a:t>4. Explosiones: </a:t>
            </a:r>
            <a:r>
              <a:rPr lang="es-MX" sz="1600" dirty="0">
                <a:latin typeface="Arial" panose="020B0604020202020204" pitchFamily="34" charset="0"/>
                <a:cs typeface="Arial" panose="020B0604020202020204" pitchFamily="34" charset="0"/>
              </a:rPr>
              <a:t>disponer de: gases licuados en contenedores a presión, depósitos de combustibles fósiles explosivos o carretillas elevadoras eléctricas, llevará asociado tener en la empresa zonas de riesgo de explosión, también llamadas zonas ATEX.</a:t>
            </a:r>
          </a:p>
          <a:p>
            <a:pPr algn="just" fontAlgn="base"/>
            <a:endParaRPr lang="es-MX" sz="1600" dirty="0">
              <a:latin typeface="Arial" panose="020B0604020202020204" pitchFamily="34" charset="0"/>
              <a:cs typeface="Arial" panose="020B0604020202020204" pitchFamily="34" charset="0"/>
            </a:endParaRPr>
          </a:p>
          <a:p>
            <a:pPr algn="just" fontAlgn="base"/>
            <a:r>
              <a:rPr lang="es-MX" sz="1600" b="1" dirty="0">
                <a:latin typeface="Arial" panose="020B0604020202020204" pitchFamily="34" charset="0"/>
                <a:cs typeface="Arial" panose="020B0604020202020204" pitchFamily="34" charset="0"/>
              </a:rPr>
              <a:t>5. Eventos naturales: </a:t>
            </a:r>
            <a:r>
              <a:rPr lang="es-MX" sz="1600" dirty="0">
                <a:latin typeface="Arial" panose="020B0604020202020204" pitchFamily="34" charset="0"/>
                <a:cs typeface="Arial" panose="020B0604020202020204" pitchFamily="34" charset="0"/>
              </a:rPr>
              <a:t>no podemos olvidar que dependiendo de nuestra localización, las amenazas pueden proceder del exterior. Las más comunes y asociadas a agentes meteorológicos son: las inundaciones, los terremotos, las nevadas, las tormentas eléctricas...,</a:t>
            </a:r>
          </a:p>
          <a:p>
            <a:pPr algn="just" fontAlgn="base">
              <a:buFont typeface="+mj-lt"/>
              <a:buAutoNum type="arabicPeriod"/>
            </a:pPr>
            <a:endParaRPr lang="es-MX" sz="1400" dirty="0">
              <a:solidFill>
                <a:srgbClr val="8C8C8C"/>
              </a:solidFill>
              <a:latin typeface="Open Sans"/>
            </a:endParaRPr>
          </a:p>
        </p:txBody>
      </p:sp>
      <p:pic>
        <p:nvPicPr>
          <p:cNvPr id="7" name="Picture 2" descr="EMERGENCIAS AMBIENTALES NIVEL I GP-Dataconsultora">
            <a:extLst>
              <a:ext uri="{FF2B5EF4-FFF2-40B4-BE49-F238E27FC236}">
                <a16:creationId xmlns:a16="http://schemas.microsoft.com/office/drawing/2014/main" id="{557A5994-8114-48AC-92A3-57AB341FF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015" y="3296746"/>
            <a:ext cx="3644783" cy="2740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Autoridades registraron emergencias ambientales en distintas regiones del  país">
            <a:extLst>
              <a:ext uri="{FF2B5EF4-FFF2-40B4-BE49-F238E27FC236}">
                <a16:creationId xmlns:a16="http://schemas.microsoft.com/office/drawing/2014/main" id="{08998E15-17E9-478B-86AE-AD3FE71BAA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0115" y="3972557"/>
            <a:ext cx="4114800" cy="24774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Emergencias ambientales - Ogreen S.A.C.">
            <a:extLst>
              <a:ext uri="{FF2B5EF4-FFF2-40B4-BE49-F238E27FC236}">
                <a16:creationId xmlns:a16="http://schemas.microsoft.com/office/drawing/2014/main" id="{05CEA3E2-CF8B-4415-9010-BEE66D3FE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4061" y="3179959"/>
            <a:ext cx="3276600" cy="2455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44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65D55D70-84B3-49BA-A294-AF5730034449}"/>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ED2F6479-0D33-4CB9-9C25-77EF7D318CD3}"/>
              </a:ext>
            </a:extLst>
          </p:cNvPr>
          <p:cNvSpPr txBox="1">
            <a:spLocks noGrp="1"/>
          </p:cNvSpPr>
          <p:nvPr>
            <p:ph type="title"/>
          </p:nvPr>
        </p:nvSpPr>
        <p:spPr>
          <a:xfrm>
            <a:off x="292100" y="486433"/>
            <a:ext cx="10312400" cy="939103"/>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8" name="CuadroTexto 7">
            <a:extLst>
              <a:ext uri="{FF2B5EF4-FFF2-40B4-BE49-F238E27FC236}">
                <a16:creationId xmlns:a16="http://schemas.microsoft.com/office/drawing/2014/main" id="{FF5EE151-2178-42DB-B3D2-8BB8C774F4AA}"/>
              </a:ext>
            </a:extLst>
          </p:cNvPr>
          <p:cNvSpPr txBox="1"/>
          <p:nvPr/>
        </p:nvSpPr>
        <p:spPr>
          <a:xfrm>
            <a:off x="228600" y="2417438"/>
            <a:ext cx="10439400" cy="1323439"/>
          </a:xfrm>
          <a:prstGeom prst="rect">
            <a:avLst/>
          </a:prstGeom>
          <a:noFill/>
        </p:spPr>
        <p:txBody>
          <a:bodyPr wrap="square">
            <a:spAutoFit/>
          </a:bodyPr>
          <a:lstStyle/>
          <a:p>
            <a:pPr algn="just"/>
            <a:r>
              <a:rPr lang="es-MX" sz="1600" dirty="0">
                <a:latin typeface="Arial" panose="020B0604020202020204" pitchFamily="34" charset="0"/>
                <a:cs typeface="Arial" panose="020B0604020202020204" pitchFamily="34" charset="0"/>
              </a:rPr>
              <a:t>Una vez identificados todos los tipos de emergencia que pueden suceder en la organización, deberemos definir planes de emergencia para reducir el impacto ambiental en el caso de que las emergencias se materialicen en forma de accidente ambiental. Dichos planes contendrán información sobre: los protocolos de actuación, los equipos técnicos y material de emergencia a utilizar, las medidas preventivas aplicadas para reducir el riesgo, la formación requerida por el personal que lo ejecute, etc.</a:t>
            </a:r>
            <a:endParaRPr lang="es-EC" sz="1600" dirty="0">
              <a:latin typeface="Arial" panose="020B0604020202020204" pitchFamily="34" charset="0"/>
              <a:cs typeface="Arial" panose="020B0604020202020204" pitchFamily="34" charset="0"/>
            </a:endParaRPr>
          </a:p>
        </p:txBody>
      </p:sp>
      <p:sp>
        <p:nvSpPr>
          <p:cNvPr id="9" name="object 4">
            <a:extLst>
              <a:ext uri="{FF2B5EF4-FFF2-40B4-BE49-F238E27FC236}">
                <a16:creationId xmlns:a16="http://schemas.microsoft.com/office/drawing/2014/main" id="{D93FA8D1-4CE0-4CF7-A533-A4409E7B1F64}"/>
              </a:ext>
            </a:extLst>
          </p:cNvPr>
          <p:cNvSpPr txBox="1"/>
          <p:nvPr/>
        </p:nvSpPr>
        <p:spPr>
          <a:xfrm>
            <a:off x="338238" y="1652052"/>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Planes de emergencia</a:t>
            </a:r>
            <a:endParaRPr sz="2400" dirty="0">
              <a:latin typeface="Arial"/>
              <a:cs typeface="Arial"/>
            </a:endParaRPr>
          </a:p>
        </p:txBody>
      </p:sp>
      <p:sp>
        <p:nvSpPr>
          <p:cNvPr id="10" name="object 4">
            <a:extLst>
              <a:ext uri="{FF2B5EF4-FFF2-40B4-BE49-F238E27FC236}">
                <a16:creationId xmlns:a16="http://schemas.microsoft.com/office/drawing/2014/main" id="{3601BCFF-0FAF-4EE0-A7CC-762BE27B543C}"/>
              </a:ext>
            </a:extLst>
          </p:cNvPr>
          <p:cNvSpPr txBox="1"/>
          <p:nvPr/>
        </p:nvSpPr>
        <p:spPr>
          <a:xfrm>
            <a:off x="338238" y="4134234"/>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Equipos de emergencia</a:t>
            </a:r>
            <a:endParaRPr sz="2400" dirty="0">
              <a:latin typeface="Arial"/>
              <a:cs typeface="Arial"/>
            </a:endParaRPr>
          </a:p>
        </p:txBody>
      </p:sp>
      <p:sp>
        <p:nvSpPr>
          <p:cNvPr id="11" name="CuadroTexto 10">
            <a:extLst>
              <a:ext uri="{FF2B5EF4-FFF2-40B4-BE49-F238E27FC236}">
                <a16:creationId xmlns:a16="http://schemas.microsoft.com/office/drawing/2014/main" id="{22493141-3617-4B08-8B06-30DD6F359803}"/>
              </a:ext>
            </a:extLst>
          </p:cNvPr>
          <p:cNvSpPr txBox="1"/>
          <p:nvPr/>
        </p:nvSpPr>
        <p:spPr>
          <a:xfrm>
            <a:off x="228599" y="4840368"/>
            <a:ext cx="7790543" cy="338554"/>
          </a:xfrm>
          <a:prstGeom prst="rect">
            <a:avLst/>
          </a:prstGeom>
          <a:noFill/>
        </p:spPr>
        <p:txBody>
          <a:bodyPr wrap="square">
            <a:spAutoFit/>
          </a:bodyPr>
          <a:lstStyle/>
          <a:p>
            <a:pPr algn="just"/>
            <a:r>
              <a:rPr lang="es-MX" sz="1600" dirty="0">
                <a:latin typeface="Arial" panose="020B0604020202020204" pitchFamily="34" charset="0"/>
                <a:cs typeface="Arial" panose="020B0604020202020204" pitchFamily="34" charset="0"/>
              </a:rPr>
              <a:t>Hay varios factores a tener en cuenta para elegir a las personas correctas:</a:t>
            </a:r>
            <a:endParaRPr lang="es-EC"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209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95;p1">
            <a:extLst>
              <a:ext uri="{FF2B5EF4-FFF2-40B4-BE49-F238E27FC236}">
                <a16:creationId xmlns:a16="http://schemas.microsoft.com/office/drawing/2014/main" id="{F34A595C-1C57-41C8-ACCD-89AE2735151B}"/>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01DC1496-72F1-41E5-AA82-0C68848C8E6A}"/>
              </a:ext>
            </a:extLst>
          </p:cNvPr>
          <p:cNvSpPr txBox="1">
            <a:spLocks noGrp="1"/>
          </p:cNvSpPr>
          <p:nvPr>
            <p:ph type="title"/>
          </p:nvPr>
        </p:nvSpPr>
        <p:spPr>
          <a:xfrm>
            <a:off x="228600" y="518616"/>
            <a:ext cx="102108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5" name="object 9">
            <a:extLst>
              <a:ext uri="{FF2B5EF4-FFF2-40B4-BE49-F238E27FC236}">
                <a16:creationId xmlns:a16="http://schemas.microsoft.com/office/drawing/2014/main" id="{D7C2ADCE-CBE1-4A12-B6B9-F750D02AB4C3}"/>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37</a:t>
            </a:fld>
            <a:endParaRPr lang="es-EC" spc="-5" dirty="0"/>
          </a:p>
        </p:txBody>
      </p:sp>
      <p:sp>
        <p:nvSpPr>
          <p:cNvPr id="6" name="object 8">
            <a:extLst>
              <a:ext uri="{FF2B5EF4-FFF2-40B4-BE49-F238E27FC236}">
                <a16:creationId xmlns:a16="http://schemas.microsoft.com/office/drawing/2014/main" id="{757DB4A5-628E-49F4-BB8C-6C8F9B63A68C}"/>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CuadroTexto 6">
            <a:extLst>
              <a:ext uri="{FF2B5EF4-FFF2-40B4-BE49-F238E27FC236}">
                <a16:creationId xmlns:a16="http://schemas.microsoft.com/office/drawing/2014/main" id="{108F4A8A-1A79-46CA-A8BB-5ABE436016A5}"/>
              </a:ext>
            </a:extLst>
          </p:cNvPr>
          <p:cNvSpPr txBox="1"/>
          <p:nvPr/>
        </p:nvSpPr>
        <p:spPr>
          <a:xfrm>
            <a:off x="228600" y="1676400"/>
            <a:ext cx="10439400" cy="3539430"/>
          </a:xfrm>
          <a:prstGeom prst="rect">
            <a:avLst/>
          </a:prstGeom>
          <a:noFill/>
        </p:spPr>
        <p:txBody>
          <a:bodyPr wrap="square">
            <a:spAutoFit/>
          </a:bodyPr>
          <a:lstStyle/>
          <a:p>
            <a:pPr algn="just" fontAlgn="base">
              <a:buFont typeface="+mj-lt"/>
              <a:buAutoNum type="arabicPeriod"/>
            </a:pPr>
            <a:r>
              <a:rPr lang="es-MX" sz="1600" b="1" dirty="0">
                <a:latin typeface="Arial" panose="020B0604020202020204" pitchFamily="34" charset="0"/>
                <a:cs typeface="Arial" panose="020B0604020202020204" pitchFamily="34" charset="0"/>
              </a:rPr>
              <a:t>Disponibilidad</a:t>
            </a:r>
            <a:r>
              <a:rPr lang="es-MX" sz="1600" dirty="0">
                <a:latin typeface="Arial" panose="020B0604020202020204" pitchFamily="34" charset="0"/>
                <a:cs typeface="Arial" panose="020B0604020202020204" pitchFamily="34" charset="0"/>
              </a:rPr>
              <a:t>: No son buenos candidatos para formar parte de los equipos de emergencias: personas que no suelan estar en la empresa (comerciales), otras que no tienen tiempo para realizar formaciones y participar en simulacros, u otras que no puedan abandonar su puesto de trabajo bajo ninguna circunstancia</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Localización</a:t>
            </a:r>
            <a:r>
              <a:rPr lang="es-MX" sz="1600" dirty="0">
                <a:latin typeface="Arial" panose="020B0604020202020204" pitchFamily="34" charset="0"/>
                <a:cs typeface="Arial" panose="020B0604020202020204" pitchFamily="34" charset="0"/>
              </a:rPr>
              <a:t>: disponer de personal de emergencia es todas las áreas de la empresa, lo que garantizará una respuesta rápida ante un suceso. </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Perfil psicológico</a:t>
            </a:r>
            <a:r>
              <a:rPr lang="es-MX" sz="1600" dirty="0">
                <a:latin typeface="Arial" panose="020B0604020202020204" pitchFamily="34" charset="0"/>
                <a:cs typeface="Arial" panose="020B0604020202020204" pitchFamily="34" charset="0"/>
              </a:rPr>
              <a:t>: Personas con aprensión a ver sangre, que sufran de vértigo, mareos o claustrofobia, muy nerviosas o impulsivas son malas elecciones para formar parte de dichos equipos.</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a:p>
            <a:pPr algn="just" fontAlgn="base">
              <a:buFont typeface="+mj-lt"/>
              <a:buAutoNum type="arabicPeriod"/>
            </a:pPr>
            <a:r>
              <a:rPr lang="es-MX" sz="1600" b="1" dirty="0">
                <a:latin typeface="Arial" panose="020B0604020202020204" pitchFamily="34" charset="0"/>
                <a:cs typeface="Arial" panose="020B0604020202020204" pitchFamily="34" charset="0"/>
              </a:rPr>
              <a:t>Condición física</a:t>
            </a:r>
            <a:r>
              <a:rPr lang="es-MX" sz="1600" dirty="0">
                <a:latin typeface="Arial" panose="020B0604020202020204" pitchFamily="34" charset="0"/>
                <a:cs typeface="Arial" panose="020B0604020202020204" pitchFamily="34" charset="0"/>
              </a:rPr>
              <a:t>: En determinados equipos de emergencia, donde se requerirá subir y bajar escaleras, moverse con velocidad, descolgar y utilizar extintores hay que tener en cuenta que las personas seleccionadas puedan realizar dichas tareas.</a:t>
            </a:r>
          </a:p>
          <a:p>
            <a:pPr algn="just" fontAlgn="base">
              <a:buFont typeface="+mj-lt"/>
              <a:buAutoNum type="arabicPeriod"/>
            </a:pPr>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94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95;p1">
            <a:extLst>
              <a:ext uri="{FF2B5EF4-FFF2-40B4-BE49-F238E27FC236}">
                <a16:creationId xmlns:a16="http://schemas.microsoft.com/office/drawing/2014/main" id="{B82EB95B-9C37-40D1-B7D5-58C34077BCD9}"/>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E19929A6-06A1-4A1C-A5AA-2F276D7F896C}"/>
              </a:ext>
            </a:extLst>
          </p:cNvPr>
          <p:cNvSpPr txBox="1">
            <a:spLocks noGrp="1"/>
          </p:cNvSpPr>
          <p:nvPr>
            <p:ph type="title"/>
          </p:nvPr>
        </p:nvSpPr>
        <p:spPr>
          <a:xfrm>
            <a:off x="245534" y="444849"/>
            <a:ext cx="10347866" cy="939103"/>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7" name="CuadroTexto 6">
            <a:extLst>
              <a:ext uri="{FF2B5EF4-FFF2-40B4-BE49-F238E27FC236}">
                <a16:creationId xmlns:a16="http://schemas.microsoft.com/office/drawing/2014/main" id="{691C0D0A-0695-4DA5-9EFC-993AE0083F28}"/>
              </a:ext>
            </a:extLst>
          </p:cNvPr>
          <p:cNvSpPr txBox="1"/>
          <p:nvPr/>
        </p:nvSpPr>
        <p:spPr>
          <a:xfrm>
            <a:off x="345533" y="1812652"/>
            <a:ext cx="10347867" cy="2308324"/>
          </a:xfrm>
          <a:prstGeom prst="rect">
            <a:avLst/>
          </a:prstGeom>
          <a:noFill/>
        </p:spPr>
        <p:txBody>
          <a:bodyPr wrap="square">
            <a:spAutoFit/>
          </a:bodyPr>
          <a:lstStyle/>
          <a:p>
            <a:pPr algn="just" fontAlgn="base"/>
            <a:endParaRPr lang="es-MX" sz="1600" dirty="0">
              <a:latin typeface="Arial" panose="020B0604020202020204" pitchFamily="34" charset="0"/>
              <a:cs typeface="Arial" panose="020B0604020202020204" pitchFamily="34" charset="0"/>
            </a:endParaRPr>
          </a:p>
          <a:p>
            <a:pPr algn="just" fontAlgn="base"/>
            <a:r>
              <a:rPr lang="es-MX" sz="1600" dirty="0">
                <a:latin typeface="Arial" panose="020B0604020202020204" pitchFamily="34" charset="0"/>
                <a:cs typeface="Arial" panose="020B0604020202020204" pitchFamily="34" charset="0"/>
              </a:rPr>
              <a:t>5. </a:t>
            </a:r>
            <a:r>
              <a:rPr lang="es-MX" sz="1600" b="1" dirty="0">
                <a:latin typeface="Arial" panose="020B0604020202020204" pitchFamily="34" charset="0"/>
                <a:cs typeface="Arial" panose="020B0604020202020204" pitchFamily="34" charset="0"/>
              </a:rPr>
              <a:t>Interés</a:t>
            </a:r>
            <a:r>
              <a:rPr lang="es-MX" sz="1600" dirty="0">
                <a:latin typeface="Arial" panose="020B0604020202020204" pitchFamily="34" charset="0"/>
                <a:cs typeface="Arial" panose="020B0604020202020204" pitchFamily="34" charset="0"/>
              </a:rPr>
              <a:t>: Un error muy común en las empresas, es asignar a personas que no quieren pertenecer a dichos equipos. Pese a que no quedará otra solución cuando la falta de voluntarios capacitados exista, no deberíamos tomarlo como práctica habitual. En estos casos, será necesario realizar programas de concienciación y motivación a dichas personas.</a:t>
            </a:r>
          </a:p>
          <a:p>
            <a:pPr algn="just" fontAlgn="base"/>
            <a:endParaRPr lang="es-MX" sz="1600" dirty="0">
              <a:latin typeface="Arial" panose="020B0604020202020204" pitchFamily="34" charset="0"/>
              <a:cs typeface="Arial" panose="020B0604020202020204" pitchFamily="34" charset="0"/>
            </a:endParaRPr>
          </a:p>
          <a:p>
            <a:pPr algn="just" fontAlgn="base"/>
            <a:r>
              <a:rPr lang="es-MX" sz="1600" dirty="0">
                <a:latin typeface="Arial" panose="020B0604020202020204" pitchFamily="34" charset="0"/>
                <a:cs typeface="Arial" panose="020B0604020202020204" pitchFamily="34" charset="0"/>
              </a:rPr>
              <a:t>6. </a:t>
            </a:r>
            <a:r>
              <a:rPr lang="es-MX" sz="1600" b="1" dirty="0">
                <a:latin typeface="Arial" panose="020B0604020202020204" pitchFamily="34" charset="0"/>
                <a:cs typeface="Arial" panose="020B0604020202020204" pitchFamily="34" charset="0"/>
              </a:rPr>
              <a:t>Formación y experiencia</a:t>
            </a:r>
            <a:r>
              <a:rPr lang="es-MX" sz="1600" dirty="0">
                <a:latin typeface="Arial" panose="020B0604020202020204" pitchFamily="34" charset="0"/>
                <a:cs typeface="Arial" panose="020B0604020202020204" pitchFamily="34" charset="0"/>
              </a:rPr>
              <a:t>: Pese a ser la más importante, quizás sea la menos interesante de evaluar en el proceso de selección dado que es fácilmente corregible por medio de cursos de formación específicos a realizar por dicho empleado.</a:t>
            </a:r>
          </a:p>
        </p:txBody>
      </p:sp>
    </p:spTree>
    <p:extLst>
      <p:ext uri="{BB962C8B-B14F-4D97-AF65-F5344CB8AC3E}">
        <p14:creationId xmlns:p14="http://schemas.microsoft.com/office/powerpoint/2010/main" val="3964051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7D0CDA70-59E7-4F39-A558-D07AE9AD23F0}"/>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1ECBA5FF-66EA-4A4E-8203-2972727AE182}"/>
              </a:ext>
            </a:extLst>
          </p:cNvPr>
          <p:cNvSpPr txBox="1">
            <a:spLocks noGrp="1"/>
          </p:cNvSpPr>
          <p:nvPr>
            <p:ph type="title"/>
          </p:nvPr>
        </p:nvSpPr>
        <p:spPr>
          <a:xfrm>
            <a:off x="310608" y="373469"/>
            <a:ext cx="10380133" cy="939103"/>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6" name="object 9">
            <a:extLst>
              <a:ext uri="{FF2B5EF4-FFF2-40B4-BE49-F238E27FC236}">
                <a16:creationId xmlns:a16="http://schemas.microsoft.com/office/drawing/2014/main" id="{3782DE84-164D-4326-AE82-268BB7980118}"/>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39</a:t>
            </a:fld>
            <a:endParaRPr lang="es-EC" spc="-5" dirty="0"/>
          </a:p>
        </p:txBody>
      </p:sp>
      <p:sp>
        <p:nvSpPr>
          <p:cNvPr id="7" name="CuadroTexto 6">
            <a:extLst>
              <a:ext uri="{FF2B5EF4-FFF2-40B4-BE49-F238E27FC236}">
                <a16:creationId xmlns:a16="http://schemas.microsoft.com/office/drawing/2014/main" id="{73321ADE-08EB-41F5-A647-E22F0A93EC09}"/>
              </a:ext>
            </a:extLst>
          </p:cNvPr>
          <p:cNvSpPr txBox="1"/>
          <p:nvPr/>
        </p:nvSpPr>
        <p:spPr>
          <a:xfrm>
            <a:off x="310608" y="2252016"/>
            <a:ext cx="10210800" cy="3539430"/>
          </a:xfrm>
          <a:prstGeom prst="rect">
            <a:avLst/>
          </a:prstGeom>
          <a:noFill/>
        </p:spPr>
        <p:txBody>
          <a:bodyPr wrap="square">
            <a:spAutoFit/>
          </a:bodyPr>
          <a:lstStyle/>
          <a:p>
            <a:pPr algn="just" fontAlgn="base"/>
            <a:r>
              <a:rPr lang="es-MX" sz="1600" dirty="0">
                <a:latin typeface="Arial" panose="020B0604020202020204" pitchFamily="34" charset="0"/>
                <a:cs typeface="Arial" panose="020B0604020202020204" pitchFamily="34" charset="0"/>
              </a:rPr>
              <a:t>La realización de simulacros de las posibles emergencias identificadas, es una práctica muy habitual para garantizar el correcto funcionamiento de los planes de actuación definidos.</a:t>
            </a: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r>
              <a:rPr lang="es-MX" sz="1600" dirty="0">
                <a:latin typeface="Arial" panose="020B0604020202020204" pitchFamily="34" charset="0"/>
                <a:cs typeface="Arial" panose="020B0604020202020204" pitchFamily="34" charset="0"/>
              </a:rPr>
              <a:t>Se debe disponer de una </a:t>
            </a:r>
            <a:r>
              <a:rPr lang="es-MX" sz="1600" b="1" dirty="0">
                <a:latin typeface="Arial" panose="020B0604020202020204" pitchFamily="34" charset="0"/>
                <a:cs typeface="Arial" panose="020B0604020202020204" pitchFamily="34" charset="0"/>
              </a:rPr>
              <a:t>Planificación de simulacros</a:t>
            </a:r>
            <a:r>
              <a:rPr lang="es-MX" sz="1600" dirty="0">
                <a:latin typeface="Arial" panose="020B0604020202020204" pitchFamily="34" charset="0"/>
                <a:cs typeface="Arial" panose="020B0604020202020204" pitchFamily="34" charset="0"/>
              </a:rPr>
              <a:t>. En muchas ocasiones, aquellos planes de emergencias asociados a accidentes de graves consecuencias, se realizan con una mayor periodicidad que otros. Por ejemplo, la simulación de un conato de incendio se puede realizar anualmente, mientras que una fuga de agua cada tres.</a:t>
            </a: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r>
              <a:rPr lang="es-MX" sz="1600" dirty="0">
                <a:latin typeface="Arial" panose="020B0604020202020204" pitchFamily="34" charset="0"/>
                <a:cs typeface="Arial" panose="020B0604020202020204" pitchFamily="34" charset="0"/>
              </a:rPr>
              <a:t>Es una práctica bastante habitual que durante la realización de un simulacro de emergencia haya uno o varios observadores, que actúen como testigos de los pasos más complejos de la ejecución del plan de emergencia.</a:t>
            </a:r>
          </a:p>
        </p:txBody>
      </p:sp>
      <p:sp>
        <p:nvSpPr>
          <p:cNvPr id="8" name="Flecha: hacia abajo 7">
            <a:extLst>
              <a:ext uri="{FF2B5EF4-FFF2-40B4-BE49-F238E27FC236}">
                <a16:creationId xmlns:a16="http://schemas.microsoft.com/office/drawing/2014/main" id="{4E97DC15-657B-4AA3-8777-AD9E287E92E3}"/>
              </a:ext>
            </a:extLst>
          </p:cNvPr>
          <p:cNvSpPr/>
          <p:nvPr/>
        </p:nvSpPr>
        <p:spPr>
          <a:xfrm>
            <a:off x="4991100" y="2862896"/>
            <a:ext cx="647700" cy="56610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object 4">
            <a:extLst>
              <a:ext uri="{FF2B5EF4-FFF2-40B4-BE49-F238E27FC236}">
                <a16:creationId xmlns:a16="http://schemas.microsoft.com/office/drawing/2014/main" id="{DDCD14F3-BFD6-4885-9989-509163FF87DF}"/>
              </a:ext>
            </a:extLst>
          </p:cNvPr>
          <p:cNvSpPr txBox="1"/>
          <p:nvPr/>
        </p:nvSpPr>
        <p:spPr>
          <a:xfrm>
            <a:off x="310608" y="1593827"/>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Simulacros de emergencia</a:t>
            </a:r>
            <a:endParaRPr sz="2400" dirty="0">
              <a:latin typeface="Arial"/>
              <a:cs typeface="Arial"/>
            </a:endParaRPr>
          </a:p>
        </p:txBody>
      </p:sp>
      <p:sp>
        <p:nvSpPr>
          <p:cNvPr id="10" name="Flecha: hacia abajo 9">
            <a:extLst>
              <a:ext uri="{FF2B5EF4-FFF2-40B4-BE49-F238E27FC236}">
                <a16:creationId xmlns:a16="http://schemas.microsoft.com/office/drawing/2014/main" id="{2AB205AF-01F9-4D76-9BFA-9530072C917D}"/>
              </a:ext>
            </a:extLst>
          </p:cNvPr>
          <p:cNvSpPr/>
          <p:nvPr/>
        </p:nvSpPr>
        <p:spPr>
          <a:xfrm>
            <a:off x="4991100" y="4572000"/>
            <a:ext cx="647700" cy="56610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218698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5;p1">
            <a:extLst>
              <a:ext uri="{FF2B5EF4-FFF2-40B4-BE49-F238E27FC236}">
                <a16:creationId xmlns:a16="http://schemas.microsoft.com/office/drawing/2014/main" id="{BD6648B7-8E41-4821-A949-EEB6355849BB}"/>
              </a:ext>
            </a:extLst>
          </p:cNvPr>
          <p:cNvPicPr preferRelativeResize="0"/>
          <p:nvPr/>
        </p:nvPicPr>
        <p:blipFill rotWithShape="1">
          <a:blip r:embed="rId2">
            <a:alphaModFix/>
            <a:duotone>
              <a:schemeClr val="accent6">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B3FA823E-F443-407A-A9C6-AF3F75B42D26}"/>
              </a:ext>
            </a:extLst>
          </p:cNvPr>
          <p:cNvSpPr txBox="1">
            <a:spLocks noGrp="1"/>
          </p:cNvSpPr>
          <p:nvPr>
            <p:ph type="title"/>
          </p:nvPr>
        </p:nvSpPr>
        <p:spPr>
          <a:xfrm>
            <a:off x="228600" y="518616"/>
            <a:ext cx="10210800" cy="873957"/>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ambientales</a:t>
            </a:r>
            <a:br>
              <a:rPr lang="es-EC" b="1" dirty="0">
                <a:solidFill>
                  <a:schemeClr val="accent5">
                    <a:lumMod val="50000"/>
                  </a:schemeClr>
                </a:solidFill>
              </a:rPr>
            </a:br>
            <a:r>
              <a:rPr lang="es-EC" b="1" dirty="0">
                <a:solidFill>
                  <a:schemeClr val="accent2"/>
                </a:solidFill>
                <a:latin typeface="Monotype Corsiva" panose="03010101010201010101" pitchFamily="66" charset="0"/>
              </a:rPr>
              <a:t>Medio ambiente – ISO 14001</a:t>
            </a:r>
            <a:endParaRPr b="1" spc="-5" dirty="0">
              <a:solidFill>
                <a:schemeClr val="accent2"/>
              </a:solidFill>
              <a:latin typeface="Monotype Corsiva" panose="03010101010201010101" pitchFamily="66" charset="0"/>
            </a:endParaRPr>
          </a:p>
        </p:txBody>
      </p:sp>
      <p:sp>
        <p:nvSpPr>
          <p:cNvPr id="5" name="object 9">
            <a:extLst>
              <a:ext uri="{FF2B5EF4-FFF2-40B4-BE49-F238E27FC236}">
                <a16:creationId xmlns:a16="http://schemas.microsoft.com/office/drawing/2014/main" id="{BA51925D-7608-462B-9B6F-ECFF7ADAC64E}"/>
              </a:ext>
            </a:extLst>
          </p:cNvPr>
          <p:cNvSpPr txBox="1">
            <a:spLocks/>
          </p:cNvSpPr>
          <p:nvPr/>
        </p:nvSpPr>
        <p:spPr>
          <a:xfrm>
            <a:off x="8610600" y="6356350"/>
            <a:ext cx="2743200" cy="365125"/>
          </a:xfrm>
          <a:prstGeom prst="rect">
            <a:avLst/>
          </a:prstGeom>
        </p:spPr>
        <p:txBody>
          <a:bodyPr vert="horz" wrap="square" lIns="0" tIns="0" rIns="0" bIns="0" rtlCol="0">
            <a:spAutoFit/>
          </a:bodyPr>
          <a:ls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s-EC" spc="-5" smtClean="0"/>
              <a:pPr marL="38100">
                <a:lnSpc>
                  <a:spcPts val="1425"/>
                </a:lnSpc>
              </a:pPr>
              <a:t>40</a:t>
            </a:fld>
            <a:endParaRPr lang="es-EC" spc="-5" dirty="0"/>
          </a:p>
        </p:txBody>
      </p:sp>
      <p:sp>
        <p:nvSpPr>
          <p:cNvPr id="6" name="CuadroTexto 5">
            <a:extLst>
              <a:ext uri="{FF2B5EF4-FFF2-40B4-BE49-F238E27FC236}">
                <a16:creationId xmlns:a16="http://schemas.microsoft.com/office/drawing/2014/main" id="{C69C143E-36E3-427D-962B-FA8F95E17479}"/>
              </a:ext>
            </a:extLst>
          </p:cNvPr>
          <p:cNvSpPr txBox="1"/>
          <p:nvPr/>
        </p:nvSpPr>
        <p:spPr>
          <a:xfrm>
            <a:off x="320133" y="2640068"/>
            <a:ext cx="10347867" cy="3046988"/>
          </a:xfrm>
          <a:prstGeom prst="rect">
            <a:avLst/>
          </a:prstGeom>
          <a:noFill/>
        </p:spPr>
        <p:txBody>
          <a:bodyPr wrap="square">
            <a:spAutoFit/>
          </a:bodyPr>
          <a:lstStyle/>
          <a:p>
            <a:pPr algn="just" fontAlgn="base"/>
            <a:r>
              <a:rPr lang="es-MX" sz="1600" dirty="0">
                <a:latin typeface="Arial" panose="020B0604020202020204" pitchFamily="34" charset="0"/>
                <a:cs typeface="Arial" panose="020B0604020202020204" pitchFamily="34" charset="0"/>
              </a:rPr>
              <a:t>El análisis de los resultados de las actuaciones quizás sea la parte más olvidada en la gestión de una emergencia. Analizar los resultados finales, estudiar los errores de ejecución de los planes o identificar puntos de mejora, son tareas que deberemos plasmar en un informe. Además de ser un requisito de la norma, que deberemos cumplir.</a:t>
            </a: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endParaRPr lang="es-MX" sz="1600" dirty="0">
              <a:latin typeface="Arial" panose="020B0604020202020204" pitchFamily="34" charset="0"/>
              <a:cs typeface="Arial" panose="020B0604020202020204" pitchFamily="34" charset="0"/>
            </a:endParaRPr>
          </a:p>
          <a:p>
            <a:pPr algn="just" fontAlgn="base"/>
            <a:r>
              <a:rPr lang="es-MX" sz="1600" dirty="0">
                <a:latin typeface="Arial" panose="020B0604020202020204" pitchFamily="34" charset="0"/>
                <a:cs typeface="Arial" panose="020B0604020202020204" pitchFamily="34" charset="0"/>
              </a:rPr>
              <a:t>Utilizar indicadores de eficacia lo más objetivos posibles, y a poder ser cuantificables numéricamente, nos ayudará a poder comparar los resultados obtenidos con actuaciones anteriores. Un indicador clásico en la ejecución de un plan de emergencia, suele ser el tiempo de evacuación del personal si dicho plan requiere esta medida preventiva.</a:t>
            </a:r>
          </a:p>
        </p:txBody>
      </p:sp>
      <p:sp>
        <p:nvSpPr>
          <p:cNvPr id="7" name="Flecha: hacia abajo 6">
            <a:extLst>
              <a:ext uri="{FF2B5EF4-FFF2-40B4-BE49-F238E27FC236}">
                <a16:creationId xmlns:a16="http://schemas.microsoft.com/office/drawing/2014/main" id="{1573A445-1F2C-48E8-B456-CC11624BBA3A}"/>
              </a:ext>
            </a:extLst>
          </p:cNvPr>
          <p:cNvSpPr/>
          <p:nvPr/>
        </p:nvSpPr>
        <p:spPr>
          <a:xfrm>
            <a:off x="5410200" y="3782562"/>
            <a:ext cx="685800" cy="7620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object 4">
            <a:extLst>
              <a:ext uri="{FF2B5EF4-FFF2-40B4-BE49-F238E27FC236}">
                <a16:creationId xmlns:a16="http://schemas.microsoft.com/office/drawing/2014/main" id="{5BF8A7D0-2397-4BB0-9B3C-CC1F3E1EBBF8}"/>
              </a:ext>
            </a:extLst>
          </p:cNvPr>
          <p:cNvSpPr txBox="1"/>
          <p:nvPr/>
        </p:nvSpPr>
        <p:spPr>
          <a:xfrm>
            <a:off x="320132" y="1659735"/>
            <a:ext cx="6231194" cy="479618"/>
          </a:xfrm>
          <a:prstGeom prst="rect">
            <a:avLst/>
          </a:prstGeom>
          <a:solidFill>
            <a:srgbClr val="F1F1F1"/>
          </a:solidFill>
          <a:ln w="25907">
            <a:solidFill>
              <a:srgbClr val="0E7DC5"/>
            </a:solidFill>
          </a:ln>
        </p:spPr>
        <p:txBody>
          <a:bodyPr vert="horz" wrap="square" lIns="0" tIns="109220" rIns="0" bIns="0" rtlCol="0">
            <a:spAutoFit/>
          </a:bodyPr>
          <a:lstStyle/>
          <a:p>
            <a:pPr marL="174625">
              <a:spcBef>
                <a:spcPts val="860"/>
              </a:spcBef>
            </a:pPr>
            <a:r>
              <a:rPr lang="es-EC" sz="2400" b="1" dirty="0">
                <a:solidFill>
                  <a:srgbClr val="0E7DC5"/>
                </a:solidFill>
                <a:latin typeface="Arial"/>
                <a:cs typeface="Arial"/>
              </a:rPr>
              <a:t>Análisis de resultados</a:t>
            </a:r>
            <a:endParaRPr sz="2400" dirty="0">
              <a:latin typeface="Arial"/>
              <a:cs typeface="Arial"/>
            </a:endParaRPr>
          </a:p>
        </p:txBody>
      </p:sp>
    </p:spTree>
    <p:extLst>
      <p:ext uri="{BB962C8B-B14F-4D97-AF65-F5344CB8AC3E}">
        <p14:creationId xmlns:p14="http://schemas.microsoft.com/office/powerpoint/2010/main" val="3535504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96" name="Google Shape;96;p1"/>
          <p:cNvSpPr/>
          <p:nvPr/>
        </p:nvSpPr>
        <p:spPr>
          <a:xfrm>
            <a:off x="1524000" y="4995374"/>
            <a:ext cx="9144000" cy="1368552"/>
          </a:xfrm>
          <a:prstGeom prst="rect">
            <a:avLst/>
          </a:prstGeom>
          <a:noFill/>
          <a:ln>
            <a:noFill/>
          </a:ln>
        </p:spPr>
        <p:txBody>
          <a:bodyPr spcFirstLastPara="1" wrap="square" lIns="0" tIns="0" rIns="0" bIns="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4" name="object 2">
            <a:extLst>
              <a:ext uri="{FF2B5EF4-FFF2-40B4-BE49-F238E27FC236}">
                <a16:creationId xmlns:a16="http://schemas.microsoft.com/office/drawing/2014/main" id="{BD196F97-C49C-4369-831D-8B85F99B6C4D}"/>
              </a:ext>
            </a:extLst>
          </p:cNvPr>
          <p:cNvSpPr txBox="1">
            <a:spLocks/>
          </p:cNvSpPr>
          <p:nvPr/>
        </p:nvSpPr>
        <p:spPr>
          <a:xfrm>
            <a:off x="355600" y="486107"/>
            <a:ext cx="9829800" cy="1120178"/>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s-MX" sz="2400" b="1" kern="0" dirty="0">
                <a:solidFill>
                  <a:schemeClr val="accent5">
                    <a:lumMod val="50000"/>
                  </a:schemeClr>
                </a:solidFill>
              </a:rPr>
              <a:t>8.2 Preparación y respuesta ante emergencias de seguridad y salud</a:t>
            </a:r>
            <a:br>
              <a:rPr lang="es-MX" sz="2400" b="1" kern="0" dirty="0">
                <a:solidFill>
                  <a:schemeClr val="accent5">
                    <a:lumMod val="50000"/>
                  </a:schemeClr>
                </a:solidFill>
              </a:rPr>
            </a:br>
            <a:r>
              <a:rPr lang="es-MX" sz="2400" b="1" kern="0" dirty="0">
                <a:solidFill>
                  <a:srgbClr val="FFFF00"/>
                </a:solidFill>
                <a:latin typeface="Monotype Corsiva" panose="03010101010201010101" pitchFamily="66" charset="0"/>
              </a:rPr>
              <a:t>Seguridad y salud – ISO 45001</a:t>
            </a:r>
            <a:endParaRPr lang="es-MX" sz="2400" b="1" kern="0" spc="-5" dirty="0">
              <a:solidFill>
                <a:srgbClr val="FFFF00"/>
              </a:solidFill>
              <a:latin typeface="Monotype Corsiva" panose="03010101010201010101" pitchFamily="66" charset="0"/>
            </a:endParaRPr>
          </a:p>
        </p:txBody>
      </p:sp>
      <p:graphicFrame>
        <p:nvGraphicFramePr>
          <p:cNvPr id="7" name="Diagrama 6">
            <a:extLst>
              <a:ext uri="{FF2B5EF4-FFF2-40B4-BE49-F238E27FC236}">
                <a16:creationId xmlns:a16="http://schemas.microsoft.com/office/drawing/2014/main" id="{538B3487-5701-4E4B-8CE3-8A04DA6EDF3E}"/>
              </a:ext>
            </a:extLst>
          </p:cNvPr>
          <p:cNvGraphicFramePr/>
          <p:nvPr>
            <p:extLst>
              <p:ext uri="{D42A27DB-BD31-4B8C-83A1-F6EECF244321}">
                <p14:modId xmlns:p14="http://schemas.microsoft.com/office/powerpoint/2010/main" val="3011513589"/>
              </p:ext>
            </p:extLst>
          </p:nvPr>
        </p:nvGraphicFramePr>
        <p:xfrm>
          <a:off x="973666" y="1882663"/>
          <a:ext cx="10281521" cy="36978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50642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65126D3D-A104-4AC3-A87B-5F1D2A0E923C}"/>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7" name="CuadroTexto 6">
            <a:extLst>
              <a:ext uri="{FF2B5EF4-FFF2-40B4-BE49-F238E27FC236}">
                <a16:creationId xmlns:a16="http://schemas.microsoft.com/office/drawing/2014/main" id="{B1E58616-A15A-4165-8E61-42868CD6C78F}"/>
              </a:ext>
            </a:extLst>
          </p:cNvPr>
          <p:cNvSpPr txBox="1"/>
          <p:nvPr/>
        </p:nvSpPr>
        <p:spPr>
          <a:xfrm>
            <a:off x="228600" y="2895600"/>
            <a:ext cx="11582400" cy="2800767"/>
          </a:xfrm>
          <a:prstGeom prst="rect">
            <a:avLst/>
          </a:prstGeom>
          <a:noFill/>
        </p:spPr>
        <p:txBody>
          <a:bodyPr wrap="square">
            <a:spAutoFit/>
          </a:bodyPr>
          <a:lstStyle/>
          <a:p>
            <a:pPr algn="just"/>
            <a:r>
              <a:rPr lang="es-MX" sz="1600" dirty="0">
                <a:latin typeface="Arial" panose="020B0604020202020204" pitchFamily="34" charset="0"/>
                <a:cs typeface="Arial" panose="020B0604020202020204" pitchFamily="34" charset="0"/>
              </a:rPr>
              <a:t>Lo primero que haremos será confeccionar una lista de las emergencias que podría afrontar la organización, en cualquier momento y en todas sus ubicaciones. </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Debemos considerar emergencias ambientales, fenómenos naturales, fuego, derrame de químicos, accidentes relacionados con maquinara, etc.</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No podemos excluir ningún riesgo, por improbable que sea. Algunos de esos riesgos, generan riesgos asociados que también debemos contemplar en este primer paso de planificación de respuesta a emergencias en ISO 45001.</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Todos los riesgos hallados en la fase de identificación y evaluación deben formar parte del plan de respuesta ante emergencias.</a:t>
            </a:r>
          </a:p>
        </p:txBody>
      </p:sp>
      <p:sp>
        <p:nvSpPr>
          <p:cNvPr id="8" name="object 4">
            <a:extLst>
              <a:ext uri="{FF2B5EF4-FFF2-40B4-BE49-F238E27FC236}">
                <a16:creationId xmlns:a16="http://schemas.microsoft.com/office/drawing/2014/main" id="{04B0AA5B-262E-4259-8372-D48DBC8DC9F8}"/>
              </a:ext>
            </a:extLst>
          </p:cNvPr>
          <p:cNvSpPr txBox="1"/>
          <p:nvPr/>
        </p:nvSpPr>
        <p:spPr>
          <a:xfrm>
            <a:off x="243840" y="2096495"/>
            <a:ext cx="44196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Identificar la emergencia</a:t>
            </a:r>
            <a:endParaRPr sz="2400" dirty="0">
              <a:latin typeface="Arial"/>
              <a:cs typeface="Arial"/>
            </a:endParaRPr>
          </a:p>
        </p:txBody>
      </p:sp>
      <p:sp>
        <p:nvSpPr>
          <p:cNvPr id="9" name="object 2">
            <a:extLst>
              <a:ext uri="{FF2B5EF4-FFF2-40B4-BE49-F238E27FC236}">
                <a16:creationId xmlns:a16="http://schemas.microsoft.com/office/drawing/2014/main" id="{F3D1B4F0-EBF9-46E5-949F-6F6E012D7C0F}"/>
              </a:ext>
            </a:extLst>
          </p:cNvPr>
          <p:cNvSpPr txBox="1">
            <a:spLocks/>
          </p:cNvSpPr>
          <p:nvPr/>
        </p:nvSpPr>
        <p:spPr>
          <a:xfrm>
            <a:off x="243840" y="509124"/>
            <a:ext cx="10295467" cy="1304844"/>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8.2 Preparación y respuesta ante emergencias de seguridad y salud</a:t>
            </a:r>
            <a:br>
              <a:rPr lang="es-MX" b="1" kern="0" dirty="0">
                <a:solidFill>
                  <a:schemeClr val="accent5">
                    <a:lumMod val="50000"/>
                  </a:schemeClr>
                </a:solidFill>
              </a:rPr>
            </a:br>
            <a:r>
              <a:rPr lang="es-MX" b="1" kern="0" dirty="0">
                <a:solidFill>
                  <a:schemeClr val="accent2"/>
                </a:solidFill>
                <a:latin typeface="Monotype Corsiva" panose="03010101010201010101" pitchFamily="66" charset="0"/>
              </a:rPr>
              <a:t>Seguridad y salud – ISO 45001</a:t>
            </a:r>
            <a:endParaRPr lang="es-MX" b="1" kern="0" spc="-5" dirty="0">
              <a:solidFill>
                <a:schemeClr val="accent2"/>
              </a:solidFill>
              <a:latin typeface="Monotype Corsiva" panose="03010101010201010101" pitchFamily="66" charset="0"/>
            </a:endParaRPr>
          </a:p>
        </p:txBody>
      </p:sp>
    </p:spTree>
    <p:extLst>
      <p:ext uri="{BB962C8B-B14F-4D97-AF65-F5344CB8AC3E}">
        <p14:creationId xmlns:p14="http://schemas.microsoft.com/office/powerpoint/2010/main" val="1128197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2DBE59A0-9F8E-454F-8BCA-DB7237499342}"/>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7" name="object 4">
            <a:extLst>
              <a:ext uri="{FF2B5EF4-FFF2-40B4-BE49-F238E27FC236}">
                <a16:creationId xmlns:a16="http://schemas.microsoft.com/office/drawing/2014/main" id="{099DA70C-6EE3-4F34-ADE8-9AA6BA8DCE55}"/>
              </a:ext>
            </a:extLst>
          </p:cNvPr>
          <p:cNvSpPr txBox="1"/>
          <p:nvPr/>
        </p:nvSpPr>
        <p:spPr>
          <a:xfrm>
            <a:off x="342900" y="2122071"/>
            <a:ext cx="44196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Prever los recursos</a:t>
            </a:r>
            <a:endParaRPr sz="2400" dirty="0">
              <a:latin typeface="Arial"/>
              <a:cs typeface="Arial"/>
            </a:endParaRPr>
          </a:p>
        </p:txBody>
      </p:sp>
      <p:sp>
        <p:nvSpPr>
          <p:cNvPr id="8" name="CuadroTexto 7">
            <a:extLst>
              <a:ext uri="{FF2B5EF4-FFF2-40B4-BE49-F238E27FC236}">
                <a16:creationId xmlns:a16="http://schemas.microsoft.com/office/drawing/2014/main" id="{2A17C86C-C413-44DD-813B-24ABD52E3DAF}"/>
              </a:ext>
            </a:extLst>
          </p:cNvPr>
          <p:cNvSpPr txBox="1"/>
          <p:nvPr/>
        </p:nvSpPr>
        <p:spPr>
          <a:xfrm>
            <a:off x="228600" y="3234142"/>
            <a:ext cx="10439400" cy="2308324"/>
          </a:xfrm>
          <a:prstGeom prst="rect">
            <a:avLst/>
          </a:prstGeom>
          <a:noFill/>
        </p:spPr>
        <p:txBody>
          <a:bodyPr wrap="square">
            <a:spAutoFit/>
          </a:bodyPr>
          <a:lstStyle/>
          <a:p>
            <a:pPr algn="just"/>
            <a:r>
              <a:rPr lang="es-MX" sz="1600" dirty="0">
                <a:latin typeface="Arial" panose="020B0604020202020204" pitchFamily="34" charset="0"/>
              </a:rPr>
              <a:t>Ya identificamos los riesgos que pueden generar una emergencia. Ahora bien, ¿qué necesitamos para responder a esa emergencia? Distingamos los recursos en dos categorías: internos y externos.</a:t>
            </a:r>
          </a:p>
          <a:p>
            <a:pPr algn="just"/>
            <a:endParaRPr lang="es-MX" sz="1600" dirty="0">
              <a:latin typeface="Arial" panose="020B0604020202020204" pitchFamily="34" charset="0"/>
            </a:endParaRPr>
          </a:p>
          <a:p>
            <a:pPr algn="just"/>
            <a:r>
              <a:rPr lang="es-MX" sz="1600" dirty="0">
                <a:latin typeface="Arial" panose="020B0604020202020204" pitchFamily="34" charset="0"/>
              </a:rPr>
              <a:t>Dentro de los internos podemos mencionar, suministros médicos, extintores, oxigeno, canales e instrumentos de comunicación, vehículos, generadores de energía, etc.</a:t>
            </a:r>
          </a:p>
          <a:p>
            <a:pPr algn="just"/>
            <a:endParaRPr lang="es-MX" sz="1600" dirty="0">
              <a:latin typeface="Arial" panose="020B0604020202020204" pitchFamily="34" charset="0"/>
            </a:endParaRPr>
          </a:p>
          <a:p>
            <a:pPr algn="just"/>
            <a:r>
              <a:rPr lang="es-MX" sz="1600" dirty="0">
                <a:latin typeface="Arial" panose="020B0604020202020204" pitchFamily="34" charset="0"/>
              </a:rPr>
              <a:t>En cuanto a los recursos externos, hacemos referencia a centros médicos de atención, locaciones adecuadas fuera de las instalaciones de la organización, organismos de atención de desastres como policía, bomberos, paramédicos, entre otros.</a:t>
            </a:r>
          </a:p>
        </p:txBody>
      </p:sp>
      <p:sp>
        <p:nvSpPr>
          <p:cNvPr id="9" name="object 2">
            <a:extLst>
              <a:ext uri="{FF2B5EF4-FFF2-40B4-BE49-F238E27FC236}">
                <a16:creationId xmlns:a16="http://schemas.microsoft.com/office/drawing/2014/main" id="{F074C7F6-3073-46C0-89F6-ED41927EB1F2}"/>
              </a:ext>
            </a:extLst>
          </p:cNvPr>
          <p:cNvSpPr txBox="1">
            <a:spLocks/>
          </p:cNvSpPr>
          <p:nvPr/>
        </p:nvSpPr>
        <p:spPr>
          <a:xfrm>
            <a:off x="342900" y="528518"/>
            <a:ext cx="10210800" cy="1304844"/>
          </a:xfrm>
          <a:prstGeom prst="rect">
            <a:avLst/>
          </a:prstGeom>
        </p:spPr>
        <p:txBody>
          <a:bodyPr vert="horz" wrap="square" lIns="0" tIns="12065" rIns="0" bIns="0" rtlCol="0">
            <a:spAutoFit/>
          </a:bodyPr>
          <a:lstStyle>
            <a:lvl1pPr>
              <a:defRPr sz="2800" b="0" i="0">
                <a:solidFill>
                  <a:srgbClr val="0097CD"/>
                </a:solidFill>
                <a:latin typeface="Arial"/>
                <a:ea typeface="+mj-ea"/>
                <a:cs typeface="Arial"/>
              </a:defRPr>
            </a:lvl1pPr>
          </a:lstStyle>
          <a:p>
            <a:pPr marL="12700">
              <a:spcBef>
                <a:spcPts val="95"/>
              </a:spcBef>
            </a:pPr>
            <a:r>
              <a:rPr lang="es-MX" b="1" kern="0" dirty="0">
                <a:solidFill>
                  <a:schemeClr val="accent5">
                    <a:lumMod val="50000"/>
                  </a:schemeClr>
                </a:solidFill>
              </a:rPr>
              <a:t>8.2 Preparación y respuesta ante emergencias de seguridad y salud</a:t>
            </a:r>
            <a:br>
              <a:rPr lang="es-MX" b="1" kern="0" dirty="0">
                <a:solidFill>
                  <a:schemeClr val="accent5">
                    <a:lumMod val="50000"/>
                  </a:schemeClr>
                </a:solidFill>
              </a:rPr>
            </a:br>
            <a:r>
              <a:rPr lang="es-MX" b="1" kern="0" dirty="0">
                <a:solidFill>
                  <a:schemeClr val="bg1"/>
                </a:solidFill>
                <a:latin typeface="Monotype Corsiva" panose="03010101010201010101" pitchFamily="66" charset="0"/>
              </a:rPr>
              <a:t>Seguridad y salud – ISO 45001</a:t>
            </a:r>
            <a:endParaRPr lang="es-MX" b="1" kern="0" spc="-5" dirty="0">
              <a:solidFill>
                <a:schemeClr val="bg1"/>
              </a:solidFill>
              <a:latin typeface="Monotype Corsiva" panose="03010101010201010101" pitchFamily="66" charset="0"/>
            </a:endParaRPr>
          </a:p>
        </p:txBody>
      </p:sp>
    </p:spTree>
    <p:extLst>
      <p:ext uri="{BB962C8B-B14F-4D97-AF65-F5344CB8AC3E}">
        <p14:creationId xmlns:p14="http://schemas.microsoft.com/office/powerpoint/2010/main" val="2195841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5;p1">
            <a:extLst>
              <a:ext uri="{FF2B5EF4-FFF2-40B4-BE49-F238E27FC236}">
                <a16:creationId xmlns:a16="http://schemas.microsoft.com/office/drawing/2014/main" id="{783FA13B-7C03-4A15-ABA9-8F8665B63972}"/>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5" name="object 2">
            <a:extLst>
              <a:ext uri="{FF2B5EF4-FFF2-40B4-BE49-F238E27FC236}">
                <a16:creationId xmlns:a16="http://schemas.microsoft.com/office/drawing/2014/main" id="{1D2583A6-B96B-4C97-8160-A12CBADA32BA}"/>
              </a:ext>
            </a:extLst>
          </p:cNvPr>
          <p:cNvSpPr txBox="1">
            <a:spLocks noGrp="1"/>
          </p:cNvSpPr>
          <p:nvPr>
            <p:ph type="title"/>
          </p:nvPr>
        </p:nvSpPr>
        <p:spPr>
          <a:xfrm>
            <a:off x="270933" y="359430"/>
            <a:ext cx="10210800" cy="800604"/>
          </a:xfrm>
          <a:prstGeom prst="rect">
            <a:avLst/>
          </a:prstGeom>
        </p:spPr>
        <p:txBody>
          <a:bodyPr vert="horz" wrap="square" lIns="0" tIns="12065" rIns="0" bIns="0" rtlCol="0">
            <a:spAutoFit/>
          </a:bodyPr>
          <a:lstStyle/>
          <a:p>
            <a:pPr marL="12700">
              <a:spcBef>
                <a:spcPts val="95"/>
              </a:spcBef>
            </a:pPr>
            <a:r>
              <a:rPr lang="es-EC" sz="2800" b="1" dirty="0">
                <a:solidFill>
                  <a:schemeClr val="accent5">
                    <a:lumMod val="50000"/>
                  </a:schemeClr>
                </a:solidFill>
              </a:rPr>
              <a:t>8.2 Preparación y respuesta ante emergencias de seguridad y salud</a:t>
            </a:r>
            <a:br>
              <a:rPr lang="es-EC" sz="2800" b="1" dirty="0">
                <a:solidFill>
                  <a:schemeClr val="accent5">
                    <a:lumMod val="50000"/>
                  </a:schemeClr>
                </a:solidFill>
              </a:rPr>
            </a:br>
            <a:r>
              <a:rPr lang="es-EC" sz="2800" b="1" dirty="0">
                <a:solidFill>
                  <a:schemeClr val="bg1"/>
                </a:solidFill>
                <a:latin typeface="Monotype Corsiva" panose="03010101010201010101" pitchFamily="66" charset="0"/>
              </a:rPr>
              <a:t>Seguridad y salud – ISO 45001</a:t>
            </a:r>
            <a:endParaRPr sz="2800" b="1" spc="-5" dirty="0">
              <a:solidFill>
                <a:schemeClr val="bg1"/>
              </a:solidFill>
              <a:latin typeface="Monotype Corsiva" panose="03010101010201010101" pitchFamily="66" charset="0"/>
            </a:endParaRPr>
          </a:p>
        </p:txBody>
      </p:sp>
      <p:sp>
        <p:nvSpPr>
          <p:cNvPr id="6" name="object 4">
            <a:extLst>
              <a:ext uri="{FF2B5EF4-FFF2-40B4-BE49-F238E27FC236}">
                <a16:creationId xmlns:a16="http://schemas.microsoft.com/office/drawing/2014/main" id="{D5FC77D8-BA67-4A6A-B342-B6B61DB29626}"/>
              </a:ext>
            </a:extLst>
          </p:cNvPr>
          <p:cNvSpPr txBox="1"/>
          <p:nvPr/>
        </p:nvSpPr>
        <p:spPr>
          <a:xfrm>
            <a:off x="270933" y="1229129"/>
            <a:ext cx="65532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Diseñar los procedimientos de emergencia</a:t>
            </a:r>
            <a:endParaRPr sz="2400" dirty="0">
              <a:latin typeface="Arial"/>
              <a:cs typeface="Arial"/>
            </a:endParaRPr>
          </a:p>
        </p:txBody>
      </p:sp>
      <p:sp>
        <p:nvSpPr>
          <p:cNvPr id="7" name="CuadroTexto 6">
            <a:extLst>
              <a:ext uri="{FF2B5EF4-FFF2-40B4-BE49-F238E27FC236}">
                <a16:creationId xmlns:a16="http://schemas.microsoft.com/office/drawing/2014/main" id="{4CCCBE99-3259-4A21-A353-569E39C27099}"/>
              </a:ext>
            </a:extLst>
          </p:cNvPr>
          <p:cNvSpPr txBox="1"/>
          <p:nvPr/>
        </p:nvSpPr>
        <p:spPr>
          <a:xfrm>
            <a:off x="325714" y="1928883"/>
            <a:ext cx="10156019" cy="1569660"/>
          </a:xfrm>
          <a:prstGeom prst="rect">
            <a:avLst/>
          </a:prstGeom>
          <a:noFill/>
        </p:spPr>
        <p:txBody>
          <a:bodyPr wrap="square">
            <a:spAutoFit/>
          </a:bodyPr>
          <a:lstStyle/>
          <a:p>
            <a:pPr algn="just"/>
            <a:r>
              <a:rPr lang="es-MX" sz="1600" dirty="0">
                <a:latin typeface="Arial" panose="020B0604020202020204" pitchFamily="34" charset="0"/>
              </a:rPr>
              <a:t>Durante una emergencia, un buen número de victimas y lesionados se producen porque el pánico se apodera de ellos y no saben cómo actuar en ese dramático momento.</a:t>
            </a:r>
          </a:p>
          <a:p>
            <a:pPr algn="just"/>
            <a:endParaRPr lang="es-MX" sz="1600" dirty="0">
              <a:latin typeface="Arial" panose="020B0604020202020204" pitchFamily="34" charset="0"/>
            </a:endParaRPr>
          </a:p>
          <a:p>
            <a:pPr algn="just"/>
            <a:r>
              <a:rPr lang="es-MX" sz="1600" dirty="0">
                <a:latin typeface="Arial" panose="020B0604020202020204" pitchFamily="34" charset="0"/>
              </a:rPr>
              <a:t>Los procedimientos de emergencia deben incluir rutas de evacuación, alarmas, instrucciones, instalaciones de emergencia, procedimientos de atención primaria a víctimas, protocolos de comunicación con otras dependencias y con organismos gubernamentales de atención.</a:t>
            </a:r>
          </a:p>
        </p:txBody>
      </p:sp>
      <p:sp>
        <p:nvSpPr>
          <p:cNvPr id="8" name="AutoShape 2" descr="Procedimientos a seguir en el Plan de Respuesta a la Emergencia –  SMS.CIMA131">
            <a:extLst>
              <a:ext uri="{FF2B5EF4-FFF2-40B4-BE49-F238E27FC236}">
                <a16:creationId xmlns:a16="http://schemas.microsoft.com/office/drawing/2014/main" id="{D0019ACA-6523-4CAB-840D-71DC06293D04}"/>
              </a:ext>
            </a:extLst>
          </p:cNvPr>
          <p:cNvSpPr>
            <a:spLocks noChangeAspect="1" noChangeArrowheads="1"/>
          </p:cNvSpPr>
          <p:nvPr/>
        </p:nvSpPr>
        <p:spPr bwMode="auto">
          <a:xfrm>
            <a:off x="5985933" y="306493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9" name="Imagen 8">
            <a:extLst>
              <a:ext uri="{FF2B5EF4-FFF2-40B4-BE49-F238E27FC236}">
                <a16:creationId xmlns:a16="http://schemas.microsoft.com/office/drawing/2014/main" id="{436E9BCB-1A4D-4CBA-940D-61189A6D22D0}"/>
              </a:ext>
            </a:extLst>
          </p:cNvPr>
          <p:cNvPicPr>
            <a:picLocks noChangeAspect="1"/>
          </p:cNvPicPr>
          <p:nvPr/>
        </p:nvPicPr>
        <p:blipFill>
          <a:blip r:embed="rId3"/>
          <a:stretch>
            <a:fillRect/>
          </a:stretch>
        </p:blipFill>
        <p:spPr>
          <a:xfrm>
            <a:off x="2501152" y="805648"/>
            <a:ext cx="6247405" cy="5385789"/>
          </a:xfrm>
          <a:prstGeom prst="rect">
            <a:avLst/>
          </a:prstGeom>
        </p:spPr>
      </p:pic>
    </p:spTree>
    <p:extLst>
      <p:ext uri="{BB962C8B-B14F-4D97-AF65-F5344CB8AC3E}">
        <p14:creationId xmlns:p14="http://schemas.microsoft.com/office/powerpoint/2010/main" val="273359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95;p1">
            <a:extLst>
              <a:ext uri="{FF2B5EF4-FFF2-40B4-BE49-F238E27FC236}">
                <a16:creationId xmlns:a16="http://schemas.microsoft.com/office/drawing/2014/main" id="{8FA42FF1-97CE-49B6-B2F1-F5E34325912F}"/>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F895B6EF-1A5F-4F0F-8ED3-E3924458946E}"/>
              </a:ext>
            </a:extLst>
          </p:cNvPr>
          <p:cNvSpPr txBox="1">
            <a:spLocks noGrp="1"/>
          </p:cNvSpPr>
          <p:nvPr>
            <p:ph type="title"/>
          </p:nvPr>
        </p:nvSpPr>
        <p:spPr>
          <a:xfrm>
            <a:off x="304800" y="446874"/>
            <a:ext cx="10210800" cy="1396151"/>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de seguridad y salud</a:t>
            </a:r>
            <a:br>
              <a:rPr lang="es-EC" b="1" dirty="0">
                <a:solidFill>
                  <a:schemeClr val="accent5">
                    <a:lumMod val="50000"/>
                  </a:schemeClr>
                </a:solidFill>
              </a:rPr>
            </a:br>
            <a:r>
              <a:rPr lang="es-EC" b="1" dirty="0">
                <a:solidFill>
                  <a:schemeClr val="bg1"/>
                </a:solidFill>
                <a:latin typeface="Monotype Corsiva" panose="03010101010201010101" pitchFamily="66" charset="0"/>
              </a:rPr>
              <a:t>Seguridad y salud – ISO 45001</a:t>
            </a:r>
            <a:endParaRPr b="1" spc="-5" dirty="0">
              <a:solidFill>
                <a:schemeClr val="bg1"/>
              </a:solidFill>
              <a:latin typeface="Monotype Corsiva" panose="03010101010201010101" pitchFamily="66" charset="0"/>
            </a:endParaRPr>
          </a:p>
        </p:txBody>
      </p:sp>
      <p:sp>
        <p:nvSpPr>
          <p:cNvPr id="7" name="object 4">
            <a:extLst>
              <a:ext uri="{FF2B5EF4-FFF2-40B4-BE49-F238E27FC236}">
                <a16:creationId xmlns:a16="http://schemas.microsoft.com/office/drawing/2014/main" id="{45F38794-A05B-4DFC-A959-78F1CE928795}"/>
              </a:ext>
            </a:extLst>
          </p:cNvPr>
          <p:cNvSpPr txBox="1"/>
          <p:nvPr/>
        </p:nvSpPr>
        <p:spPr>
          <a:xfrm>
            <a:off x="228600" y="2289897"/>
            <a:ext cx="44196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Capacitar a los trabajadores</a:t>
            </a:r>
            <a:endParaRPr sz="2400" dirty="0">
              <a:latin typeface="Arial"/>
              <a:cs typeface="Arial"/>
            </a:endParaRPr>
          </a:p>
        </p:txBody>
      </p:sp>
      <p:sp>
        <p:nvSpPr>
          <p:cNvPr id="8" name="CuadroTexto 7">
            <a:extLst>
              <a:ext uri="{FF2B5EF4-FFF2-40B4-BE49-F238E27FC236}">
                <a16:creationId xmlns:a16="http://schemas.microsoft.com/office/drawing/2014/main" id="{C663C17C-EDE8-47CB-B7B7-FFB48B91EF2A}"/>
              </a:ext>
            </a:extLst>
          </p:cNvPr>
          <p:cNvSpPr txBox="1"/>
          <p:nvPr/>
        </p:nvSpPr>
        <p:spPr>
          <a:xfrm>
            <a:off x="228601" y="3266966"/>
            <a:ext cx="10210799" cy="1569660"/>
          </a:xfrm>
          <a:prstGeom prst="rect">
            <a:avLst/>
          </a:prstGeom>
          <a:noFill/>
        </p:spPr>
        <p:txBody>
          <a:bodyPr wrap="square">
            <a:spAutoFit/>
          </a:bodyPr>
          <a:lstStyle/>
          <a:p>
            <a:pPr algn="just"/>
            <a:r>
              <a:rPr lang="es-MX" sz="1600" dirty="0">
                <a:latin typeface="Arial" panose="020B0604020202020204" pitchFamily="34" charset="0"/>
              </a:rPr>
              <a:t>Los procedimientos de emergencia son inútiles si no son conocidos por todas las personas que eventualmente pueden ser afectadas por un incidente catastrófico.</a:t>
            </a:r>
          </a:p>
          <a:p>
            <a:pPr algn="just"/>
            <a:endParaRPr lang="es-MX" sz="1600" dirty="0">
              <a:latin typeface="Arial" panose="020B0604020202020204" pitchFamily="34" charset="0"/>
            </a:endParaRPr>
          </a:p>
          <a:p>
            <a:pPr algn="just"/>
            <a:r>
              <a:rPr lang="es-MX" sz="1600" dirty="0">
                <a:latin typeface="Arial" panose="020B0604020202020204" pitchFamily="34" charset="0"/>
              </a:rPr>
              <a:t>La comunicación debe acompañarse de un programa de capacitación en donde los empleados asimilen conocimientos sobre cómo comportarse durante una emergencia, cómo prestar o recibir tratamientos de primeros auxilios o cuándo y cómo deben comunicarse con los organismos de socorro.</a:t>
            </a:r>
          </a:p>
        </p:txBody>
      </p:sp>
      <p:sp>
        <p:nvSpPr>
          <p:cNvPr id="9" name="AutoShape 2" descr="Procedimientos a seguir en el Plan de Respuesta a la Emergencia –  SMS.CIMA131">
            <a:extLst>
              <a:ext uri="{FF2B5EF4-FFF2-40B4-BE49-F238E27FC236}">
                <a16:creationId xmlns:a16="http://schemas.microsoft.com/office/drawing/2014/main" id="{AAE472F3-263D-45A2-BAD6-20F51FC9F7A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1922033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oogle Shape;95;p1">
            <a:extLst>
              <a:ext uri="{FF2B5EF4-FFF2-40B4-BE49-F238E27FC236}">
                <a16:creationId xmlns:a16="http://schemas.microsoft.com/office/drawing/2014/main" id="{E2EA893B-C0FB-4036-83E8-26A2270D87F5}"/>
              </a:ext>
            </a:extLst>
          </p:cNvPr>
          <p:cNvPicPr preferRelativeResize="0"/>
          <p:nvPr/>
        </p:nvPicPr>
        <p:blipFill rotWithShape="1">
          <a:blip r:embed="rId2">
            <a:alphaModFix/>
            <a:duotone>
              <a:schemeClr val="accent2">
                <a:shade val="45000"/>
                <a:satMod val="135000"/>
              </a:schemeClr>
              <a:prstClr val="white"/>
            </a:duotone>
          </a:blip>
          <a:srcRect/>
          <a:stretch/>
        </p:blipFill>
        <p:spPr>
          <a:xfrm>
            <a:off x="0" y="0"/>
            <a:ext cx="12192000" cy="6858000"/>
          </a:xfrm>
          <a:prstGeom prst="rect">
            <a:avLst/>
          </a:prstGeom>
          <a:noFill/>
          <a:ln>
            <a:noFill/>
          </a:ln>
        </p:spPr>
      </p:pic>
      <p:sp>
        <p:nvSpPr>
          <p:cNvPr id="4" name="object 2">
            <a:extLst>
              <a:ext uri="{FF2B5EF4-FFF2-40B4-BE49-F238E27FC236}">
                <a16:creationId xmlns:a16="http://schemas.microsoft.com/office/drawing/2014/main" id="{58C34D38-B6D7-44D8-A690-8A7B24BF8382}"/>
              </a:ext>
            </a:extLst>
          </p:cNvPr>
          <p:cNvSpPr txBox="1">
            <a:spLocks noGrp="1"/>
          </p:cNvSpPr>
          <p:nvPr>
            <p:ph type="title"/>
          </p:nvPr>
        </p:nvSpPr>
        <p:spPr>
          <a:xfrm>
            <a:off x="348925" y="227522"/>
            <a:ext cx="10210800" cy="1396151"/>
          </a:xfrm>
          <a:prstGeom prst="rect">
            <a:avLst/>
          </a:prstGeom>
        </p:spPr>
        <p:txBody>
          <a:bodyPr vert="horz" wrap="square" lIns="0" tIns="12065" rIns="0" bIns="0" rtlCol="0">
            <a:spAutoFit/>
          </a:bodyPr>
          <a:lstStyle/>
          <a:p>
            <a:pPr marL="12700">
              <a:spcBef>
                <a:spcPts val="95"/>
              </a:spcBef>
            </a:pPr>
            <a:r>
              <a:rPr lang="es-EC" b="1" dirty="0">
                <a:solidFill>
                  <a:schemeClr val="accent5">
                    <a:lumMod val="50000"/>
                  </a:schemeClr>
                </a:solidFill>
              </a:rPr>
              <a:t>8.2 Preparación y respuesta ante emergencias de seguridad y salud</a:t>
            </a:r>
            <a:br>
              <a:rPr lang="es-EC" b="1" dirty="0">
                <a:solidFill>
                  <a:schemeClr val="accent5">
                    <a:lumMod val="50000"/>
                  </a:schemeClr>
                </a:solidFill>
              </a:rPr>
            </a:br>
            <a:r>
              <a:rPr lang="es-EC" b="1" dirty="0">
                <a:solidFill>
                  <a:schemeClr val="bg1"/>
                </a:solidFill>
                <a:latin typeface="Monotype Corsiva" panose="03010101010201010101" pitchFamily="66" charset="0"/>
              </a:rPr>
              <a:t>Seguridad y salud – ISO 45001</a:t>
            </a:r>
            <a:endParaRPr b="1" spc="-5" dirty="0">
              <a:solidFill>
                <a:schemeClr val="bg1"/>
              </a:solidFill>
              <a:latin typeface="Monotype Corsiva" panose="03010101010201010101" pitchFamily="66" charset="0"/>
            </a:endParaRPr>
          </a:p>
        </p:txBody>
      </p:sp>
      <p:sp>
        <p:nvSpPr>
          <p:cNvPr id="6" name="object 8">
            <a:extLst>
              <a:ext uri="{FF2B5EF4-FFF2-40B4-BE49-F238E27FC236}">
                <a16:creationId xmlns:a16="http://schemas.microsoft.com/office/drawing/2014/main" id="{D63071B8-CC5D-4E3B-B110-C0670010938C}"/>
              </a:ext>
            </a:extLst>
          </p:cNvPr>
          <p:cNvSpPr txBox="1">
            <a:spLocks/>
          </p:cNvSpPr>
          <p:nvPr/>
        </p:nvSpPr>
        <p:spPr>
          <a:xfrm>
            <a:off x="4495800" y="6507643"/>
            <a:ext cx="3200400" cy="246861"/>
          </a:xfrm>
          <a:prstGeom prst="rect">
            <a:avLst/>
          </a:prstGeom>
        </p:spPr>
        <p:txBody>
          <a:bodyPr vert="horz" wrap="square" lIns="0" tIns="31114" rIns="0" bIns="0" rtlCol="0">
            <a:spAutoFit/>
          </a:bodyPr>
          <a:lstStyle>
            <a:lvl1pPr>
              <a:defRPr sz="2400" b="0" i="0">
                <a:solidFill>
                  <a:srgbClr val="0098CD"/>
                </a:solidFill>
                <a:latin typeface="Arial"/>
                <a:ea typeface="+mj-ea"/>
                <a:cs typeface="Arial"/>
              </a:defRPr>
            </a:lvl1pPr>
          </a:lstStyle>
          <a:p>
            <a:pPr marL="12700">
              <a:spcBef>
                <a:spcPts val="244"/>
              </a:spcBef>
              <a:defRPr/>
            </a:pPr>
            <a:r>
              <a:rPr lang="es-ES" sz="1400" kern="0" spc="-5" dirty="0">
                <a:solidFill>
                  <a:srgbClr val="FFFFFF"/>
                </a:solidFill>
              </a:rPr>
              <a:t>Implementación de sistemas de gestión </a:t>
            </a:r>
            <a:endParaRPr lang="es-ES" sz="1800" kern="0" dirty="0"/>
          </a:p>
        </p:txBody>
      </p:sp>
      <p:sp>
        <p:nvSpPr>
          <p:cNvPr id="7" name="object 4">
            <a:extLst>
              <a:ext uri="{FF2B5EF4-FFF2-40B4-BE49-F238E27FC236}">
                <a16:creationId xmlns:a16="http://schemas.microsoft.com/office/drawing/2014/main" id="{91DB6A32-4834-4DAE-9D2F-8C428236935F}"/>
              </a:ext>
            </a:extLst>
          </p:cNvPr>
          <p:cNvSpPr txBox="1"/>
          <p:nvPr/>
        </p:nvSpPr>
        <p:spPr>
          <a:xfrm>
            <a:off x="240649" y="2078201"/>
            <a:ext cx="6324600" cy="479618"/>
          </a:xfrm>
          <a:prstGeom prst="rect">
            <a:avLst/>
          </a:prstGeom>
          <a:solidFill>
            <a:srgbClr val="F1F1F1"/>
          </a:solidFill>
          <a:ln w="25907">
            <a:solidFill>
              <a:srgbClr val="0E7DC5"/>
            </a:solidFill>
          </a:ln>
        </p:spPr>
        <p:txBody>
          <a:bodyPr vert="horz" wrap="square" lIns="0" tIns="109220" rIns="0" bIns="0" rtlCol="0">
            <a:spAutoFit/>
          </a:bodyPr>
          <a:lstStyle/>
          <a:p>
            <a:pPr marL="174625" algn="ctr">
              <a:spcBef>
                <a:spcPts val="860"/>
              </a:spcBef>
            </a:pPr>
            <a:r>
              <a:rPr lang="es-EC" sz="2400" b="1" spc="-5" dirty="0">
                <a:solidFill>
                  <a:srgbClr val="0E7DC5"/>
                </a:solidFill>
                <a:latin typeface="Arial"/>
                <a:cs typeface="Arial"/>
              </a:rPr>
              <a:t>Revisión de los planes de emergencia</a:t>
            </a:r>
            <a:endParaRPr sz="2400" dirty="0">
              <a:latin typeface="Arial"/>
              <a:cs typeface="Arial"/>
            </a:endParaRPr>
          </a:p>
        </p:txBody>
      </p:sp>
      <p:sp>
        <p:nvSpPr>
          <p:cNvPr id="8" name="CuadroTexto 7">
            <a:extLst>
              <a:ext uri="{FF2B5EF4-FFF2-40B4-BE49-F238E27FC236}">
                <a16:creationId xmlns:a16="http://schemas.microsoft.com/office/drawing/2014/main" id="{62A2F8C5-B855-4254-B63E-035F21F68216}"/>
              </a:ext>
            </a:extLst>
          </p:cNvPr>
          <p:cNvSpPr txBox="1"/>
          <p:nvPr/>
        </p:nvSpPr>
        <p:spPr>
          <a:xfrm>
            <a:off x="240650" y="3055271"/>
            <a:ext cx="10427350" cy="830997"/>
          </a:xfrm>
          <a:prstGeom prst="rect">
            <a:avLst/>
          </a:prstGeom>
          <a:noFill/>
        </p:spPr>
        <p:txBody>
          <a:bodyPr wrap="square">
            <a:spAutoFit/>
          </a:bodyPr>
          <a:lstStyle/>
          <a:p>
            <a:pPr algn="just"/>
            <a:r>
              <a:rPr lang="es-MX" sz="1600" dirty="0">
                <a:latin typeface="Arial" panose="020B0604020202020204" pitchFamily="34" charset="0"/>
              </a:rPr>
              <a:t>La forma más eficaz de evaluar los planes de respuesta a emergencias es utilizando simulacros en los que participen unidades de socorro, bomberos, policía y paramédicos, de tal forma que puedan aportar una mirada crítica, señalar errores y sugerir medidas correctivas.</a:t>
            </a:r>
          </a:p>
        </p:txBody>
      </p:sp>
      <p:sp>
        <p:nvSpPr>
          <p:cNvPr id="9" name="AutoShape 2" descr="Procedimientos a seguir en el Plan de Respuesta a la Emergencia –  SMS.CIMA131">
            <a:extLst>
              <a:ext uri="{FF2B5EF4-FFF2-40B4-BE49-F238E27FC236}">
                <a16:creationId xmlns:a16="http://schemas.microsoft.com/office/drawing/2014/main" id="{77D11FD1-2E82-4C22-A479-DF00C12D478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10" name="Picture 2" descr="Planificación de un simulacro de emergencias y desastres">
            <a:extLst>
              <a:ext uri="{FF2B5EF4-FFF2-40B4-BE49-F238E27FC236}">
                <a16:creationId xmlns:a16="http://schemas.microsoft.com/office/drawing/2014/main" id="{581FC0CD-8293-425D-B846-308A3AF52B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679" y="1758916"/>
            <a:ext cx="5902721" cy="3305524"/>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4" descr="Colegios ensayan protocolos de emergencia en Cuarto Simulacro Nacional  Escolar – DRELM">
            <a:extLst>
              <a:ext uri="{FF2B5EF4-FFF2-40B4-BE49-F238E27FC236}">
                <a16:creationId xmlns:a16="http://schemas.microsoft.com/office/drawing/2014/main" id="{63AB4FA8-2629-4A19-A004-6368B1771DA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12" name="Imagen 11">
            <a:extLst>
              <a:ext uri="{FF2B5EF4-FFF2-40B4-BE49-F238E27FC236}">
                <a16:creationId xmlns:a16="http://schemas.microsoft.com/office/drawing/2014/main" id="{31BE8701-CADF-4F83-8632-9DF0215C7EC0}"/>
              </a:ext>
            </a:extLst>
          </p:cNvPr>
          <p:cNvPicPr>
            <a:picLocks noChangeAspect="1"/>
          </p:cNvPicPr>
          <p:nvPr/>
        </p:nvPicPr>
        <p:blipFill>
          <a:blip r:embed="rId4"/>
          <a:stretch>
            <a:fillRect/>
          </a:stretch>
        </p:blipFill>
        <p:spPr>
          <a:xfrm>
            <a:off x="5620441" y="1713636"/>
            <a:ext cx="6225880" cy="3735528"/>
          </a:xfrm>
          <a:prstGeom prst="rect">
            <a:avLst/>
          </a:prstGeom>
        </p:spPr>
      </p:pic>
    </p:spTree>
    <p:extLst>
      <p:ext uri="{BB962C8B-B14F-4D97-AF65-F5344CB8AC3E}">
        <p14:creationId xmlns:p14="http://schemas.microsoft.com/office/powerpoint/2010/main" val="316172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A2511E3B-6DD8-4D96-8065-03DFBE55AC47}"/>
              </a:ext>
            </a:extLst>
          </p:cNvPr>
          <p:cNvSpPr txBox="1">
            <a:spLocks noGrp="1"/>
          </p:cNvSpPr>
          <p:nvPr>
            <p:ph type="title"/>
          </p:nvPr>
        </p:nvSpPr>
        <p:spPr>
          <a:xfrm>
            <a:off x="3657600" y="3124200"/>
            <a:ext cx="5105400" cy="704680"/>
          </a:xfrm>
          <a:prstGeom prst="rect">
            <a:avLst/>
          </a:prstGeom>
        </p:spPr>
        <p:txBody>
          <a:bodyPr vert="horz" wrap="square" lIns="0" tIns="12065" rIns="0" bIns="0" rtlCol="0">
            <a:spAutoFit/>
          </a:bodyPr>
          <a:lstStyle/>
          <a:p>
            <a:pPr marL="12700">
              <a:spcBef>
                <a:spcPts val="95"/>
              </a:spcBef>
            </a:pPr>
            <a:r>
              <a:rPr lang="es-EC" sz="4500" b="1" dirty="0">
                <a:solidFill>
                  <a:schemeClr val="tx1"/>
                </a:solidFill>
              </a:rPr>
              <a:t>¿PREGUNTAS?….</a:t>
            </a:r>
            <a:endParaRPr sz="4500" b="1" dirty="0">
              <a:solidFill>
                <a:schemeClr val="tx1"/>
              </a:solidFill>
            </a:endParaRPr>
          </a:p>
        </p:txBody>
      </p:sp>
    </p:spTree>
    <p:extLst>
      <p:ext uri="{BB962C8B-B14F-4D97-AF65-F5344CB8AC3E}">
        <p14:creationId xmlns:p14="http://schemas.microsoft.com/office/powerpoint/2010/main" val="729846084"/>
      </p:ext>
    </p:extLst>
  </p:cSld>
  <p:clrMapOvr>
    <a:masterClrMapping/>
  </p:clrMapOvr>
</p:sld>
</file>

<file path=ppt/theme/theme1.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4502</Words>
  <Application>Microsoft Office PowerPoint</Application>
  <PresentationFormat>Panorámica</PresentationFormat>
  <Paragraphs>352</Paragraphs>
  <Slides>47</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47</vt:i4>
      </vt:variant>
    </vt:vector>
  </HeadingPairs>
  <TitlesOfParts>
    <vt:vector size="53" baseType="lpstr">
      <vt:lpstr>Arial</vt:lpstr>
      <vt:lpstr>Calibri</vt:lpstr>
      <vt:lpstr>Calibri Light</vt:lpstr>
      <vt:lpstr>Monotype Corsiva</vt:lpstr>
      <vt:lpstr>Open Sans</vt:lpstr>
      <vt:lpstr>1_Tema de Office</vt:lpstr>
      <vt:lpstr>Presentación de PowerPoint</vt:lpstr>
      <vt:lpstr>Presentación de PowerPoint</vt:lpstr>
      <vt:lpstr>8.1 Planificación y control operacional</vt:lpstr>
      <vt:lpstr>Presentación de PowerPoint</vt:lpstr>
      <vt:lpstr>Diagrama de Ishikawa (causa – efecto)</vt:lpstr>
      <vt:lpstr>Diagrama de Ishikawa (causa – efecto)</vt:lpstr>
      <vt:lpstr>Diagrama de Ishikawa (causa – efecto)</vt:lpstr>
      <vt:lpstr>Matriz de decisión</vt:lpstr>
      <vt:lpstr>Matriz de decisión</vt:lpstr>
      <vt:lpstr>Matriz de decisión</vt:lpstr>
      <vt:lpstr>Matriz de decisión</vt:lpstr>
      <vt:lpstr>Las 5 “S”</vt:lpstr>
      <vt:lpstr>Las 5 “S”</vt:lpstr>
      <vt:lpstr>Las 5 “S”</vt:lpstr>
      <vt:lpstr>Las 5 “S”</vt:lpstr>
      <vt:lpstr>Las 5 “S”</vt:lpstr>
      <vt:lpstr>Presentación de PowerPoint</vt:lpstr>
      <vt:lpstr>Requisitos para productos y servicios Calidad – ISO 9001</vt:lpstr>
      <vt:lpstr>Gestión del cambio Calidad – ISO 9001</vt:lpstr>
      <vt:lpstr>Gestión del cambio Calidad – ISO 9001</vt:lpstr>
      <vt:lpstr>Gestión del cambio Calidad – ISO 9001</vt:lpstr>
      <vt:lpstr>Diseño y desarrollo de productos y servicios Calidad – ISO 9001</vt:lpstr>
      <vt:lpstr>Diseño y desarrollo de productos y servicios Calidad – ISO 9001</vt:lpstr>
      <vt:lpstr>Diseño y desarrollo de productos y servicios Calidad – ISO 9001</vt:lpstr>
      <vt:lpstr>Diseño y desarrollo de productos y servicios Calidad – ISO 9001</vt:lpstr>
      <vt:lpstr>Diseño y desarrollo de productos y servicios Calidad – ISO 9001</vt:lpstr>
      <vt:lpstr>Control de salidas no conformes Calidad – ISO 9001</vt:lpstr>
      <vt:lpstr>Control de salidas no conformes Calidad – ISO 9001</vt:lpstr>
      <vt:lpstr>Control de salidas no conformes Calidad – ISO 9001</vt:lpstr>
      <vt:lpstr>Control de salidas no conformes Calidad – ISO 9001</vt:lpstr>
      <vt:lpstr>Ciclo de vida</vt:lpstr>
      <vt:lpstr>Ciclo de vida</vt:lpstr>
      <vt:lpstr>Presentación de PowerPoint</vt:lpstr>
      <vt:lpstr>8.2 Preparación y respuesta ante emergencias ambientales Medio ambiente – ISO 14001</vt:lpstr>
      <vt:lpstr>8.2 Preparación y respuesta ante emergencias ambientales Medio ambiente – ISO 14001</vt:lpstr>
      <vt:lpstr>8.2 Preparación y respuesta ante emergencias ambientales Medio ambiente – ISO 14001</vt:lpstr>
      <vt:lpstr>8.2 Preparación y respuesta ante emergencias ambientales Medio ambiente – ISO 14001</vt:lpstr>
      <vt:lpstr>8.2 Preparación y respuesta ante emergencias ambientales Medio ambiente – ISO 14001</vt:lpstr>
      <vt:lpstr>8.2 Preparación y respuesta ante emergencias ambientales Medio ambiente – ISO 14001</vt:lpstr>
      <vt:lpstr>8.2 Preparación y respuesta ante emergencias ambientales Medio ambiente – ISO 14001</vt:lpstr>
      <vt:lpstr>Presentación de PowerPoint</vt:lpstr>
      <vt:lpstr>Presentación de PowerPoint</vt:lpstr>
      <vt:lpstr>Presentación de PowerPoint</vt:lpstr>
      <vt:lpstr>8.2 Preparación y respuesta ante emergencias de seguridad y salud Seguridad y salud – ISO 45001</vt:lpstr>
      <vt:lpstr>8.2 Preparación y respuesta ante emergencias de seguridad y salud Seguridad y salud – ISO 45001</vt:lpstr>
      <vt:lpstr>8.2 Preparación y respuesta ante emergencias de seguridad y salud Seguridad y salud – ISO 45001</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Véliz Narváez</dc:creator>
  <cp:lastModifiedBy>Luis Clavijo Ayala</cp:lastModifiedBy>
  <cp:revision>11</cp:revision>
  <dcterms:created xsi:type="dcterms:W3CDTF">2022-12-07T16:14:40Z</dcterms:created>
  <dcterms:modified xsi:type="dcterms:W3CDTF">2023-02-22T18:36:24Z</dcterms:modified>
</cp:coreProperties>
</file>