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3" r:id="rId2"/>
    <p:sldId id="274" r:id="rId3"/>
    <p:sldId id="275" r:id="rId4"/>
    <p:sldId id="276" r:id="rId5"/>
    <p:sldId id="277" r:id="rId6"/>
    <p:sldId id="278" r:id="rId7"/>
    <p:sldId id="279" r:id="rId8"/>
    <p:sldId id="280" r:id="rId9"/>
    <p:sldId id="281" r:id="rId10"/>
    <p:sldId id="282" r:id="rId11"/>
    <p:sldId id="283" r:id="rId12"/>
    <p:sldId id="284" r:id="rId13"/>
    <p:sldId id="285" r:id="rId14"/>
    <p:sldId id="286" r:id="rId15"/>
    <p:sldId id="287" r:id="rId16"/>
    <p:sldId id="288" r:id="rId17"/>
    <p:sldId id="289" r:id="rId18"/>
    <p:sldId id="290" r:id="rId19"/>
    <p:sldId id="291" r:id="rId20"/>
    <p:sldId id="292" r:id="rId21"/>
    <p:sldId id="293" r:id="rId22"/>
    <p:sldId id="294" r:id="rId23"/>
    <p:sldId id="295" r:id="rId24"/>
    <p:sldId id="296" r:id="rId25"/>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1" d="100"/>
          <a:sy n="71"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26E86B-1A90-4BBB-958A-124DB346825D}" type="doc">
      <dgm:prSet loTypeId="urn:microsoft.com/office/officeart/2005/8/layout/matrix1" loCatId="matrix" qsTypeId="urn:microsoft.com/office/officeart/2005/8/quickstyle/simple1" qsCatId="simple" csTypeId="urn:microsoft.com/office/officeart/2005/8/colors/colorful3" csCatId="colorful" phldr="1"/>
      <dgm:spPr/>
      <dgm:t>
        <a:bodyPr/>
        <a:lstStyle/>
        <a:p>
          <a:endParaRPr lang="es-ES"/>
        </a:p>
      </dgm:t>
    </dgm:pt>
    <dgm:pt modelId="{12EDED17-C398-4DB0-92BD-958DD51803AA}">
      <dgm:prSet phldrT="[Texto]"/>
      <dgm:spPr/>
      <dgm:t>
        <a:bodyPr/>
        <a:lstStyle/>
        <a:p>
          <a:r>
            <a:rPr lang="es-ES" b="1" dirty="0"/>
            <a:t>Fichas de puesto de trabajo</a:t>
          </a:r>
        </a:p>
      </dgm:t>
    </dgm:pt>
    <dgm:pt modelId="{83D379B8-417B-47BF-B755-9C4568DAE07F}" type="parTrans" cxnId="{6CCF50B1-33D9-48C2-ACBD-974ABDA99A5B}">
      <dgm:prSet/>
      <dgm:spPr/>
      <dgm:t>
        <a:bodyPr/>
        <a:lstStyle/>
        <a:p>
          <a:endParaRPr lang="es-ES"/>
        </a:p>
      </dgm:t>
    </dgm:pt>
    <dgm:pt modelId="{EC9E13C5-0843-47E2-94F8-D74659B34517}" type="sibTrans" cxnId="{6CCF50B1-33D9-48C2-ACBD-974ABDA99A5B}">
      <dgm:prSet/>
      <dgm:spPr/>
      <dgm:t>
        <a:bodyPr/>
        <a:lstStyle/>
        <a:p>
          <a:endParaRPr lang="es-ES"/>
        </a:p>
      </dgm:t>
    </dgm:pt>
    <dgm:pt modelId="{D02D07D5-78BE-4D4F-A509-84971433E322}">
      <dgm:prSet phldrT="[Texto]"/>
      <dgm:spPr/>
      <dgm:t>
        <a:bodyPr/>
        <a:lstStyle/>
        <a:p>
          <a:r>
            <a:rPr lang="es-ES" b="1" dirty="0"/>
            <a:t>Titulaciones</a:t>
          </a:r>
        </a:p>
        <a:p>
          <a:r>
            <a:rPr lang="es-ES" b="0" i="0" dirty="0"/>
            <a:t>La titulación exigida para un puesto de trabajo. Todo dependerá de la complejidad del trabajo a realizar.</a:t>
          </a:r>
          <a:endParaRPr lang="es-ES" dirty="0"/>
        </a:p>
      </dgm:t>
    </dgm:pt>
    <dgm:pt modelId="{EC183A4B-8F1E-4A9D-8BF9-E5B12FE64BF2}" type="parTrans" cxnId="{57197569-F53D-4EDA-B521-F803B716CA13}">
      <dgm:prSet/>
      <dgm:spPr/>
      <dgm:t>
        <a:bodyPr/>
        <a:lstStyle/>
        <a:p>
          <a:endParaRPr lang="es-ES"/>
        </a:p>
      </dgm:t>
    </dgm:pt>
    <dgm:pt modelId="{482AF489-F8E1-4C0D-9613-27E0E53BD4D7}" type="sibTrans" cxnId="{57197569-F53D-4EDA-B521-F803B716CA13}">
      <dgm:prSet/>
      <dgm:spPr/>
      <dgm:t>
        <a:bodyPr/>
        <a:lstStyle/>
        <a:p>
          <a:endParaRPr lang="es-ES"/>
        </a:p>
      </dgm:t>
    </dgm:pt>
    <dgm:pt modelId="{8DEDAD38-458A-4C1C-9046-B83288AA0AB1}">
      <dgm:prSet phldrT="[Texto]"/>
      <dgm:spPr/>
      <dgm:t>
        <a:bodyPr/>
        <a:lstStyle/>
        <a:p>
          <a:r>
            <a:rPr lang="en-US" b="1" dirty="0" err="1"/>
            <a:t>Experiencia</a:t>
          </a:r>
          <a:endParaRPr lang="en-US" b="1" dirty="0"/>
        </a:p>
        <a:p>
          <a:r>
            <a:rPr lang="en-US" b="0" i="0" dirty="0"/>
            <a:t>E</a:t>
          </a:r>
          <a:r>
            <a:rPr lang="es-ES" b="0" i="0" dirty="0"/>
            <a:t>n ocasiones se utiliza para suplir carencias formativas del candidato. Sobre todo en personas de mayor edad.</a:t>
          </a:r>
          <a:endParaRPr lang="es-ES" dirty="0"/>
        </a:p>
      </dgm:t>
    </dgm:pt>
    <dgm:pt modelId="{06D737DD-C7E9-4392-8C2D-6A2ACB675FE3}" type="parTrans" cxnId="{1322D665-46FB-46B3-B1AA-68EECD2CB0B9}">
      <dgm:prSet/>
      <dgm:spPr/>
      <dgm:t>
        <a:bodyPr/>
        <a:lstStyle/>
        <a:p>
          <a:endParaRPr lang="es-ES"/>
        </a:p>
      </dgm:t>
    </dgm:pt>
    <dgm:pt modelId="{B18F673D-E1C3-4870-9758-A116D0215EC1}" type="sibTrans" cxnId="{1322D665-46FB-46B3-B1AA-68EECD2CB0B9}">
      <dgm:prSet/>
      <dgm:spPr/>
      <dgm:t>
        <a:bodyPr/>
        <a:lstStyle/>
        <a:p>
          <a:endParaRPr lang="es-ES"/>
        </a:p>
      </dgm:t>
    </dgm:pt>
    <dgm:pt modelId="{3063811C-4D7E-4C18-8F54-FF505312B9A4}">
      <dgm:prSet phldrT="[Texto]"/>
      <dgm:spPr/>
      <dgm:t>
        <a:bodyPr/>
        <a:lstStyle/>
        <a:p>
          <a:r>
            <a:rPr lang="en-US" b="1" dirty="0" err="1"/>
            <a:t>Habilidades</a:t>
          </a:r>
          <a:endParaRPr lang="en-US" b="1" dirty="0"/>
        </a:p>
        <a:p>
          <a:r>
            <a:rPr lang="es-ES" b="0" i="0" dirty="0"/>
            <a:t>Formadores, personal de atención al cliente o comerciales, deberán disponer de una habilidades sociales determinadas que favorezcan la realización de su trabajo. </a:t>
          </a:r>
          <a:endParaRPr lang="es-ES" dirty="0"/>
        </a:p>
      </dgm:t>
    </dgm:pt>
    <dgm:pt modelId="{4498ED75-5DD8-484C-AC1C-17FD851E94F7}" type="parTrans" cxnId="{0CBE1A38-8B9B-4DF4-9735-D27CDD1D17E1}">
      <dgm:prSet/>
      <dgm:spPr/>
      <dgm:t>
        <a:bodyPr/>
        <a:lstStyle/>
        <a:p>
          <a:endParaRPr lang="es-ES"/>
        </a:p>
      </dgm:t>
    </dgm:pt>
    <dgm:pt modelId="{DFA8F517-1DFA-42FF-9B71-B67DBDB71AFB}" type="sibTrans" cxnId="{0CBE1A38-8B9B-4DF4-9735-D27CDD1D17E1}">
      <dgm:prSet/>
      <dgm:spPr/>
      <dgm:t>
        <a:bodyPr/>
        <a:lstStyle/>
        <a:p>
          <a:endParaRPr lang="es-ES"/>
        </a:p>
      </dgm:t>
    </dgm:pt>
    <dgm:pt modelId="{853C2A85-5DA9-4A6F-8CE9-726078959BFB}">
      <dgm:prSet phldrT="[Texto]"/>
      <dgm:spPr/>
      <dgm:t>
        <a:bodyPr/>
        <a:lstStyle/>
        <a:p>
          <a:r>
            <a:rPr lang="es-ES" b="1" dirty="0"/>
            <a:t>Características físicas</a:t>
          </a:r>
        </a:p>
        <a:p>
          <a:r>
            <a:rPr lang="es-ES" b="0" i="0" dirty="0"/>
            <a:t>Para determinados puestos de trabajo, es habitual que sea requisito el tener unas características físicas determinadas, sin caer en discriminaciones innecesarias.</a:t>
          </a:r>
          <a:endParaRPr lang="es-ES" dirty="0"/>
        </a:p>
      </dgm:t>
    </dgm:pt>
    <dgm:pt modelId="{70CE3131-667B-4E7D-A777-ADFD95B90B37}" type="parTrans" cxnId="{3E532EB6-D0F0-46C1-9E84-E114CECFEAAD}">
      <dgm:prSet/>
      <dgm:spPr/>
      <dgm:t>
        <a:bodyPr/>
        <a:lstStyle/>
        <a:p>
          <a:endParaRPr lang="es-ES"/>
        </a:p>
      </dgm:t>
    </dgm:pt>
    <dgm:pt modelId="{F266394F-1685-46E1-A82A-57BDCF6C061A}" type="sibTrans" cxnId="{3E532EB6-D0F0-46C1-9E84-E114CECFEAAD}">
      <dgm:prSet/>
      <dgm:spPr/>
      <dgm:t>
        <a:bodyPr/>
        <a:lstStyle/>
        <a:p>
          <a:endParaRPr lang="es-ES"/>
        </a:p>
      </dgm:t>
    </dgm:pt>
    <dgm:pt modelId="{9BB16669-EF51-43EF-8461-85185B930C21}" type="pres">
      <dgm:prSet presAssocID="{9B26E86B-1A90-4BBB-958A-124DB346825D}" presName="diagram" presStyleCnt="0">
        <dgm:presLayoutVars>
          <dgm:chMax val="1"/>
          <dgm:dir/>
          <dgm:animLvl val="ctr"/>
          <dgm:resizeHandles val="exact"/>
        </dgm:presLayoutVars>
      </dgm:prSet>
      <dgm:spPr/>
    </dgm:pt>
    <dgm:pt modelId="{BC3490A0-6676-4089-9A6B-B81D8D936625}" type="pres">
      <dgm:prSet presAssocID="{9B26E86B-1A90-4BBB-958A-124DB346825D}" presName="matrix" presStyleCnt="0"/>
      <dgm:spPr/>
    </dgm:pt>
    <dgm:pt modelId="{96ACA911-324E-4A10-A96E-7FEF74A5613C}" type="pres">
      <dgm:prSet presAssocID="{9B26E86B-1A90-4BBB-958A-124DB346825D}" presName="tile1" presStyleLbl="node1" presStyleIdx="0" presStyleCnt="4"/>
      <dgm:spPr/>
    </dgm:pt>
    <dgm:pt modelId="{D3611E29-20D3-49C0-8E76-E2BFE962B7E2}" type="pres">
      <dgm:prSet presAssocID="{9B26E86B-1A90-4BBB-958A-124DB346825D}" presName="tile1text" presStyleLbl="node1" presStyleIdx="0" presStyleCnt="4">
        <dgm:presLayoutVars>
          <dgm:chMax val="0"/>
          <dgm:chPref val="0"/>
          <dgm:bulletEnabled val="1"/>
        </dgm:presLayoutVars>
      </dgm:prSet>
      <dgm:spPr/>
    </dgm:pt>
    <dgm:pt modelId="{C173AF6C-521A-4D4B-A875-7B1BB9886829}" type="pres">
      <dgm:prSet presAssocID="{9B26E86B-1A90-4BBB-958A-124DB346825D}" presName="tile2" presStyleLbl="node1" presStyleIdx="1" presStyleCnt="4"/>
      <dgm:spPr/>
    </dgm:pt>
    <dgm:pt modelId="{4B029F47-628F-4DCB-BD06-4BA5580E7E14}" type="pres">
      <dgm:prSet presAssocID="{9B26E86B-1A90-4BBB-958A-124DB346825D}" presName="tile2text" presStyleLbl="node1" presStyleIdx="1" presStyleCnt="4">
        <dgm:presLayoutVars>
          <dgm:chMax val="0"/>
          <dgm:chPref val="0"/>
          <dgm:bulletEnabled val="1"/>
        </dgm:presLayoutVars>
      </dgm:prSet>
      <dgm:spPr/>
    </dgm:pt>
    <dgm:pt modelId="{8F5B2F9C-2F95-4A7A-A59B-E0D074D2B3D2}" type="pres">
      <dgm:prSet presAssocID="{9B26E86B-1A90-4BBB-958A-124DB346825D}" presName="tile3" presStyleLbl="node1" presStyleIdx="2" presStyleCnt="4"/>
      <dgm:spPr/>
    </dgm:pt>
    <dgm:pt modelId="{1F3B5954-130F-4511-9DDB-ADF342F3CDDA}" type="pres">
      <dgm:prSet presAssocID="{9B26E86B-1A90-4BBB-958A-124DB346825D}" presName="tile3text" presStyleLbl="node1" presStyleIdx="2" presStyleCnt="4">
        <dgm:presLayoutVars>
          <dgm:chMax val="0"/>
          <dgm:chPref val="0"/>
          <dgm:bulletEnabled val="1"/>
        </dgm:presLayoutVars>
      </dgm:prSet>
      <dgm:spPr/>
    </dgm:pt>
    <dgm:pt modelId="{779940AF-0C9A-45C1-9612-A14140DD91A5}" type="pres">
      <dgm:prSet presAssocID="{9B26E86B-1A90-4BBB-958A-124DB346825D}" presName="tile4" presStyleLbl="node1" presStyleIdx="3" presStyleCnt="4"/>
      <dgm:spPr/>
    </dgm:pt>
    <dgm:pt modelId="{F074EBDD-3D7F-4540-866C-BB485C672A92}" type="pres">
      <dgm:prSet presAssocID="{9B26E86B-1A90-4BBB-958A-124DB346825D}" presName="tile4text" presStyleLbl="node1" presStyleIdx="3" presStyleCnt="4">
        <dgm:presLayoutVars>
          <dgm:chMax val="0"/>
          <dgm:chPref val="0"/>
          <dgm:bulletEnabled val="1"/>
        </dgm:presLayoutVars>
      </dgm:prSet>
      <dgm:spPr/>
    </dgm:pt>
    <dgm:pt modelId="{1BF25129-EFEA-407B-8056-8CE712FC7A21}" type="pres">
      <dgm:prSet presAssocID="{9B26E86B-1A90-4BBB-958A-124DB346825D}" presName="centerTile" presStyleLbl="fgShp" presStyleIdx="0" presStyleCnt="1">
        <dgm:presLayoutVars>
          <dgm:chMax val="0"/>
          <dgm:chPref val="0"/>
        </dgm:presLayoutVars>
      </dgm:prSet>
      <dgm:spPr/>
    </dgm:pt>
  </dgm:ptLst>
  <dgm:cxnLst>
    <dgm:cxn modelId="{CD6B3000-AD2E-4EAD-895B-EA03515E6B1A}" type="presOf" srcId="{9B26E86B-1A90-4BBB-958A-124DB346825D}" destId="{9BB16669-EF51-43EF-8461-85185B930C21}" srcOrd="0" destOrd="0" presId="urn:microsoft.com/office/officeart/2005/8/layout/matrix1"/>
    <dgm:cxn modelId="{374B9B08-F720-4D42-A4BE-3B93B63031F3}" type="presOf" srcId="{8DEDAD38-458A-4C1C-9046-B83288AA0AB1}" destId="{C173AF6C-521A-4D4B-A875-7B1BB9886829}" srcOrd="0" destOrd="0" presId="urn:microsoft.com/office/officeart/2005/8/layout/matrix1"/>
    <dgm:cxn modelId="{09BEE918-8E1B-40BC-91B0-68A307D05990}" type="presOf" srcId="{3063811C-4D7E-4C18-8F54-FF505312B9A4}" destId="{8F5B2F9C-2F95-4A7A-A59B-E0D074D2B3D2}" srcOrd="0" destOrd="0" presId="urn:microsoft.com/office/officeart/2005/8/layout/matrix1"/>
    <dgm:cxn modelId="{0CBE1A38-8B9B-4DF4-9735-D27CDD1D17E1}" srcId="{12EDED17-C398-4DB0-92BD-958DD51803AA}" destId="{3063811C-4D7E-4C18-8F54-FF505312B9A4}" srcOrd="2" destOrd="0" parTransId="{4498ED75-5DD8-484C-AC1C-17FD851E94F7}" sibTransId="{DFA8F517-1DFA-42FF-9B71-B67DBDB71AFB}"/>
    <dgm:cxn modelId="{1322D665-46FB-46B3-B1AA-68EECD2CB0B9}" srcId="{12EDED17-C398-4DB0-92BD-958DD51803AA}" destId="{8DEDAD38-458A-4C1C-9046-B83288AA0AB1}" srcOrd="1" destOrd="0" parTransId="{06D737DD-C7E9-4392-8C2D-6A2ACB675FE3}" sibTransId="{B18F673D-E1C3-4870-9758-A116D0215EC1}"/>
    <dgm:cxn modelId="{57197569-F53D-4EDA-B521-F803B716CA13}" srcId="{12EDED17-C398-4DB0-92BD-958DD51803AA}" destId="{D02D07D5-78BE-4D4F-A509-84971433E322}" srcOrd="0" destOrd="0" parTransId="{EC183A4B-8F1E-4A9D-8BF9-E5B12FE64BF2}" sibTransId="{482AF489-F8E1-4C0D-9613-27E0E53BD4D7}"/>
    <dgm:cxn modelId="{03194D76-6442-4A64-A959-1525EBB152D4}" type="presOf" srcId="{853C2A85-5DA9-4A6F-8CE9-726078959BFB}" destId="{779940AF-0C9A-45C1-9612-A14140DD91A5}" srcOrd="0" destOrd="0" presId="urn:microsoft.com/office/officeart/2005/8/layout/matrix1"/>
    <dgm:cxn modelId="{7ED4DC7C-4BC7-45D5-8E0A-65FC23146210}" type="presOf" srcId="{853C2A85-5DA9-4A6F-8CE9-726078959BFB}" destId="{F074EBDD-3D7F-4540-866C-BB485C672A92}" srcOrd="1" destOrd="0" presId="urn:microsoft.com/office/officeart/2005/8/layout/matrix1"/>
    <dgm:cxn modelId="{905A1683-2BEB-417F-A60C-051FEF64BE48}" type="presOf" srcId="{8DEDAD38-458A-4C1C-9046-B83288AA0AB1}" destId="{4B029F47-628F-4DCB-BD06-4BA5580E7E14}" srcOrd="1" destOrd="0" presId="urn:microsoft.com/office/officeart/2005/8/layout/matrix1"/>
    <dgm:cxn modelId="{A1489C9A-0BEE-4408-9C6A-1A9729C3A27C}" type="presOf" srcId="{3063811C-4D7E-4C18-8F54-FF505312B9A4}" destId="{1F3B5954-130F-4511-9DDB-ADF342F3CDDA}" srcOrd="1" destOrd="0" presId="urn:microsoft.com/office/officeart/2005/8/layout/matrix1"/>
    <dgm:cxn modelId="{6CCF50B1-33D9-48C2-ACBD-974ABDA99A5B}" srcId="{9B26E86B-1A90-4BBB-958A-124DB346825D}" destId="{12EDED17-C398-4DB0-92BD-958DD51803AA}" srcOrd="0" destOrd="0" parTransId="{83D379B8-417B-47BF-B755-9C4568DAE07F}" sibTransId="{EC9E13C5-0843-47E2-94F8-D74659B34517}"/>
    <dgm:cxn modelId="{3E532EB6-D0F0-46C1-9E84-E114CECFEAAD}" srcId="{12EDED17-C398-4DB0-92BD-958DD51803AA}" destId="{853C2A85-5DA9-4A6F-8CE9-726078959BFB}" srcOrd="3" destOrd="0" parTransId="{70CE3131-667B-4E7D-A777-ADFD95B90B37}" sibTransId="{F266394F-1685-46E1-A82A-57BDCF6C061A}"/>
    <dgm:cxn modelId="{01E913D5-D737-4C8F-82F9-87E8DDE52E5C}" type="presOf" srcId="{12EDED17-C398-4DB0-92BD-958DD51803AA}" destId="{1BF25129-EFEA-407B-8056-8CE712FC7A21}" srcOrd="0" destOrd="0" presId="urn:microsoft.com/office/officeart/2005/8/layout/matrix1"/>
    <dgm:cxn modelId="{D0376BDA-D633-4490-A37E-8E1F31285001}" type="presOf" srcId="{D02D07D5-78BE-4D4F-A509-84971433E322}" destId="{D3611E29-20D3-49C0-8E76-E2BFE962B7E2}" srcOrd="1" destOrd="0" presId="urn:microsoft.com/office/officeart/2005/8/layout/matrix1"/>
    <dgm:cxn modelId="{7A5904DB-2655-449A-98FF-AF6B0718721D}" type="presOf" srcId="{D02D07D5-78BE-4D4F-A509-84971433E322}" destId="{96ACA911-324E-4A10-A96E-7FEF74A5613C}" srcOrd="0" destOrd="0" presId="urn:microsoft.com/office/officeart/2005/8/layout/matrix1"/>
    <dgm:cxn modelId="{2AB9D423-4E9F-4853-AD4D-58AF2C68865B}" type="presParOf" srcId="{9BB16669-EF51-43EF-8461-85185B930C21}" destId="{BC3490A0-6676-4089-9A6B-B81D8D936625}" srcOrd="0" destOrd="0" presId="urn:microsoft.com/office/officeart/2005/8/layout/matrix1"/>
    <dgm:cxn modelId="{D79FDC99-83E2-463A-BC17-D62414E9480E}" type="presParOf" srcId="{BC3490A0-6676-4089-9A6B-B81D8D936625}" destId="{96ACA911-324E-4A10-A96E-7FEF74A5613C}" srcOrd="0" destOrd="0" presId="urn:microsoft.com/office/officeart/2005/8/layout/matrix1"/>
    <dgm:cxn modelId="{29328303-D0AC-4EE1-AE2D-4BCD3CDAB58B}" type="presParOf" srcId="{BC3490A0-6676-4089-9A6B-B81D8D936625}" destId="{D3611E29-20D3-49C0-8E76-E2BFE962B7E2}" srcOrd="1" destOrd="0" presId="urn:microsoft.com/office/officeart/2005/8/layout/matrix1"/>
    <dgm:cxn modelId="{F21E93F4-83E8-48F9-8A72-70BB765FA6F7}" type="presParOf" srcId="{BC3490A0-6676-4089-9A6B-B81D8D936625}" destId="{C173AF6C-521A-4D4B-A875-7B1BB9886829}" srcOrd="2" destOrd="0" presId="urn:microsoft.com/office/officeart/2005/8/layout/matrix1"/>
    <dgm:cxn modelId="{B9622EAD-C0F7-4FEE-80C7-244912C38F9D}" type="presParOf" srcId="{BC3490A0-6676-4089-9A6B-B81D8D936625}" destId="{4B029F47-628F-4DCB-BD06-4BA5580E7E14}" srcOrd="3" destOrd="0" presId="urn:microsoft.com/office/officeart/2005/8/layout/matrix1"/>
    <dgm:cxn modelId="{DCEC3973-0BB3-4A5B-98BC-D30B76BB5BF6}" type="presParOf" srcId="{BC3490A0-6676-4089-9A6B-B81D8D936625}" destId="{8F5B2F9C-2F95-4A7A-A59B-E0D074D2B3D2}" srcOrd="4" destOrd="0" presId="urn:microsoft.com/office/officeart/2005/8/layout/matrix1"/>
    <dgm:cxn modelId="{23E84B8A-DC47-4AEC-BF61-9F79FB3DFC0C}" type="presParOf" srcId="{BC3490A0-6676-4089-9A6B-B81D8D936625}" destId="{1F3B5954-130F-4511-9DDB-ADF342F3CDDA}" srcOrd="5" destOrd="0" presId="urn:microsoft.com/office/officeart/2005/8/layout/matrix1"/>
    <dgm:cxn modelId="{29A40447-B9E9-4339-8868-BD9F2533E9AF}" type="presParOf" srcId="{BC3490A0-6676-4089-9A6B-B81D8D936625}" destId="{779940AF-0C9A-45C1-9612-A14140DD91A5}" srcOrd="6" destOrd="0" presId="urn:microsoft.com/office/officeart/2005/8/layout/matrix1"/>
    <dgm:cxn modelId="{98AE20A8-AC02-47F6-91DF-940B6B7AF3F9}" type="presParOf" srcId="{BC3490A0-6676-4089-9A6B-B81D8D936625}" destId="{F074EBDD-3D7F-4540-866C-BB485C672A92}" srcOrd="7" destOrd="0" presId="urn:microsoft.com/office/officeart/2005/8/layout/matrix1"/>
    <dgm:cxn modelId="{0402D2E5-F10D-4E50-934C-F90E3FA3994D}" type="presParOf" srcId="{9BB16669-EF51-43EF-8461-85185B930C21}" destId="{1BF25129-EFEA-407B-8056-8CE712FC7A21}"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78C9DDE-E469-4B7B-BCBE-4C29432D462A}" type="doc">
      <dgm:prSet loTypeId="urn:microsoft.com/office/officeart/2005/8/layout/bProcess3" loCatId="process" qsTypeId="urn:microsoft.com/office/officeart/2005/8/quickstyle/simple1" qsCatId="simple" csTypeId="urn:microsoft.com/office/officeart/2005/8/colors/colorful5" csCatId="colorful" phldr="1"/>
      <dgm:spPr/>
      <dgm:t>
        <a:bodyPr/>
        <a:lstStyle/>
        <a:p>
          <a:endParaRPr lang="es-ES"/>
        </a:p>
      </dgm:t>
    </dgm:pt>
    <dgm:pt modelId="{19011B0A-4330-4C96-9795-6CB6858CEE83}">
      <dgm:prSet phldrT="[Texto]" custT="1"/>
      <dgm:spPr/>
      <dgm:t>
        <a:bodyPr/>
        <a:lstStyle/>
        <a:p>
          <a:r>
            <a:rPr lang="es-ES" sz="1400" dirty="0">
              <a:latin typeface="Open Sans"/>
            </a:rPr>
            <a:t>Una vez fijados los requisitos mínimos que deben cumplir los trabajadores que ocupen un determinado puesto de trabajo, hay que verificar que los empleados los cumplan. Para ello deberemos disponer de sus titulaciones académicas y su currículo con su experiencia previa.</a:t>
          </a:r>
          <a:endParaRPr lang="es-ES" sz="1400" dirty="0"/>
        </a:p>
      </dgm:t>
    </dgm:pt>
    <dgm:pt modelId="{3ED60FA3-01F3-4FB8-AA36-2BB76111739F}" type="parTrans" cxnId="{2EFEF124-0C2E-46F7-89AC-2ABF51AA0112}">
      <dgm:prSet/>
      <dgm:spPr/>
      <dgm:t>
        <a:bodyPr/>
        <a:lstStyle/>
        <a:p>
          <a:endParaRPr lang="es-ES" sz="2000"/>
        </a:p>
      </dgm:t>
    </dgm:pt>
    <dgm:pt modelId="{BE0916B0-8EC5-45C2-923D-8578700C4C83}" type="sibTrans" cxnId="{2EFEF124-0C2E-46F7-89AC-2ABF51AA0112}">
      <dgm:prSet custT="1"/>
      <dgm:spPr/>
      <dgm:t>
        <a:bodyPr/>
        <a:lstStyle/>
        <a:p>
          <a:endParaRPr lang="es-ES" sz="600"/>
        </a:p>
      </dgm:t>
    </dgm:pt>
    <dgm:pt modelId="{0651EEF2-FE1B-4A75-976C-8CFD500028F9}">
      <dgm:prSet phldrT="[Texto]" custT="1"/>
      <dgm:spPr/>
      <dgm:t>
        <a:bodyPr/>
        <a:lstStyle/>
        <a:p>
          <a:r>
            <a:rPr lang="es-ES" sz="1400" dirty="0">
              <a:latin typeface="Open Sans"/>
            </a:rPr>
            <a:t>IMPORTANTE: Es requisito de las normas ISO, que dichos documentos formen parte de la información documentada del Sistema de Gestión</a:t>
          </a:r>
          <a:endParaRPr lang="es-ES" sz="1400" dirty="0"/>
        </a:p>
      </dgm:t>
    </dgm:pt>
    <dgm:pt modelId="{DFAA62F8-E388-43D7-AE8A-E82EF6C02CE0}" type="parTrans" cxnId="{7760CCEC-8A5F-4BDB-9008-406FB88B8336}">
      <dgm:prSet/>
      <dgm:spPr/>
      <dgm:t>
        <a:bodyPr/>
        <a:lstStyle/>
        <a:p>
          <a:endParaRPr lang="es-ES" sz="2000"/>
        </a:p>
      </dgm:t>
    </dgm:pt>
    <dgm:pt modelId="{99F0B4A6-1EDC-4481-9AC8-4B1331CE8B0A}" type="sibTrans" cxnId="{7760CCEC-8A5F-4BDB-9008-406FB88B8336}">
      <dgm:prSet custT="1"/>
      <dgm:spPr/>
      <dgm:t>
        <a:bodyPr/>
        <a:lstStyle/>
        <a:p>
          <a:endParaRPr lang="es-ES" sz="600"/>
        </a:p>
      </dgm:t>
    </dgm:pt>
    <dgm:pt modelId="{FCCEC855-C9A6-47BA-9972-25E18AC7B23F}">
      <dgm:prSet phldrT="[Texto]" custT="1"/>
      <dgm:spPr/>
      <dgm:t>
        <a:bodyPr/>
        <a:lstStyle/>
        <a:p>
          <a:r>
            <a:rPr lang="es-ES" sz="1400" dirty="0">
              <a:latin typeface="Arial" panose="020B0604020202020204" pitchFamily="34" charset="0"/>
              <a:cs typeface="Arial" panose="020B0604020202020204" pitchFamily="34" charset="0"/>
            </a:rPr>
            <a:t>En ocasiones, para </a:t>
          </a:r>
          <a:r>
            <a:rPr lang="es-ES" sz="1400" b="1" dirty="0">
              <a:latin typeface="Arial" panose="020B0604020202020204" pitchFamily="34" charset="0"/>
              <a:cs typeface="Arial" panose="020B0604020202020204" pitchFamily="34" charset="0"/>
            </a:rPr>
            <a:t>evitar que una persona no sea adecuada</a:t>
          </a:r>
          <a:r>
            <a:rPr lang="es-ES" sz="1400" dirty="0">
              <a:latin typeface="Arial" panose="020B0604020202020204" pitchFamily="34" charset="0"/>
              <a:cs typeface="Arial" panose="020B0604020202020204" pitchFamily="34" charset="0"/>
            </a:rPr>
            <a:t> al puesto de trabajo que ocupa, se define el puesto acorde a su formación y experiencia. Esta es una </a:t>
          </a:r>
          <a:r>
            <a:rPr lang="es-ES" sz="1400" b="1" dirty="0">
              <a:latin typeface="Arial" panose="020B0604020202020204" pitchFamily="34" charset="0"/>
              <a:cs typeface="Arial" panose="020B0604020202020204" pitchFamily="34" charset="0"/>
            </a:rPr>
            <a:t>mala práctica</a:t>
          </a:r>
          <a:r>
            <a:rPr lang="es-ES" sz="1400" dirty="0">
              <a:latin typeface="Arial" panose="020B0604020202020204" pitchFamily="34" charset="0"/>
              <a:cs typeface="Arial" panose="020B0604020202020204" pitchFamily="34" charset="0"/>
            </a:rPr>
            <a:t> ya que los requisitos del puesto de trabajo deben estar alineados con los </a:t>
          </a:r>
          <a:r>
            <a:rPr lang="es-ES" sz="1400" b="1" dirty="0">
              <a:latin typeface="Arial" panose="020B0604020202020204" pitchFamily="34" charset="0"/>
              <a:cs typeface="Arial" panose="020B0604020202020204" pitchFamily="34" charset="0"/>
            </a:rPr>
            <a:t>objetivos de los procesos</a:t>
          </a:r>
          <a:r>
            <a:rPr lang="es-ES" sz="1400" dirty="0">
              <a:latin typeface="Arial" panose="020B0604020202020204" pitchFamily="34" charset="0"/>
              <a:cs typeface="Arial" panose="020B0604020202020204" pitchFamily="34" charset="0"/>
            </a:rPr>
            <a:t> en los que interviene. </a:t>
          </a:r>
          <a:endParaRPr lang="es-ES" sz="1400" dirty="0"/>
        </a:p>
      </dgm:t>
    </dgm:pt>
    <dgm:pt modelId="{762785B0-6DD2-460E-9616-9BED71E0DA5D}" type="parTrans" cxnId="{D6F8DEBD-B573-451B-8E4D-A5ECE3404CE0}">
      <dgm:prSet/>
      <dgm:spPr/>
      <dgm:t>
        <a:bodyPr/>
        <a:lstStyle/>
        <a:p>
          <a:endParaRPr lang="es-ES" sz="2000"/>
        </a:p>
      </dgm:t>
    </dgm:pt>
    <dgm:pt modelId="{E9785215-12D2-4278-A538-0F9CF51D8D70}" type="sibTrans" cxnId="{D6F8DEBD-B573-451B-8E4D-A5ECE3404CE0}">
      <dgm:prSet/>
      <dgm:spPr/>
      <dgm:t>
        <a:bodyPr/>
        <a:lstStyle/>
        <a:p>
          <a:endParaRPr lang="es-ES" sz="2000"/>
        </a:p>
      </dgm:t>
    </dgm:pt>
    <dgm:pt modelId="{E5EB05F6-0E50-4847-BC93-12D51D1870BC}" type="pres">
      <dgm:prSet presAssocID="{678C9DDE-E469-4B7B-BCBE-4C29432D462A}" presName="Name0" presStyleCnt="0">
        <dgm:presLayoutVars>
          <dgm:dir/>
          <dgm:resizeHandles val="exact"/>
        </dgm:presLayoutVars>
      </dgm:prSet>
      <dgm:spPr/>
    </dgm:pt>
    <dgm:pt modelId="{5471A3E2-741D-40FF-B95D-BAB8A937EC0F}" type="pres">
      <dgm:prSet presAssocID="{19011B0A-4330-4C96-9795-6CB6858CEE83}" presName="node" presStyleLbl="node1" presStyleIdx="0" presStyleCnt="3" custScaleX="117215" custScaleY="115006">
        <dgm:presLayoutVars>
          <dgm:bulletEnabled val="1"/>
        </dgm:presLayoutVars>
      </dgm:prSet>
      <dgm:spPr/>
    </dgm:pt>
    <dgm:pt modelId="{E336DE94-498F-4030-8F4A-518C47778475}" type="pres">
      <dgm:prSet presAssocID="{BE0916B0-8EC5-45C2-923D-8578700C4C83}" presName="sibTrans" presStyleLbl="sibTrans1D1" presStyleIdx="0" presStyleCnt="2"/>
      <dgm:spPr/>
    </dgm:pt>
    <dgm:pt modelId="{0B94BEC0-11FC-460D-9B91-511B471F8BF5}" type="pres">
      <dgm:prSet presAssocID="{BE0916B0-8EC5-45C2-923D-8578700C4C83}" presName="connectorText" presStyleLbl="sibTrans1D1" presStyleIdx="0" presStyleCnt="2"/>
      <dgm:spPr/>
    </dgm:pt>
    <dgm:pt modelId="{D5F6A701-FBCC-425E-A9BF-251917EA27A2}" type="pres">
      <dgm:prSet presAssocID="{0651EEF2-FE1B-4A75-976C-8CFD500028F9}" presName="node" presStyleLbl="node1" presStyleIdx="1" presStyleCnt="3">
        <dgm:presLayoutVars>
          <dgm:bulletEnabled val="1"/>
        </dgm:presLayoutVars>
      </dgm:prSet>
      <dgm:spPr/>
    </dgm:pt>
    <dgm:pt modelId="{D679EC19-7E60-4FEC-A865-8F00EFE671E6}" type="pres">
      <dgm:prSet presAssocID="{99F0B4A6-1EDC-4481-9AC8-4B1331CE8B0A}" presName="sibTrans" presStyleLbl="sibTrans1D1" presStyleIdx="1" presStyleCnt="2"/>
      <dgm:spPr/>
    </dgm:pt>
    <dgm:pt modelId="{A93AED6C-18FC-435B-8AF9-4BA655E5E6D6}" type="pres">
      <dgm:prSet presAssocID="{99F0B4A6-1EDC-4481-9AC8-4B1331CE8B0A}" presName="connectorText" presStyleLbl="sibTrans1D1" presStyleIdx="1" presStyleCnt="2"/>
      <dgm:spPr/>
    </dgm:pt>
    <dgm:pt modelId="{1A510B7C-3BE5-4351-8F53-5C76644325AB}" type="pres">
      <dgm:prSet presAssocID="{FCCEC855-C9A6-47BA-9972-25E18AC7B23F}" presName="node" presStyleLbl="node1" presStyleIdx="2" presStyleCnt="3" custScaleX="112017" custScaleY="114491">
        <dgm:presLayoutVars>
          <dgm:bulletEnabled val="1"/>
        </dgm:presLayoutVars>
      </dgm:prSet>
      <dgm:spPr/>
    </dgm:pt>
  </dgm:ptLst>
  <dgm:cxnLst>
    <dgm:cxn modelId="{BE455605-738A-41A8-90F4-ADCBF6EAC1EF}" type="presOf" srcId="{FCCEC855-C9A6-47BA-9972-25E18AC7B23F}" destId="{1A510B7C-3BE5-4351-8F53-5C76644325AB}" srcOrd="0" destOrd="0" presId="urn:microsoft.com/office/officeart/2005/8/layout/bProcess3"/>
    <dgm:cxn modelId="{8E42E31E-9764-482B-A27D-132292B921E6}" type="presOf" srcId="{0651EEF2-FE1B-4A75-976C-8CFD500028F9}" destId="{D5F6A701-FBCC-425E-A9BF-251917EA27A2}" srcOrd="0" destOrd="0" presId="urn:microsoft.com/office/officeart/2005/8/layout/bProcess3"/>
    <dgm:cxn modelId="{2EFEF124-0C2E-46F7-89AC-2ABF51AA0112}" srcId="{678C9DDE-E469-4B7B-BCBE-4C29432D462A}" destId="{19011B0A-4330-4C96-9795-6CB6858CEE83}" srcOrd="0" destOrd="0" parTransId="{3ED60FA3-01F3-4FB8-AA36-2BB76111739F}" sibTransId="{BE0916B0-8EC5-45C2-923D-8578700C4C83}"/>
    <dgm:cxn modelId="{2BBEFA4A-A43E-45C6-8DDE-BB384BCFD8B4}" type="presOf" srcId="{678C9DDE-E469-4B7B-BCBE-4C29432D462A}" destId="{E5EB05F6-0E50-4847-BC93-12D51D1870BC}" srcOrd="0" destOrd="0" presId="urn:microsoft.com/office/officeart/2005/8/layout/bProcess3"/>
    <dgm:cxn modelId="{BED29680-EABF-40A3-86A2-2D771A0FF3C8}" type="presOf" srcId="{BE0916B0-8EC5-45C2-923D-8578700C4C83}" destId="{0B94BEC0-11FC-460D-9B91-511B471F8BF5}" srcOrd="1" destOrd="0" presId="urn:microsoft.com/office/officeart/2005/8/layout/bProcess3"/>
    <dgm:cxn modelId="{216789AE-3838-4D2C-B8E4-95AF707CEC0D}" type="presOf" srcId="{99F0B4A6-1EDC-4481-9AC8-4B1331CE8B0A}" destId="{D679EC19-7E60-4FEC-A865-8F00EFE671E6}" srcOrd="0" destOrd="0" presId="urn:microsoft.com/office/officeart/2005/8/layout/bProcess3"/>
    <dgm:cxn modelId="{B4EC2EB2-9F3D-480F-BB92-D770CBF6ECE9}" type="presOf" srcId="{BE0916B0-8EC5-45C2-923D-8578700C4C83}" destId="{E336DE94-498F-4030-8F4A-518C47778475}" srcOrd="0" destOrd="0" presId="urn:microsoft.com/office/officeart/2005/8/layout/bProcess3"/>
    <dgm:cxn modelId="{D6F8DEBD-B573-451B-8E4D-A5ECE3404CE0}" srcId="{678C9DDE-E469-4B7B-BCBE-4C29432D462A}" destId="{FCCEC855-C9A6-47BA-9972-25E18AC7B23F}" srcOrd="2" destOrd="0" parTransId="{762785B0-6DD2-460E-9616-9BED71E0DA5D}" sibTransId="{E9785215-12D2-4278-A538-0F9CF51D8D70}"/>
    <dgm:cxn modelId="{DC1EF6D6-66C6-483D-A376-B473A61592DC}" type="presOf" srcId="{19011B0A-4330-4C96-9795-6CB6858CEE83}" destId="{5471A3E2-741D-40FF-B95D-BAB8A937EC0F}" srcOrd="0" destOrd="0" presId="urn:microsoft.com/office/officeart/2005/8/layout/bProcess3"/>
    <dgm:cxn modelId="{647923E3-50F5-4093-9E25-EF16441456F3}" type="presOf" srcId="{99F0B4A6-1EDC-4481-9AC8-4B1331CE8B0A}" destId="{A93AED6C-18FC-435B-8AF9-4BA655E5E6D6}" srcOrd="1" destOrd="0" presId="urn:microsoft.com/office/officeart/2005/8/layout/bProcess3"/>
    <dgm:cxn modelId="{7760CCEC-8A5F-4BDB-9008-406FB88B8336}" srcId="{678C9DDE-E469-4B7B-BCBE-4C29432D462A}" destId="{0651EEF2-FE1B-4A75-976C-8CFD500028F9}" srcOrd="1" destOrd="0" parTransId="{DFAA62F8-E388-43D7-AE8A-E82EF6C02CE0}" sibTransId="{99F0B4A6-1EDC-4481-9AC8-4B1331CE8B0A}"/>
    <dgm:cxn modelId="{BEB5F4EB-A190-4B25-93F0-FCB9E27BB8C4}" type="presParOf" srcId="{E5EB05F6-0E50-4847-BC93-12D51D1870BC}" destId="{5471A3E2-741D-40FF-B95D-BAB8A937EC0F}" srcOrd="0" destOrd="0" presId="urn:microsoft.com/office/officeart/2005/8/layout/bProcess3"/>
    <dgm:cxn modelId="{60091010-104A-4525-811F-6B518069D2D3}" type="presParOf" srcId="{E5EB05F6-0E50-4847-BC93-12D51D1870BC}" destId="{E336DE94-498F-4030-8F4A-518C47778475}" srcOrd="1" destOrd="0" presId="urn:microsoft.com/office/officeart/2005/8/layout/bProcess3"/>
    <dgm:cxn modelId="{0A19FE96-6544-4583-9537-01710A182061}" type="presParOf" srcId="{E336DE94-498F-4030-8F4A-518C47778475}" destId="{0B94BEC0-11FC-460D-9B91-511B471F8BF5}" srcOrd="0" destOrd="0" presId="urn:microsoft.com/office/officeart/2005/8/layout/bProcess3"/>
    <dgm:cxn modelId="{ACA22CDE-B340-4503-B27E-E7D806A880A6}" type="presParOf" srcId="{E5EB05F6-0E50-4847-BC93-12D51D1870BC}" destId="{D5F6A701-FBCC-425E-A9BF-251917EA27A2}" srcOrd="2" destOrd="0" presId="urn:microsoft.com/office/officeart/2005/8/layout/bProcess3"/>
    <dgm:cxn modelId="{41EC7A74-1428-4765-9D9D-7E02FCB37A11}" type="presParOf" srcId="{E5EB05F6-0E50-4847-BC93-12D51D1870BC}" destId="{D679EC19-7E60-4FEC-A865-8F00EFE671E6}" srcOrd="3" destOrd="0" presId="urn:microsoft.com/office/officeart/2005/8/layout/bProcess3"/>
    <dgm:cxn modelId="{E4089349-13EE-422A-B1A6-B559E5F286E1}" type="presParOf" srcId="{D679EC19-7E60-4FEC-A865-8F00EFE671E6}" destId="{A93AED6C-18FC-435B-8AF9-4BA655E5E6D6}" srcOrd="0" destOrd="0" presId="urn:microsoft.com/office/officeart/2005/8/layout/bProcess3"/>
    <dgm:cxn modelId="{C10A0297-466B-4B52-BF1F-96734A5D76FC}" type="presParOf" srcId="{E5EB05F6-0E50-4847-BC93-12D51D1870BC}" destId="{1A510B7C-3BE5-4351-8F53-5C76644325AB}" srcOrd="4"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6B4E7A2-5567-4017-B9D7-43C661B85DE4}" type="doc">
      <dgm:prSet loTypeId="urn:microsoft.com/office/officeart/2005/8/layout/list1" loCatId="list" qsTypeId="urn:microsoft.com/office/officeart/2005/8/quickstyle/simple1" qsCatId="simple" csTypeId="urn:microsoft.com/office/officeart/2005/8/colors/colorful2" csCatId="colorful" phldr="1"/>
      <dgm:spPr/>
    </dgm:pt>
    <dgm:pt modelId="{06F90635-F56F-4566-94CC-D3910BBC0520}">
      <dgm:prSet phldrT="[Texto]" custT="1"/>
      <dgm:spPr/>
      <dgm:t>
        <a:bodyPr/>
        <a:lstStyle/>
        <a:p>
          <a:r>
            <a:rPr lang="en-US" sz="1700" b="1" dirty="0"/>
            <a:t>Planes de </a:t>
          </a:r>
          <a:r>
            <a:rPr lang="en-US" sz="1700" b="1" dirty="0" err="1"/>
            <a:t>carrera</a:t>
          </a:r>
          <a:r>
            <a:rPr lang="en-US" sz="1700" b="0" i="0" dirty="0"/>
            <a:t>: </a:t>
          </a:r>
          <a:r>
            <a:rPr lang="es-ES" sz="1700" b="0" i="0" dirty="0"/>
            <a:t>garantiza que cada persona estará preparada para asumir sus nuevas responsabilidades cuando así se requiera.</a:t>
          </a:r>
          <a:endParaRPr lang="es-ES" sz="1700" dirty="0"/>
        </a:p>
      </dgm:t>
    </dgm:pt>
    <dgm:pt modelId="{03AD3F48-660B-45B9-93AD-53CDDDE33015}" type="parTrans" cxnId="{37AE5BFE-9582-49B9-B7D9-22C76DCAE2E5}">
      <dgm:prSet/>
      <dgm:spPr/>
      <dgm:t>
        <a:bodyPr/>
        <a:lstStyle/>
        <a:p>
          <a:endParaRPr lang="es-ES" sz="1700"/>
        </a:p>
      </dgm:t>
    </dgm:pt>
    <dgm:pt modelId="{9AE7EFC2-5044-4961-A3CF-8B059180B55E}" type="sibTrans" cxnId="{37AE5BFE-9582-49B9-B7D9-22C76DCAE2E5}">
      <dgm:prSet/>
      <dgm:spPr/>
      <dgm:t>
        <a:bodyPr/>
        <a:lstStyle/>
        <a:p>
          <a:endParaRPr lang="es-ES" sz="1700"/>
        </a:p>
      </dgm:t>
    </dgm:pt>
    <dgm:pt modelId="{2F2424DC-A23F-4F70-88DC-61AFF3F97FA0}">
      <dgm:prSet phldrT="[Texto]" custT="1"/>
      <dgm:spPr/>
      <dgm:t>
        <a:bodyPr/>
        <a:lstStyle/>
        <a:p>
          <a:r>
            <a:rPr lang="es-ES" sz="1700" b="1" dirty="0"/>
            <a:t>Rotación de puestos</a:t>
          </a:r>
          <a:r>
            <a:rPr lang="es-ES" sz="1700" b="0" i="0" dirty="0"/>
            <a:t>: El cambio temporal de puesto de trabajo y las rotaciones, evitan la desmotivación de los empleados y mejora su polivalencia</a:t>
          </a:r>
          <a:endParaRPr lang="es-ES" sz="1700" dirty="0"/>
        </a:p>
      </dgm:t>
    </dgm:pt>
    <dgm:pt modelId="{96E1EC35-20FD-4C54-A47D-1C1C811BFDFE}" type="parTrans" cxnId="{7D567357-FBA9-4107-877E-994124425A99}">
      <dgm:prSet/>
      <dgm:spPr/>
      <dgm:t>
        <a:bodyPr/>
        <a:lstStyle/>
        <a:p>
          <a:endParaRPr lang="es-ES" sz="1700"/>
        </a:p>
      </dgm:t>
    </dgm:pt>
    <dgm:pt modelId="{7177F478-9E2D-4AC5-9457-64F92DD3CCF2}" type="sibTrans" cxnId="{7D567357-FBA9-4107-877E-994124425A99}">
      <dgm:prSet/>
      <dgm:spPr/>
      <dgm:t>
        <a:bodyPr/>
        <a:lstStyle/>
        <a:p>
          <a:endParaRPr lang="es-ES" sz="1700"/>
        </a:p>
      </dgm:t>
    </dgm:pt>
    <dgm:pt modelId="{A3E7F765-EF74-424A-A494-CF221517D3AE}">
      <dgm:prSet phldrT="[Texto]" custT="1"/>
      <dgm:spPr/>
      <dgm:t>
        <a:bodyPr/>
        <a:lstStyle/>
        <a:p>
          <a:r>
            <a:rPr lang="en-US" sz="1700" b="1" dirty="0" err="1"/>
            <a:t>Cursos</a:t>
          </a:r>
          <a:r>
            <a:rPr lang="en-US" sz="1700" b="1" dirty="0"/>
            <a:t> de </a:t>
          </a:r>
          <a:r>
            <a:rPr lang="en-US" sz="1700" b="1" dirty="0" err="1"/>
            <a:t>formación</a:t>
          </a:r>
          <a:r>
            <a:rPr lang="en-US" sz="1700" b="0" i="0" dirty="0"/>
            <a:t>: </a:t>
          </a:r>
          <a:r>
            <a:rPr lang="en-US" sz="1700" b="0" i="0" dirty="0" err="1"/>
            <a:t>suelen</a:t>
          </a:r>
          <a:r>
            <a:rPr lang="en-US" sz="1700" b="0" i="0" dirty="0"/>
            <a:t> </a:t>
          </a:r>
          <a:r>
            <a:rPr lang="en-US" sz="1700" b="0" i="0" dirty="0" err="1"/>
            <a:t>tratar</a:t>
          </a:r>
          <a:r>
            <a:rPr lang="en-US" sz="1700" b="0" i="0" dirty="0"/>
            <a:t> </a:t>
          </a:r>
          <a:r>
            <a:rPr lang="en-US" sz="1700" b="0" i="0" dirty="0" err="1"/>
            <a:t>aspectos</a:t>
          </a:r>
          <a:r>
            <a:rPr lang="en-US" sz="1700" b="0" i="0" dirty="0"/>
            <a:t> </a:t>
          </a:r>
          <a:r>
            <a:rPr lang="en-US" sz="1700" b="0" i="0" dirty="0" err="1"/>
            <a:t>técnicos</a:t>
          </a:r>
          <a:r>
            <a:rPr lang="en-US" sz="1700" b="0" i="0" dirty="0"/>
            <a:t> u </a:t>
          </a:r>
          <a:r>
            <a:rPr lang="en-US" sz="1700" b="0" i="0" dirty="0" err="1"/>
            <a:t>organizativos</a:t>
          </a:r>
          <a:endParaRPr lang="es-ES" sz="1700" dirty="0"/>
        </a:p>
      </dgm:t>
    </dgm:pt>
    <dgm:pt modelId="{9ECDE9F1-BEA0-4776-8D06-CF705B1D458D}" type="parTrans" cxnId="{1ADFEBE4-64B3-4993-9A54-CF59243D9FBF}">
      <dgm:prSet/>
      <dgm:spPr/>
      <dgm:t>
        <a:bodyPr/>
        <a:lstStyle/>
        <a:p>
          <a:endParaRPr lang="es-ES" sz="1700"/>
        </a:p>
      </dgm:t>
    </dgm:pt>
    <dgm:pt modelId="{A492EA6D-B38D-4017-9381-A8B2B730D18F}" type="sibTrans" cxnId="{1ADFEBE4-64B3-4993-9A54-CF59243D9FBF}">
      <dgm:prSet/>
      <dgm:spPr/>
      <dgm:t>
        <a:bodyPr/>
        <a:lstStyle/>
        <a:p>
          <a:endParaRPr lang="es-ES" sz="1700"/>
        </a:p>
      </dgm:t>
    </dgm:pt>
    <dgm:pt modelId="{B97F5176-F1A7-4584-B35C-46592CA23A22}" type="pres">
      <dgm:prSet presAssocID="{36B4E7A2-5567-4017-B9D7-43C661B85DE4}" presName="linear" presStyleCnt="0">
        <dgm:presLayoutVars>
          <dgm:dir/>
          <dgm:animLvl val="lvl"/>
          <dgm:resizeHandles val="exact"/>
        </dgm:presLayoutVars>
      </dgm:prSet>
      <dgm:spPr/>
    </dgm:pt>
    <dgm:pt modelId="{B837F580-7553-41C4-A48E-95C49265392F}" type="pres">
      <dgm:prSet presAssocID="{06F90635-F56F-4566-94CC-D3910BBC0520}" presName="parentLin" presStyleCnt="0"/>
      <dgm:spPr/>
    </dgm:pt>
    <dgm:pt modelId="{471B3EDA-7B71-4F74-89F4-7777571619DF}" type="pres">
      <dgm:prSet presAssocID="{06F90635-F56F-4566-94CC-D3910BBC0520}" presName="parentLeftMargin" presStyleLbl="node1" presStyleIdx="0" presStyleCnt="3"/>
      <dgm:spPr/>
    </dgm:pt>
    <dgm:pt modelId="{FA82326F-B3B9-40AA-9A05-579C06109F54}" type="pres">
      <dgm:prSet presAssocID="{06F90635-F56F-4566-94CC-D3910BBC0520}" presName="parentText" presStyleLbl="node1" presStyleIdx="0" presStyleCnt="3">
        <dgm:presLayoutVars>
          <dgm:chMax val="0"/>
          <dgm:bulletEnabled val="1"/>
        </dgm:presLayoutVars>
      </dgm:prSet>
      <dgm:spPr/>
    </dgm:pt>
    <dgm:pt modelId="{23EDF673-D7A9-48C9-BE86-8B3F7A4F2295}" type="pres">
      <dgm:prSet presAssocID="{06F90635-F56F-4566-94CC-D3910BBC0520}" presName="negativeSpace" presStyleCnt="0"/>
      <dgm:spPr/>
    </dgm:pt>
    <dgm:pt modelId="{E76935F1-7B18-426A-BB51-536E32F917E7}" type="pres">
      <dgm:prSet presAssocID="{06F90635-F56F-4566-94CC-D3910BBC0520}" presName="childText" presStyleLbl="conFgAcc1" presStyleIdx="0" presStyleCnt="3">
        <dgm:presLayoutVars>
          <dgm:bulletEnabled val="1"/>
        </dgm:presLayoutVars>
      </dgm:prSet>
      <dgm:spPr/>
    </dgm:pt>
    <dgm:pt modelId="{3A636F3D-BFB6-4601-856C-6C47893C7383}" type="pres">
      <dgm:prSet presAssocID="{9AE7EFC2-5044-4961-A3CF-8B059180B55E}" presName="spaceBetweenRectangles" presStyleCnt="0"/>
      <dgm:spPr/>
    </dgm:pt>
    <dgm:pt modelId="{C549DB2D-2E89-45FF-B148-EB3218C717A8}" type="pres">
      <dgm:prSet presAssocID="{2F2424DC-A23F-4F70-88DC-61AFF3F97FA0}" presName="parentLin" presStyleCnt="0"/>
      <dgm:spPr/>
    </dgm:pt>
    <dgm:pt modelId="{3B537F23-AF3E-4C45-BDA4-7AA878E1074F}" type="pres">
      <dgm:prSet presAssocID="{2F2424DC-A23F-4F70-88DC-61AFF3F97FA0}" presName="parentLeftMargin" presStyleLbl="node1" presStyleIdx="0" presStyleCnt="3"/>
      <dgm:spPr/>
    </dgm:pt>
    <dgm:pt modelId="{92C5C5A0-C099-4797-89A5-30C45BB4DA72}" type="pres">
      <dgm:prSet presAssocID="{2F2424DC-A23F-4F70-88DC-61AFF3F97FA0}" presName="parentText" presStyleLbl="node1" presStyleIdx="1" presStyleCnt="3">
        <dgm:presLayoutVars>
          <dgm:chMax val="0"/>
          <dgm:bulletEnabled val="1"/>
        </dgm:presLayoutVars>
      </dgm:prSet>
      <dgm:spPr/>
    </dgm:pt>
    <dgm:pt modelId="{40AD798D-ECBD-429C-87F7-B48111B9E03E}" type="pres">
      <dgm:prSet presAssocID="{2F2424DC-A23F-4F70-88DC-61AFF3F97FA0}" presName="negativeSpace" presStyleCnt="0"/>
      <dgm:spPr/>
    </dgm:pt>
    <dgm:pt modelId="{74BA3BE4-8B68-46E5-93CB-CDE5DB99F9EC}" type="pres">
      <dgm:prSet presAssocID="{2F2424DC-A23F-4F70-88DC-61AFF3F97FA0}" presName="childText" presStyleLbl="conFgAcc1" presStyleIdx="1" presStyleCnt="3">
        <dgm:presLayoutVars>
          <dgm:bulletEnabled val="1"/>
        </dgm:presLayoutVars>
      </dgm:prSet>
      <dgm:spPr/>
    </dgm:pt>
    <dgm:pt modelId="{097BECFC-EA41-4920-B03C-EBF38F6D38D4}" type="pres">
      <dgm:prSet presAssocID="{7177F478-9E2D-4AC5-9457-64F92DD3CCF2}" presName="spaceBetweenRectangles" presStyleCnt="0"/>
      <dgm:spPr/>
    </dgm:pt>
    <dgm:pt modelId="{6EF2A670-1885-4D79-BFB2-C262061D09DA}" type="pres">
      <dgm:prSet presAssocID="{A3E7F765-EF74-424A-A494-CF221517D3AE}" presName="parentLin" presStyleCnt="0"/>
      <dgm:spPr/>
    </dgm:pt>
    <dgm:pt modelId="{8F30AB44-7AE7-47AD-8FDB-EF0B7CEDB653}" type="pres">
      <dgm:prSet presAssocID="{A3E7F765-EF74-424A-A494-CF221517D3AE}" presName="parentLeftMargin" presStyleLbl="node1" presStyleIdx="1" presStyleCnt="3"/>
      <dgm:spPr/>
    </dgm:pt>
    <dgm:pt modelId="{8BCEAD68-F9E1-40B4-961A-9D39F6D80B10}" type="pres">
      <dgm:prSet presAssocID="{A3E7F765-EF74-424A-A494-CF221517D3AE}" presName="parentText" presStyleLbl="node1" presStyleIdx="2" presStyleCnt="3">
        <dgm:presLayoutVars>
          <dgm:chMax val="0"/>
          <dgm:bulletEnabled val="1"/>
        </dgm:presLayoutVars>
      </dgm:prSet>
      <dgm:spPr/>
    </dgm:pt>
    <dgm:pt modelId="{DAF63235-BE6E-4120-A5D1-0CBADBEFBDE0}" type="pres">
      <dgm:prSet presAssocID="{A3E7F765-EF74-424A-A494-CF221517D3AE}" presName="negativeSpace" presStyleCnt="0"/>
      <dgm:spPr/>
    </dgm:pt>
    <dgm:pt modelId="{C6F8944C-A60F-4D3F-8717-2688524AEC4E}" type="pres">
      <dgm:prSet presAssocID="{A3E7F765-EF74-424A-A494-CF221517D3AE}" presName="childText" presStyleLbl="conFgAcc1" presStyleIdx="2" presStyleCnt="3">
        <dgm:presLayoutVars>
          <dgm:bulletEnabled val="1"/>
        </dgm:presLayoutVars>
      </dgm:prSet>
      <dgm:spPr/>
    </dgm:pt>
  </dgm:ptLst>
  <dgm:cxnLst>
    <dgm:cxn modelId="{FCA0E15B-34CE-4459-A577-402CFF230CD3}" type="presOf" srcId="{A3E7F765-EF74-424A-A494-CF221517D3AE}" destId="{8BCEAD68-F9E1-40B4-961A-9D39F6D80B10}" srcOrd="1" destOrd="0" presId="urn:microsoft.com/office/officeart/2005/8/layout/list1"/>
    <dgm:cxn modelId="{100AB76B-01EA-4539-A60A-BD9488FF2FBF}" type="presOf" srcId="{36B4E7A2-5567-4017-B9D7-43C661B85DE4}" destId="{B97F5176-F1A7-4584-B35C-46592CA23A22}" srcOrd="0" destOrd="0" presId="urn:microsoft.com/office/officeart/2005/8/layout/list1"/>
    <dgm:cxn modelId="{7D567357-FBA9-4107-877E-994124425A99}" srcId="{36B4E7A2-5567-4017-B9D7-43C661B85DE4}" destId="{2F2424DC-A23F-4F70-88DC-61AFF3F97FA0}" srcOrd="1" destOrd="0" parTransId="{96E1EC35-20FD-4C54-A47D-1C1C811BFDFE}" sibTransId="{7177F478-9E2D-4AC5-9457-64F92DD3CCF2}"/>
    <dgm:cxn modelId="{2142F47F-A208-4201-A919-75E48539E43F}" type="presOf" srcId="{06F90635-F56F-4566-94CC-D3910BBC0520}" destId="{FA82326F-B3B9-40AA-9A05-579C06109F54}" srcOrd="1" destOrd="0" presId="urn:microsoft.com/office/officeart/2005/8/layout/list1"/>
    <dgm:cxn modelId="{DB63998B-C044-425D-B1E5-9BC9702328E6}" type="presOf" srcId="{06F90635-F56F-4566-94CC-D3910BBC0520}" destId="{471B3EDA-7B71-4F74-89F4-7777571619DF}" srcOrd="0" destOrd="0" presId="urn:microsoft.com/office/officeart/2005/8/layout/list1"/>
    <dgm:cxn modelId="{3923C2AC-FBAA-49BA-B86F-F30B9C5AFF8C}" type="presOf" srcId="{2F2424DC-A23F-4F70-88DC-61AFF3F97FA0}" destId="{3B537F23-AF3E-4C45-BDA4-7AA878E1074F}" srcOrd="0" destOrd="0" presId="urn:microsoft.com/office/officeart/2005/8/layout/list1"/>
    <dgm:cxn modelId="{4EF6B3D1-0644-479A-9902-20BF32D7C22C}" type="presOf" srcId="{A3E7F765-EF74-424A-A494-CF221517D3AE}" destId="{8F30AB44-7AE7-47AD-8FDB-EF0B7CEDB653}" srcOrd="0" destOrd="0" presId="urn:microsoft.com/office/officeart/2005/8/layout/list1"/>
    <dgm:cxn modelId="{625CFEDF-E321-4931-B1F2-51268BED3CD1}" type="presOf" srcId="{2F2424DC-A23F-4F70-88DC-61AFF3F97FA0}" destId="{92C5C5A0-C099-4797-89A5-30C45BB4DA72}" srcOrd="1" destOrd="0" presId="urn:microsoft.com/office/officeart/2005/8/layout/list1"/>
    <dgm:cxn modelId="{1ADFEBE4-64B3-4993-9A54-CF59243D9FBF}" srcId="{36B4E7A2-5567-4017-B9D7-43C661B85DE4}" destId="{A3E7F765-EF74-424A-A494-CF221517D3AE}" srcOrd="2" destOrd="0" parTransId="{9ECDE9F1-BEA0-4776-8D06-CF705B1D458D}" sibTransId="{A492EA6D-B38D-4017-9381-A8B2B730D18F}"/>
    <dgm:cxn modelId="{37AE5BFE-9582-49B9-B7D9-22C76DCAE2E5}" srcId="{36B4E7A2-5567-4017-B9D7-43C661B85DE4}" destId="{06F90635-F56F-4566-94CC-D3910BBC0520}" srcOrd="0" destOrd="0" parTransId="{03AD3F48-660B-45B9-93AD-53CDDDE33015}" sibTransId="{9AE7EFC2-5044-4961-A3CF-8B059180B55E}"/>
    <dgm:cxn modelId="{DEAFD590-8DF6-4866-B5E0-C3148BC3102B}" type="presParOf" srcId="{B97F5176-F1A7-4584-B35C-46592CA23A22}" destId="{B837F580-7553-41C4-A48E-95C49265392F}" srcOrd="0" destOrd="0" presId="urn:microsoft.com/office/officeart/2005/8/layout/list1"/>
    <dgm:cxn modelId="{8343CACC-07D3-4157-A680-1FF5715F55B1}" type="presParOf" srcId="{B837F580-7553-41C4-A48E-95C49265392F}" destId="{471B3EDA-7B71-4F74-89F4-7777571619DF}" srcOrd="0" destOrd="0" presId="urn:microsoft.com/office/officeart/2005/8/layout/list1"/>
    <dgm:cxn modelId="{0A87C25C-3C9F-430F-963F-5568C44BBF17}" type="presParOf" srcId="{B837F580-7553-41C4-A48E-95C49265392F}" destId="{FA82326F-B3B9-40AA-9A05-579C06109F54}" srcOrd="1" destOrd="0" presId="urn:microsoft.com/office/officeart/2005/8/layout/list1"/>
    <dgm:cxn modelId="{B5BF1262-8C9F-4246-800F-E2659BFC0DEE}" type="presParOf" srcId="{B97F5176-F1A7-4584-B35C-46592CA23A22}" destId="{23EDF673-D7A9-48C9-BE86-8B3F7A4F2295}" srcOrd="1" destOrd="0" presId="urn:microsoft.com/office/officeart/2005/8/layout/list1"/>
    <dgm:cxn modelId="{059AFF77-51A9-403C-BFAF-1A7C7828D40C}" type="presParOf" srcId="{B97F5176-F1A7-4584-B35C-46592CA23A22}" destId="{E76935F1-7B18-426A-BB51-536E32F917E7}" srcOrd="2" destOrd="0" presId="urn:microsoft.com/office/officeart/2005/8/layout/list1"/>
    <dgm:cxn modelId="{D2E2A846-F6E3-41E0-927F-3F38CB4D739A}" type="presParOf" srcId="{B97F5176-F1A7-4584-B35C-46592CA23A22}" destId="{3A636F3D-BFB6-4601-856C-6C47893C7383}" srcOrd="3" destOrd="0" presId="urn:microsoft.com/office/officeart/2005/8/layout/list1"/>
    <dgm:cxn modelId="{822F3334-CB43-460A-B365-DF759584729E}" type="presParOf" srcId="{B97F5176-F1A7-4584-B35C-46592CA23A22}" destId="{C549DB2D-2E89-45FF-B148-EB3218C717A8}" srcOrd="4" destOrd="0" presId="urn:microsoft.com/office/officeart/2005/8/layout/list1"/>
    <dgm:cxn modelId="{FA34754C-79B5-4DE0-9E2C-A617F315FBD7}" type="presParOf" srcId="{C549DB2D-2E89-45FF-B148-EB3218C717A8}" destId="{3B537F23-AF3E-4C45-BDA4-7AA878E1074F}" srcOrd="0" destOrd="0" presId="urn:microsoft.com/office/officeart/2005/8/layout/list1"/>
    <dgm:cxn modelId="{5AB24E5D-D9C9-43BD-8910-823241CE5BC7}" type="presParOf" srcId="{C549DB2D-2E89-45FF-B148-EB3218C717A8}" destId="{92C5C5A0-C099-4797-89A5-30C45BB4DA72}" srcOrd="1" destOrd="0" presId="urn:microsoft.com/office/officeart/2005/8/layout/list1"/>
    <dgm:cxn modelId="{00CAAA1A-8B6A-4BC7-A035-28897C6E7BB9}" type="presParOf" srcId="{B97F5176-F1A7-4584-B35C-46592CA23A22}" destId="{40AD798D-ECBD-429C-87F7-B48111B9E03E}" srcOrd="5" destOrd="0" presId="urn:microsoft.com/office/officeart/2005/8/layout/list1"/>
    <dgm:cxn modelId="{C197A2E0-9383-426D-9D73-69D5F346E4C3}" type="presParOf" srcId="{B97F5176-F1A7-4584-B35C-46592CA23A22}" destId="{74BA3BE4-8B68-46E5-93CB-CDE5DB99F9EC}" srcOrd="6" destOrd="0" presId="urn:microsoft.com/office/officeart/2005/8/layout/list1"/>
    <dgm:cxn modelId="{26BC1442-27BB-423E-B027-4CCB9F7F729A}" type="presParOf" srcId="{B97F5176-F1A7-4584-B35C-46592CA23A22}" destId="{097BECFC-EA41-4920-B03C-EBF38F6D38D4}" srcOrd="7" destOrd="0" presId="urn:microsoft.com/office/officeart/2005/8/layout/list1"/>
    <dgm:cxn modelId="{4FE474AC-E997-492C-93BD-94063C8F431D}" type="presParOf" srcId="{B97F5176-F1A7-4584-B35C-46592CA23A22}" destId="{6EF2A670-1885-4D79-BFB2-C262061D09DA}" srcOrd="8" destOrd="0" presId="urn:microsoft.com/office/officeart/2005/8/layout/list1"/>
    <dgm:cxn modelId="{F63E777B-CBAC-4D4D-888B-E34AC9EC941E}" type="presParOf" srcId="{6EF2A670-1885-4D79-BFB2-C262061D09DA}" destId="{8F30AB44-7AE7-47AD-8FDB-EF0B7CEDB653}" srcOrd="0" destOrd="0" presId="urn:microsoft.com/office/officeart/2005/8/layout/list1"/>
    <dgm:cxn modelId="{F539BB8E-C4A5-47CD-AA54-DDA2CB142231}" type="presParOf" srcId="{6EF2A670-1885-4D79-BFB2-C262061D09DA}" destId="{8BCEAD68-F9E1-40B4-961A-9D39F6D80B10}" srcOrd="1" destOrd="0" presId="urn:microsoft.com/office/officeart/2005/8/layout/list1"/>
    <dgm:cxn modelId="{B7FAC669-71B3-4A37-91D4-B52321E71E55}" type="presParOf" srcId="{B97F5176-F1A7-4584-B35C-46592CA23A22}" destId="{DAF63235-BE6E-4120-A5D1-0CBADBEFBDE0}" srcOrd="9" destOrd="0" presId="urn:microsoft.com/office/officeart/2005/8/layout/list1"/>
    <dgm:cxn modelId="{6A319D46-527D-4539-B9BF-E7672F882D5F}" type="presParOf" srcId="{B97F5176-F1A7-4584-B35C-46592CA23A22}" destId="{C6F8944C-A60F-4D3F-8717-2688524AEC4E}"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4EDED50-EA52-4D72-9564-8524C8A7996B}" type="doc">
      <dgm:prSet loTypeId="urn:microsoft.com/office/officeart/2005/8/layout/vList6" loCatId="process" qsTypeId="urn:microsoft.com/office/officeart/2005/8/quickstyle/simple1" qsCatId="simple" csTypeId="urn:microsoft.com/office/officeart/2005/8/colors/colorful4" csCatId="colorful" phldr="1"/>
      <dgm:spPr/>
    </dgm:pt>
    <dgm:pt modelId="{053374A1-58EE-4B4D-A13D-575D6551C8CE}">
      <dgm:prSet phldrT="[Texto]" custT="1"/>
      <dgm:spPr/>
      <dgm:t>
        <a:bodyPr/>
        <a:lstStyle/>
        <a:p>
          <a:r>
            <a:rPr lang="es-ES" sz="2800" dirty="0"/>
            <a:t>Obligatorios</a:t>
          </a:r>
        </a:p>
      </dgm:t>
    </dgm:pt>
    <dgm:pt modelId="{4379E42F-CB7E-4E8C-9F5B-CFB11B946C38}" type="parTrans" cxnId="{5D87A26A-8388-474A-AF0A-2554419588B9}">
      <dgm:prSet/>
      <dgm:spPr/>
      <dgm:t>
        <a:bodyPr/>
        <a:lstStyle/>
        <a:p>
          <a:endParaRPr lang="es-ES" sz="1600"/>
        </a:p>
      </dgm:t>
    </dgm:pt>
    <dgm:pt modelId="{8C28AF0D-175B-4AFF-AD93-4F0E66B462B8}" type="sibTrans" cxnId="{5D87A26A-8388-474A-AF0A-2554419588B9}">
      <dgm:prSet/>
      <dgm:spPr/>
      <dgm:t>
        <a:bodyPr/>
        <a:lstStyle/>
        <a:p>
          <a:endParaRPr lang="es-ES" sz="1600"/>
        </a:p>
      </dgm:t>
    </dgm:pt>
    <dgm:pt modelId="{6139E7E6-0A87-419B-AF16-B109CC71BFC1}">
      <dgm:prSet phldrT="[Texto]" custT="1"/>
      <dgm:spPr/>
      <dgm:t>
        <a:bodyPr/>
        <a:lstStyle/>
        <a:p>
          <a:r>
            <a:rPr lang="es-EC" sz="2400" dirty="0"/>
            <a:t>Opcionales según el contexto</a:t>
          </a:r>
          <a:endParaRPr lang="es-ES" sz="2400" dirty="0"/>
        </a:p>
      </dgm:t>
    </dgm:pt>
    <dgm:pt modelId="{72C0542D-7DC6-4E51-9312-9EDE311B1E18}" type="parTrans" cxnId="{6E6632BB-D5AF-42EA-B9D8-61718E2A9CAE}">
      <dgm:prSet/>
      <dgm:spPr/>
      <dgm:t>
        <a:bodyPr/>
        <a:lstStyle/>
        <a:p>
          <a:endParaRPr lang="es-ES" sz="1600"/>
        </a:p>
      </dgm:t>
    </dgm:pt>
    <dgm:pt modelId="{6D5408F0-C770-40F8-88E5-E9F425CDE953}" type="sibTrans" cxnId="{6E6632BB-D5AF-42EA-B9D8-61718E2A9CAE}">
      <dgm:prSet/>
      <dgm:spPr/>
      <dgm:t>
        <a:bodyPr/>
        <a:lstStyle/>
        <a:p>
          <a:endParaRPr lang="es-ES" sz="1600"/>
        </a:p>
      </dgm:t>
    </dgm:pt>
    <dgm:pt modelId="{0B169718-29E9-4326-A873-3DC7BF570477}">
      <dgm:prSet custT="1"/>
      <dgm:spPr/>
      <dgm:t>
        <a:bodyPr/>
        <a:lstStyle/>
        <a:p>
          <a:r>
            <a:rPr lang="en-US" sz="1800" b="0" i="1" dirty="0"/>
            <a:t>Control </a:t>
          </a:r>
          <a:r>
            <a:rPr lang="en-US" sz="1800" b="0" i="1" dirty="0" err="1"/>
            <a:t>operacional</a:t>
          </a:r>
          <a:r>
            <a:rPr lang="en-US" sz="1800" b="0" i="1" dirty="0"/>
            <a:t>, Control de </a:t>
          </a:r>
          <a:r>
            <a:rPr lang="en-US" sz="1800" b="0" i="1" dirty="0" err="1"/>
            <a:t>Documentos</a:t>
          </a:r>
          <a:r>
            <a:rPr lang="en-US" sz="1800" b="0" i="1" dirty="0"/>
            <a:t>, </a:t>
          </a:r>
          <a:r>
            <a:rPr lang="en-US" sz="1800" b="0" i="1" dirty="0" err="1"/>
            <a:t>Auditorías</a:t>
          </a:r>
          <a:r>
            <a:rPr lang="en-US" sz="1800" b="0" i="1" dirty="0"/>
            <a:t> </a:t>
          </a:r>
          <a:r>
            <a:rPr lang="en-US" sz="1800" b="0" i="1" dirty="0" err="1"/>
            <a:t>internas</a:t>
          </a:r>
          <a:r>
            <a:rPr lang="en-US" sz="1800" b="0" i="1" dirty="0"/>
            <a:t>, Control de No </a:t>
          </a:r>
          <a:r>
            <a:rPr lang="en-US" sz="1800" b="0" i="1" dirty="0" err="1"/>
            <a:t>Conformidades</a:t>
          </a:r>
          <a:r>
            <a:rPr lang="en-US" sz="1800" b="0" i="1" dirty="0"/>
            <a:t> y </a:t>
          </a:r>
          <a:r>
            <a:rPr lang="en-US" sz="1800" b="0" i="1" dirty="0" err="1"/>
            <a:t>Acciones</a:t>
          </a:r>
          <a:r>
            <a:rPr lang="en-US" sz="1800" b="0" i="1" dirty="0"/>
            <a:t> </a:t>
          </a:r>
          <a:r>
            <a:rPr lang="en-US" sz="1800" b="0" i="1" dirty="0" err="1"/>
            <a:t>correctivas</a:t>
          </a:r>
          <a:r>
            <a:rPr lang="en-US" sz="1800" b="0" i="1" dirty="0"/>
            <a:t>, </a:t>
          </a:r>
          <a:r>
            <a:rPr lang="en-US" sz="1800" b="0" i="1" dirty="0" err="1"/>
            <a:t>Revisión</a:t>
          </a:r>
          <a:r>
            <a:rPr lang="en-US" sz="1800" b="0" i="1" dirty="0"/>
            <a:t> por la </a:t>
          </a:r>
          <a:r>
            <a:rPr lang="en-US" sz="1800" b="0" i="1" dirty="0" err="1"/>
            <a:t>dirección</a:t>
          </a:r>
          <a:r>
            <a:rPr lang="en-US" sz="1800" b="0" i="1" dirty="0"/>
            <a:t>, C</a:t>
          </a:r>
          <a:r>
            <a:rPr lang="es-ES" sz="1800" i="1" dirty="0" err="1"/>
            <a:t>ontratación</a:t>
          </a:r>
          <a:r>
            <a:rPr lang="es-ES" sz="1800" i="1" dirty="0"/>
            <a:t> de personal</a:t>
          </a:r>
        </a:p>
      </dgm:t>
    </dgm:pt>
    <dgm:pt modelId="{DDCB4ADA-9F47-4E1F-9E36-2AFFED567CC6}" type="parTrans" cxnId="{BCC078E5-19D4-4EC3-B4C0-FDDA491EFF73}">
      <dgm:prSet/>
      <dgm:spPr/>
      <dgm:t>
        <a:bodyPr/>
        <a:lstStyle/>
        <a:p>
          <a:endParaRPr lang="es-ES" sz="1600"/>
        </a:p>
      </dgm:t>
    </dgm:pt>
    <dgm:pt modelId="{1AA86974-74C2-49C1-B8C7-57C53853E712}" type="sibTrans" cxnId="{BCC078E5-19D4-4EC3-B4C0-FDDA491EFF73}">
      <dgm:prSet/>
      <dgm:spPr/>
      <dgm:t>
        <a:bodyPr/>
        <a:lstStyle/>
        <a:p>
          <a:endParaRPr lang="es-ES" sz="1600"/>
        </a:p>
      </dgm:t>
    </dgm:pt>
    <dgm:pt modelId="{9D31BEB9-9567-44C9-9DCF-41BF41EE4BAB}">
      <dgm:prSet custT="1"/>
      <dgm:spPr/>
      <dgm:t>
        <a:bodyPr/>
        <a:lstStyle/>
        <a:p>
          <a:r>
            <a:rPr lang="es-ES" sz="1800" i="1" dirty="0"/>
            <a:t>Aspectos ambientales, gestión de residuos, compras de materia prima, medición de satisfacción, evaluación de proveedores, etc.</a:t>
          </a:r>
        </a:p>
      </dgm:t>
    </dgm:pt>
    <dgm:pt modelId="{70021BE1-8875-4560-8BC8-EE01EB44AECE}" type="parTrans" cxnId="{0ADE2BAC-B94A-4E34-AF01-D9AC8DFCE5FE}">
      <dgm:prSet/>
      <dgm:spPr/>
      <dgm:t>
        <a:bodyPr/>
        <a:lstStyle/>
        <a:p>
          <a:endParaRPr lang="es-ES" sz="1600"/>
        </a:p>
      </dgm:t>
    </dgm:pt>
    <dgm:pt modelId="{58D644BC-1BB4-47F2-A827-6260A49F87D5}" type="sibTrans" cxnId="{0ADE2BAC-B94A-4E34-AF01-D9AC8DFCE5FE}">
      <dgm:prSet/>
      <dgm:spPr/>
      <dgm:t>
        <a:bodyPr/>
        <a:lstStyle/>
        <a:p>
          <a:endParaRPr lang="es-ES" sz="1600"/>
        </a:p>
      </dgm:t>
    </dgm:pt>
    <dgm:pt modelId="{43025B82-C010-4BE9-AD9F-ED1926313A36}" type="pres">
      <dgm:prSet presAssocID="{04EDED50-EA52-4D72-9564-8524C8A7996B}" presName="Name0" presStyleCnt="0">
        <dgm:presLayoutVars>
          <dgm:dir/>
          <dgm:animLvl val="lvl"/>
          <dgm:resizeHandles/>
        </dgm:presLayoutVars>
      </dgm:prSet>
      <dgm:spPr/>
    </dgm:pt>
    <dgm:pt modelId="{C1879479-AC75-4C35-AF8A-B7EEB69A37EC}" type="pres">
      <dgm:prSet presAssocID="{053374A1-58EE-4B4D-A13D-575D6551C8CE}" presName="linNode" presStyleCnt="0"/>
      <dgm:spPr/>
    </dgm:pt>
    <dgm:pt modelId="{67922377-1E93-4A1F-8345-1890E422E85D}" type="pres">
      <dgm:prSet presAssocID="{053374A1-58EE-4B4D-A13D-575D6551C8CE}" presName="parentShp" presStyleLbl="node1" presStyleIdx="0" presStyleCnt="2">
        <dgm:presLayoutVars>
          <dgm:bulletEnabled val="1"/>
        </dgm:presLayoutVars>
      </dgm:prSet>
      <dgm:spPr/>
    </dgm:pt>
    <dgm:pt modelId="{296FA47D-7DD8-4FA7-BB94-157A30E2547B}" type="pres">
      <dgm:prSet presAssocID="{053374A1-58EE-4B4D-A13D-575D6551C8CE}" presName="childShp" presStyleLbl="bgAccFollowNode1" presStyleIdx="0" presStyleCnt="2">
        <dgm:presLayoutVars>
          <dgm:bulletEnabled val="1"/>
        </dgm:presLayoutVars>
      </dgm:prSet>
      <dgm:spPr/>
    </dgm:pt>
    <dgm:pt modelId="{BA6408EA-0468-48CA-87C7-E0BB86777220}" type="pres">
      <dgm:prSet presAssocID="{8C28AF0D-175B-4AFF-AD93-4F0E66B462B8}" presName="spacing" presStyleCnt="0"/>
      <dgm:spPr/>
    </dgm:pt>
    <dgm:pt modelId="{FA6F814B-CDCF-4D05-907C-F9AB026388F1}" type="pres">
      <dgm:prSet presAssocID="{6139E7E6-0A87-419B-AF16-B109CC71BFC1}" presName="linNode" presStyleCnt="0"/>
      <dgm:spPr/>
    </dgm:pt>
    <dgm:pt modelId="{828557F5-62FF-4F11-A3EC-F1348CE33A94}" type="pres">
      <dgm:prSet presAssocID="{6139E7E6-0A87-419B-AF16-B109CC71BFC1}" presName="parentShp" presStyleLbl="node1" presStyleIdx="1" presStyleCnt="2">
        <dgm:presLayoutVars>
          <dgm:bulletEnabled val="1"/>
        </dgm:presLayoutVars>
      </dgm:prSet>
      <dgm:spPr/>
    </dgm:pt>
    <dgm:pt modelId="{234007A7-6EF4-4327-949C-D816824C98D0}" type="pres">
      <dgm:prSet presAssocID="{6139E7E6-0A87-419B-AF16-B109CC71BFC1}" presName="childShp" presStyleLbl="bgAccFollowNode1" presStyleIdx="1" presStyleCnt="2">
        <dgm:presLayoutVars>
          <dgm:bulletEnabled val="1"/>
        </dgm:presLayoutVars>
      </dgm:prSet>
      <dgm:spPr/>
    </dgm:pt>
  </dgm:ptLst>
  <dgm:cxnLst>
    <dgm:cxn modelId="{07A4BE16-85F6-43DD-8509-8213AB63BA5C}" type="presOf" srcId="{6139E7E6-0A87-419B-AF16-B109CC71BFC1}" destId="{828557F5-62FF-4F11-A3EC-F1348CE33A94}" srcOrd="0" destOrd="0" presId="urn:microsoft.com/office/officeart/2005/8/layout/vList6"/>
    <dgm:cxn modelId="{7B7E1C42-E2D8-4402-8797-30D3ED770BA6}" type="presOf" srcId="{053374A1-58EE-4B4D-A13D-575D6551C8CE}" destId="{67922377-1E93-4A1F-8345-1890E422E85D}" srcOrd="0" destOrd="0" presId="urn:microsoft.com/office/officeart/2005/8/layout/vList6"/>
    <dgm:cxn modelId="{5D87A26A-8388-474A-AF0A-2554419588B9}" srcId="{04EDED50-EA52-4D72-9564-8524C8A7996B}" destId="{053374A1-58EE-4B4D-A13D-575D6551C8CE}" srcOrd="0" destOrd="0" parTransId="{4379E42F-CB7E-4E8C-9F5B-CFB11B946C38}" sibTransId="{8C28AF0D-175B-4AFF-AD93-4F0E66B462B8}"/>
    <dgm:cxn modelId="{AA34AE54-AF13-4FE3-AB01-95D3B8283882}" type="presOf" srcId="{04EDED50-EA52-4D72-9564-8524C8A7996B}" destId="{43025B82-C010-4BE9-AD9F-ED1926313A36}" srcOrd="0" destOrd="0" presId="urn:microsoft.com/office/officeart/2005/8/layout/vList6"/>
    <dgm:cxn modelId="{9F9F2189-5D87-49A5-B4FC-0C5A2EF40024}" type="presOf" srcId="{9D31BEB9-9567-44C9-9DCF-41BF41EE4BAB}" destId="{234007A7-6EF4-4327-949C-D816824C98D0}" srcOrd="0" destOrd="0" presId="urn:microsoft.com/office/officeart/2005/8/layout/vList6"/>
    <dgm:cxn modelId="{3004E9A8-3939-46E5-8F6A-FF5A59A95A4E}" type="presOf" srcId="{0B169718-29E9-4326-A873-3DC7BF570477}" destId="{296FA47D-7DD8-4FA7-BB94-157A30E2547B}" srcOrd="0" destOrd="0" presId="urn:microsoft.com/office/officeart/2005/8/layout/vList6"/>
    <dgm:cxn modelId="{0ADE2BAC-B94A-4E34-AF01-D9AC8DFCE5FE}" srcId="{6139E7E6-0A87-419B-AF16-B109CC71BFC1}" destId="{9D31BEB9-9567-44C9-9DCF-41BF41EE4BAB}" srcOrd="0" destOrd="0" parTransId="{70021BE1-8875-4560-8BC8-EE01EB44AECE}" sibTransId="{58D644BC-1BB4-47F2-A827-6260A49F87D5}"/>
    <dgm:cxn modelId="{6E6632BB-D5AF-42EA-B9D8-61718E2A9CAE}" srcId="{04EDED50-EA52-4D72-9564-8524C8A7996B}" destId="{6139E7E6-0A87-419B-AF16-B109CC71BFC1}" srcOrd="1" destOrd="0" parTransId="{72C0542D-7DC6-4E51-9312-9EDE311B1E18}" sibTransId="{6D5408F0-C770-40F8-88E5-E9F425CDE953}"/>
    <dgm:cxn modelId="{BCC078E5-19D4-4EC3-B4C0-FDDA491EFF73}" srcId="{053374A1-58EE-4B4D-A13D-575D6551C8CE}" destId="{0B169718-29E9-4326-A873-3DC7BF570477}" srcOrd="0" destOrd="0" parTransId="{DDCB4ADA-9F47-4E1F-9E36-2AFFED567CC6}" sibTransId="{1AA86974-74C2-49C1-B8C7-57C53853E712}"/>
    <dgm:cxn modelId="{1FE95CFB-2F2B-40F6-997B-288A39080EEA}" type="presParOf" srcId="{43025B82-C010-4BE9-AD9F-ED1926313A36}" destId="{C1879479-AC75-4C35-AF8A-B7EEB69A37EC}" srcOrd="0" destOrd="0" presId="urn:microsoft.com/office/officeart/2005/8/layout/vList6"/>
    <dgm:cxn modelId="{C09A4B9C-A01A-47C2-AC2E-A4D0067A61AD}" type="presParOf" srcId="{C1879479-AC75-4C35-AF8A-B7EEB69A37EC}" destId="{67922377-1E93-4A1F-8345-1890E422E85D}" srcOrd="0" destOrd="0" presId="urn:microsoft.com/office/officeart/2005/8/layout/vList6"/>
    <dgm:cxn modelId="{EFFC82E0-5207-4D43-9364-577CE462F686}" type="presParOf" srcId="{C1879479-AC75-4C35-AF8A-B7EEB69A37EC}" destId="{296FA47D-7DD8-4FA7-BB94-157A30E2547B}" srcOrd="1" destOrd="0" presId="urn:microsoft.com/office/officeart/2005/8/layout/vList6"/>
    <dgm:cxn modelId="{333A0A3F-F308-4D14-9A6B-8BFFD310484F}" type="presParOf" srcId="{43025B82-C010-4BE9-AD9F-ED1926313A36}" destId="{BA6408EA-0468-48CA-87C7-E0BB86777220}" srcOrd="1" destOrd="0" presId="urn:microsoft.com/office/officeart/2005/8/layout/vList6"/>
    <dgm:cxn modelId="{8F026228-ECFF-4C23-BEB5-FC81BC96D227}" type="presParOf" srcId="{43025B82-C010-4BE9-AD9F-ED1926313A36}" destId="{FA6F814B-CDCF-4D05-907C-F9AB026388F1}" srcOrd="2" destOrd="0" presId="urn:microsoft.com/office/officeart/2005/8/layout/vList6"/>
    <dgm:cxn modelId="{53687199-6E10-441B-AF20-C6AF61641E4B}" type="presParOf" srcId="{FA6F814B-CDCF-4D05-907C-F9AB026388F1}" destId="{828557F5-62FF-4F11-A3EC-F1348CE33A94}" srcOrd="0" destOrd="0" presId="urn:microsoft.com/office/officeart/2005/8/layout/vList6"/>
    <dgm:cxn modelId="{4C3347F2-2C87-4ECA-931F-D3B1BAA1E04A}" type="presParOf" srcId="{FA6F814B-CDCF-4D05-907C-F9AB026388F1}" destId="{234007A7-6EF4-4327-949C-D816824C98D0}"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ACA911-324E-4A10-A96E-7FEF74A5613C}">
      <dsp:nvSpPr>
        <dsp:cNvPr id="0" name=""/>
        <dsp:cNvSpPr/>
      </dsp:nvSpPr>
      <dsp:spPr>
        <a:xfrm rot="16200000">
          <a:off x="468922" y="-468922"/>
          <a:ext cx="2160956" cy="3098800"/>
        </a:xfrm>
        <a:prstGeom prst="round1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s-ES" sz="1400" b="1" kern="1200" dirty="0"/>
            <a:t>Titulaciones</a:t>
          </a:r>
        </a:p>
        <a:p>
          <a:pPr marL="0" lvl="0" indent="0" algn="ctr" defTabSz="622300">
            <a:lnSpc>
              <a:spcPct val="90000"/>
            </a:lnSpc>
            <a:spcBef>
              <a:spcPct val="0"/>
            </a:spcBef>
            <a:spcAft>
              <a:spcPct val="35000"/>
            </a:spcAft>
            <a:buNone/>
          </a:pPr>
          <a:r>
            <a:rPr lang="es-ES" sz="1400" b="0" i="0" kern="1200" dirty="0"/>
            <a:t>La titulación exigida para un puesto de trabajo. Todo dependerá de la complejidad del trabajo a realizar.</a:t>
          </a:r>
          <a:endParaRPr lang="es-ES" sz="1400" kern="1200" dirty="0"/>
        </a:p>
      </dsp:txBody>
      <dsp:txXfrm rot="5400000">
        <a:off x="0" y="0"/>
        <a:ext cx="3098800" cy="1620717"/>
      </dsp:txXfrm>
    </dsp:sp>
    <dsp:sp modelId="{C173AF6C-521A-4D4B-A875-7B1BB9886829}">
      <dsp:nvSpPr>
        <dsp:cNvPr id="0" name=""/>
        <dsp:cNvSpPr/>
      </dsp:nvSpPr>
      <dsp:spPr>
        <a:xfrm>
          <a:off x="3098800" y="0"/>
          <a:ext cx="3098800" cy="2160956"/>
        </a:xfrm>
        <a:prstGeom prst="round1Rect">
          <a:avLst/>
        </a:prstGeom>
        <a:solidFill>
          <a:schemeClr val="accent3">
            <a:hueOff val="903533"/>
            <a:satOff val="33333"/>
            <a:lumOff val="-49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kern="1200" dirty="0" err="1"/>
            <a:t>Experiencia</a:t>
          </a:r>
          <a:endParaRPr lang="en-US" sz="1400" b="1" kern="1200" dirty="0"/>
        </a:p>
        <a:p>
          <a:pPr marL="0" lvl="0" indent="0" algn="ctr" defTabSz="622300">
            <a:lnSpc>
              <a:spcPct val="90000"/>
            </a:lnSpc>
            <a:spcBef>
              <a:spcPct val="0"/>
            </a:spcBef>
            <a:spcAft>
              <a:spcPct val="35000"/>
            </a:spcAft>
            <a:buNone/>
          </a:pPr>
          <a:r>
            <a:rPr lang="en-US" sz="1400" b="0" i="0" kern="1200" dirty="0"/>
            <a:t>E</a:t>
          </a:r>
          <a:r>
            <a:rPr lang="es-ES" sz="1400" b="0" i="0" kern="1200" dirty="0"/>
            <a:t>n ocasiones se utiliza para suplir carencias formativas del candidato. Sobre todo en personas de mayor edad.</a:t>
          </a:r>
          <a:endParaRPr lang="es-ES" sz="1400" kern="1200" dirty="0"/>
        </a:p>
      </dsp:txBody>
      <dsp:txXfrm>
        <a:off x="3098800" y="0"/>
        <a:ext cx="3098800" cy="1620717"/>
      </dsp:txXfrm>
    </dsp:sp>
    <dsp:sp modelId="{8F5B2F9C-2F95-4A7A-A59B-E0D074D2B3D2}">
      <dsp:nvSpPr>
        <dsp:cNvPr id="0" name=""/>
        <dsp:cNvSpPr/>
      </dsp:nvSpPr>
      <dsp:spPr>
        <a:xfrm rot="10800000">
          <a:off x="0" y="2160956"/>
          <a:ext cx="3098800" cy="2160956"/>
        </a:xfrm>
        <a:prstGeom prst="round1Rect">
          <a:avLst/>
        </a:prstGeom>
        <a:solidFill>
          <a:schemeClr val="accent3">
            <a:hueOff val="1807066"/>
            <a:satOff val="66667"/>
            <a:lumOff val="-980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kern="1200" dirty="0" err="1"/>
            <a:t>Habilidades</a:t>
          </a:r>
          <a:endParaRPr lang="en-US" sz="1400" b="1" kern="1200" dirty="0"/>
        </a:p>
        <a:p>
          <a:pPr marL="0" lvl="0" indent="0" algn="ctr" defTabSz="622300">
            <a:lnSpc>
              <a:spcPct val="90000"/>
            </a:lnSpc>
            <a:spcBef>
              <a:spcPct val="0"/>
            </a:spcBef>
            <a:spcAft>
              <a:spcPct val="35000"/>
            </a:spcAft>
            <a:buNone/>
          </a:pPr>
          <a:r>
            <a:rPr lang="es-ES" sz="1400" b="0" i="0" kern="1200" dirty="0"/>
            <a:t>Formadores, personal de atención al cliente o comerciales, deberán disponer de una habilidades sociales determinadas que favorezcan la realización de su trabajo. </a:t>
          </a:r>
          <a:endParaRPr lang="es-ES" sz="1400" kern="1200" dirty="0"/>
        </a:p>
      </dsp:txBody>
      <dsp:txXfrm rot="10800000">
        <a:off x="0" y="2701194"/>
        <a:ext cx="3098800" cy="1620717"/>
      </dsp:txXfrm>
    </dsp:sp>
    <dsp:sp modelId="{779940AF-0C9A-45C1-9612-A14140DD91A5}">
      <dsp:nvSpPr>
        <dsp:cNvPr id="0" name=""/>
        <dsp:cNvSpPr/>
      </dsp:nvSpPr>
      <dsp:spPr>
        <a:xfrm rot="5400000">
          <a:off x="3567722" y="1692034"/>
          <a:ext cx="2160956" cy="3098800"/>
        </a:xfrm>
        <a:prstGeom prst="round1Rect">
          <a:avLst/>
        </a:prstGeom>
        <a:solidFill>
          <a:schemeClr val="accent3">
            <a:hueOff val="2710599"/>
            <a:satOff val="100000"/>
            <a:lumOff val="-1470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s-ES" sz="1400" b="1" kern="1200" dirty="0"/>
            <a:t>Características físicas</a:t>
          </a:r>
        </a:p>
        <a:p>
          <a:pPr marL="0" lvl="0" indent="0" algn="ctr" defTabSz="622300">
            <a:lnSpc>
              <a:spcPct val="90000"/>
            </a:lnSpc>
            <a:spcBef>
              <a:spcPct val="0"/>
            </a:spcBef>
            <a:spcAft>
              <a:spcPct val="35000"/>
            </a:spcAft>
            <a:buNone/>
          </a:pPr>
          <a:r>
            <a:rPr lang="es-ES" sz="1400" b="0" i="0" kern="1200" dirty="0"/>
            <a:t>Para determinados puestos de trabajo, es habitual que sea requisito el tener unas características físicas determinadas, sin caer en discriminaciones innecesarias.</a:t>
          </a:r>
          <a:endParaRPr lang="es-ES" sz="1400" kern="1200" dirty="0"/>
        </a:p>
      </dsp:txBody>
      <dsp:txXfrm rot="-5400000">
        <a:off x="3098800" y="2701194"/>
        <a:ext cx="3098800" cy="1620717"/>
      </dsp:txXfrm>
    </dsp:sp>
    <dsp:sp modelId="{1BF25129-EFEA-407B-8056-8CE712FC7A21}">
      <dsp:nvSpPr>
        <dsp:cNvPr id="0" name=""/>
        <dsp:cNvSpPr/>
      </dsp:nvSpPr>
      <dsp:spPr>
        <a:xfrm>
          <a:off x="2169160" y="1620717"/>
          <a:ext cx="1859280" cy="1080478"/>
        </a:xfrm>
        <a:prstGeom prst="roundRect">
          <a:avLst/>
        </a:prstGeom>
        <a:solidFill>
          <a:schemeClr val="accent3">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t>Fichas de puesto de trabajo</a:t>
          </a:r>
        </a:p>
      </dsp:txBody>
      <dsp:txXfrm>
        <a:off x="2221905" y="1673462"/>
        <a:ext cx="1753790" cy="9749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36DE94-498F-4030-8F4A-518C47778475}">
      <dsp:nvSpPr>
        <dsp:cNvPr id="0" name=""/>
        <dsp:cNvSpPr/>
      </dsp:nvSpPr>
      <dsp:spPr>
        <a:xfrm>
          <a:off x="3646864" y="974664"/>
          <a:ext cx="646364" cy="91440"/>
        </a:xfrm>
        <a:custGeom>
          <a:avLst/>
          <a:gdLst/>
          <a:ahLst/>
          <a:cxnLst/>
          <a:rect l="0" t="0" r="0" b="0"/>
          <a:pathLst>
            <a:path>
              <a:moveTo>
                <a:pt x="0" y="45720"/>
              </a:moveTo>
              <a:lnTo>
                <a:pt x="646364" y="45720"/>
              </a:lnTo>
            </a:path>
          </a:pathLst>
        </a:custGeom>
        <a:noFill/>
        <a:ln w="9525" cap="flat"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ES" sz="600" kern="1200"/>
        </a:p>
      </dsp:txBody>
      <dsp:txXfrm>
        <a:off x="3953122" y="1016996"/>
        <a:ext cx="33848" cy="6776"/>
      </dsp:txXfrm>
    </dsp:sp>
    <dsp:sp modelId="{5471A3E2-741D-40FF-B95D-BAB8A937EC0F}">
      <dsp:nvSpPr>
        <dsp:cNvPr id="0" name=""/>
        <dsp:cNvSpPr/>
      </dsp:nvSpPr>
      <dsp:spPr>
        <a:xfrm>
          <a:off x="198646" y="4884"/>
          <a:ext cx="3450017" cy="2030999"/>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s-ES" sz="1400" kern="1200" dirty="0">
              <a:latin typeface="Open Sans"/>
            </a:rPr>
            <a:t>Una vez fijados los requisitos mínimos que deben cumplir los trabajadores que ocupen un determinado puesto de trabajo, hay que verificar que los empleados los cumplan. Para ello deberemos disponer de sus titulaciones académicas y su currículo con su experiencia previa.</a:t>
          </a:r>
          <a:endParaRPr lang="es-ES" sz="1400" kern="1200" dirty="0"/>
        </a:p>
      </dsp:txBody>
      <dsp:txXfrm>
        <a:off x="198646" y="4884"/>
        <a:ext cx="3450017" cy="2030999"/>
      </dsp:txXfrm>
    </dsp:sp>
    <dsp:sp modelId="{D679EC19-7E60-4FEC-A865-8F00EFE671E6}">
      <dsp:nvSpPr>
        <dsp:cNvPr id="0" name=""/>
        <dsp:cNvSpPr/>
      </dsp:nvSpPr>
      <dsp:spPr>
        <a:xfrm>
          <a:off x="1847158" y="1901582"/>
          <a:ext cx="3950132" cy="778867"/>
        </a:xfrm>
        <a:custGeom>
          <a:avLst/>
          <a:gdLst/>
          <a:ahLst/>
          <a:cxnLst/>
          <a:rect l="0" t="0" r="0" b="0"/>
          <a:pathLst>
            <a:path>
              <a:moveTo>
                <a:pt x="3950132" y="0"/>
              </a:moveTo>
              <a:lnTo>
                <a:pt x="3950132" y="406533"/>
              </a:lnTo>
              <a:lnTo>
                <a:pt x="0" y="406533"/>
              </a:lnTo>
              <a:lnTo>
                <a:pt x="0" y="778867"/>
              </a:lnTo>
            </a:path>
          </a:pathLst>
        </a:custGeom>
        <a:noFill/>
        <a:ln w="9525" cap="flat" cmpd="sng" algn="ctr">
          <a:solidFill>
            <a:schemeClr val="accent5">
              <a:hueOff val="-7353344"/>
              <a:satOff val="-10228"/>
              <a:lumOff val="-3922"/>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ES" sz="600" kern="1200"/>
        </a:p>
      </dsp:txBody>
      <dsp:txXfrm>
        <a:off x="3721419" y="2287627"/>
        <a:ext cx="201610" cy="6776"/>
      </dsp:txXfrm>
    </dsp:sp>
    <dsp:sp modelId="{D5F6A701-FBCC-425E-A9BF-251917EA27A2}">
      <dsp:nvSpPr>
        <dsp:cNvPr id="0" name=""/>
        <dsp:cNvSpPr/>
      </dsp:nvSpPr>
      <dsp:spPr>
        <a:xfrm>
          <a:off x="4325628" y="137387"/>
          <a:ext cx="2943324" cy="1765994"/>
        </a:xfrm>
        <a:prstGeom prst="rect">
          <a:avLst/>
        </a:prstGeom>
        <a:solidFill>
          <a:schemeClr val="accent5">
            <a:hueOff val="-3676672"/>
            <a:satOff val="-5114"/>
            <a:lumOff val="-19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s-ES" sz="1400" kern="1200" dirty="0">
              <a:latin typeface="Open Sans"/>
            </a:rPr>
            <a:t>IMPORTANTE: Es requisito de las normas ISO, que dichos documentos formen parte de la información documentada del Sistema de Gestión</a:t>
          </a:r>
          <a:endParaRPr lang="es-ES" sz="1400" kern="1200" dirty="0"/>
        </a:p>
      </dsp:txBody>
      <dsp:txXfrm>
        <a:off x="4325628" y="137387"/>
        <a:ext cx="2943324" cy="1765994"/>
      </dsp:txXfrm>
    </dsp:sp>
    <dsp:sp modelId="{1A510B7C-3BE5-4351-8F53-5C76644325AB}">
      <dsp:nvSpPr>
        <dsp:cNvPr id="0" name=""/>
        <dsp:cNvSpPr/>
      </dsp:nvSpPr>
      <dsp:spPr>
        <a:xfrm>
          <a:off x="198646" y="2712849"/>
          <a:ext cx="3297023" cy="2021904"/>
        </a:xfrm>
        <a:prstGeom prst="rect">
          <a:avLst/>
        </a:prstGeom>
        <a:solidFill>
          <a:schemeClr val="accent5">
            <a:hueOff val="-7353344"/>
            <a:satOff val="-10228"/>
            <a:lumOff val="-39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s-ES" sz="1400" kern="1200" dirty="0">
              <a:latin typeface="Arial" panose="020B0604020202020204" pitchFamily="34" charset="0"/>
              <a:cs typeface="Arial" panose="020B0604020202020204" pitchFamily="34" charset="0"/>
            </a:rPr>
            <a:t>En ocasiones, para </a:t>
          </a:r>
          <a:r>
            <a:rPr lang="es-ES" sz="1400" b="1" kern="1200" dirty="0">
              <a:latin typeface="Arial" panose="020B0604020202020204" pitchFamily="34" charset="0"/>
              <a:cs typeface="Arial" panose="020B0604020202020204" pitchFamily="34" charset="0"/>
            </a:rPr>
            <a:t>evitar que una persona no sea adecuada</a:t>
          </a:r>
          <a:r>
            <a:rPr lang="es-ES" sz="1400" kern="1200" dirty="0">
              <a:latin typeface="Arial" panose="020B0604020202020204" pitchFamily="34" charset="0"/>
              <a:cs typeface="Arial" panose="020B0604020202020204" pitchFamily="34" charset="0"/>
            </a:rPr>
            <a:t> al puesto de trabajo que ocupa, se define el puesto acorde a su formación y experiencia. Esta es una </a:t>
          </a:r>
          <a:r>
            <a:rPr lang="es-ES" sz="1400" b="1" kern="1200" dirty="0">
              <a:latin typeface="Arial" panose="020B0604020202020204" pitchFamily="34" charset="0"/>
              <a:cs typeface="Arial" panose="020B0604020202020204" pitchFamily="34" charset="0"/>
            </a:rPr>
            <a:t>mala práctica</a:t>
          </a:r>
          <a:r>
            <a:rPr lang="es-ES" sz="1400" kern="1200" dirty="0">
              <a:latin typeface="Arial" panose="020B0604020202020204" pitchFamily="34" charset="0"/>
              <a:cs typeface="Arial" panose="020B0604020202020204" pitchFamily="34" charset="0"/>
            </a:rPr>
            <a:t> ya que los requisitos del puesto de trabajo deben estar alineados con los </a:t>
          </a:r>
          <a:r>
            <a:rPr lang="es-ES" sz="1400" b="1" kern="1200" dirty="0">
              <a:latin typeface="Arial" panose="020B0604020202020204" pitchFamily="34" charset="0"/>
              <a:cs typeface="Arial" panose="020B0604020202020204" pitchFamily="34" charset="0"/>
            </a:rPr>
            <a:t>objetivos de los procesos</a:t>
          </a:r>
          <a:r>
            <a:rPr lang="es-ES" sz="1400" kern="1200" dirty="0">
              <a:latin typeface="Arial" panose="020B0604020202020204" pitchFamily="34" charset="0"/>
              <a:cs typeface="Arial" panose="020B0604020202020204" pitchFamily="34" charset="0"/>
            </a:rPr>
            <a:t> en los que interviene. </a:t>
          </a:r>
          <a:endParaRPr lang="es-ES" sz="1400" kern="1200" dirty="0"/>
        </a:p>
      </dsp:txBody>
      <dsp:txXfrm>
        <a:off x="198646" y="2712849"/>
        <a:ext cx="3297023" cy="20219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6935F1-7B18-426A-BB51-536E32F917E7}">
      <dsp:nvSpPr>
        <dsp:cNvPr id="0" name=""/>
        <dsp:cNvSpPr/>
      </dsp:nvSpPr>
      <dsp:spPr>
        <a:xfrm>
          <a:off x="0" y="441852"/>
          <a:ext cx="9448799" cy="7308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A82326F-B3B9-40AA-9A05-579C06109F54}">
      <dsp:nvSpPr>
        <dsp:cNvPr id="0" name=""/>
        <dsp:cNvSpPr/>
      </dsp:nvSpPr>
      <dsp:spPr>
        <a:xfrm>
          <a:off x="472440" y="13812"/>
          <a:ext cx="6614160" cy="85608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0000" tIns="0" rIns="250000" bIns="0" numCol="1" spcCol="1270" anchor="ctr" anchorCtr="0">
          <a:noAutofit/>
        </a:bodyPr>
        <a:lstStyle/>
        <a:p>
          <a:pPr marL="0" lvl="0" indent="0" algn="l" defTabSz="755650">
            <a:lnSpc>
              <a:spcPct val="90000"/>
            </a:lnSpc>
            <a:spcBef>
              <a:spcPct val="0"/>
            </a:spcBef>
            <a:spcAft>
              <a:spcPct val="35000"/>
            </a:spcAft>
            <a:buNone/>
          </a:pPr>
          <a:r>
            <a:rPr lang="en-US" sz="1700" b="1" kern="1200" dirty="0"/>
            <a:t>Planes de </a:t>
          </a:r>
          <a:r>
            <a:rPr lang="en-US" sz="1700" b="1" kern="1200" dirty="0" err="1"/>
            <a:t>carrera</a:t>
          </a:r>
          <a:r>
            <a:rPr lang="en-US" sz="1700" b="0" i="0" kern="1200" dirty="0"/>
            <a:t>: </a:t>
          </a:r>
          <a:r>
            <a:rPr lang="es-ES" sz="1700" b="0" i="0" kern="1200" dirty="0"/>
            <a:t>garantiza que cada persona estará preparada para asumir sus nuevas responsabilidades cuando así se requiera.</a:t>
          </a:r>
          <a:endParaRPr lang="es-ES" sz="1700" kern="1200" dirty="0"/>
        </a:p>
      </dsp:txBody>
      <dsp:txXfrm>
        <a:off x="514230" y="55602"/>
        <a:ext cx="6530580" cy="772500"/>
      </dsp:txXfrm>
    </dsp:sp>
    <dsp:sp modelId="{74BA3BE4-8B68-46E5-93CB-CDE5DB99F9EC}">
      <dsp:nvSpPr>
        <dsp:cNvPr id="0" name=""/>
        <dsp:cNvSpPr/>
      </dsp:nvSpPr>
      <dsp:spPr>
        <a:xfrm>
          <a:off x="0" y="1757292"/>
          <a:ext cx="9448799" cy="730800"/>
        </a:xfrm>
        <a:prstGeom prst="rect">
          <a:avLst/>
        </a:prstGeom>
        <a:solidFill>
          <a:schemeClr val="lt1">
            <a:alpha val="90000"/>
            <a:hueOff val="0"/>
            <a:satOff val="0"/>
            <a:lumOff val="0"/>
            <a:alphaOff val="0"/>
          </a:schemeClr>
        </a:solidFill>
        <a:ln w="25400" cap="flat" cmpd="sng" algn="ctr">
          <a:solidFill>
            <a:schemeClr val="accent2">
              <a:hueOff val="-727682"/>
              <a:satOff val="-41964"/>
              <a:lumOff val="4314"/>
              <a:alphaOff val="0"/>
            </a:schemeClr>
          </a:solidFill>
          <a:prstDash val="solid"/>
        </a:ln>
        <a:effectLst/>
      </dsp:spPr>
      <dsp:style>
        <a:lnRef idx="2">
          <a:scrgbClr r="0" g="0" b="0"/>
        </a:lnRef>
        <a:fillRef idx="1">
          <a:scrgbClr r="0" g="0" b="0"/>
        </a:fillRef>
        <a:effectRef idx="0">
          <a:scrgbClr r="0" g="0" b="0"/>
        </a:effectRef>
        <a:fontRef idx="minor"/>
      </dsp:style>
    </dsp:sp>
    <dsp:sp modelId="{92C5C5A0-C099-4797-89A5-30C45BB4DA72}">
      <dsp:nvSpPr>
        <dsp:cNvPr id="0" name=""/>
        <dsp:cNvSpPr/>
      </dsp:nvSpPr>
      <dsp:spPr>
        <a:xfrm>
          <a:off x="472440" y="1329252"/>
          <a:ext cx="6614160" cy="856080"/>
        </a:xfrm>
        <a:prstGeom prst="roundRect">
          <a:avLst/>
        </a:prstGeom>
        <a:solidFill>
          <a:schemeClr val="accent2">
            <a:hueOff val="-727682"/>
            <a:satOff val="-41964"/>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0000" tIns="0" rIns="250000" bIns="0" numCol="1" spcCol="1270" anchor="ctr" anchorCtr="0">
          <a:noAutofit/>
        </a:bodyPr>
        <a:lstStyle/>
        <a:p>
          <a:pPr marL="0" lvl="0" indent="0" algn="l" defTabSz="755650">
            <a:lnSpc>
              <a:spcPct val="90000"/>
            </a:lnSpc>
            <a:spcBef>
              <a:spcPct val="0"/>
            </a:spcBef>
            <a:spcAft>
              <a:spcPct val="35000"/>
            </a:spcAft>
            <a:buNone/>
          </a:pPr>
          <a:r>
            <a:rPr lang="es-ES" sz="1700" b="1" kern="1200" dirty="0"/>
            <a:t>Rotación de puestos</a:t>
          </a:r>
          <a:r>
            <a:rPr lang="es-ES" sz="1700" b="0" i="0" kern="1200" dirty="0"/>
            <a:t>: El cambio temporal de puesto de trabajo y las rotaciones, evitan la desmotivación de los empleados y mejora su polivalencia</a:t>
          </a:r>
          <a:endParaRPr lang="es-ES" sz="1700" kern="1200" dirty="0"/>
        </a:p>
      </dsp:txBody>
      <dsp:txXfrm>
        <a:off x="514230" y="1371042"/>
        <a:ext cx="6530580" cy="772500"/>
      </dsp:txXfrm>
    </dsp:sp>
    <dsp:sp modelId="{C6F8944C-A60F-4D3F-8717-2688524AEC4E}">
      <dsp:nvSpPr>
        <dsp:cNvPr id="0" name=""/>
        <dsp:cNvSpPr/>
      </dsp:nvSpPr>
      <dsp:spPr>
        <a:xfrm>
          <a:off x="0" y="3072732"/>
          <a:ext cx="9448799" cy="730800"/>
        </a:xfrm>
        <a:prstGeom prst="rect">
          <a:avLst/>
        </a:prstGeom>
        <a:solidFill>
          <a:schemeClr val="lt1">
            <a:alpha val="90000"/>
            <a:hueOff val="0"/>
            <a:satOff val="0"/>
            <a:lumOff val="0"/>
            <a:alphaOff val="0"/>
          </a:schemeClr>
        </a:solidFill>
        <a:ln w="25400" cap="flat" cmpd="sng" algn="ctr">
          <a:solidFill>
            <a:schemeClr val="accent2">
              <a:hueOff val="-1455363"/>
              <a:satOff val="-83928"/>
              <a:lumOff val="8628"/>
              <a:alphaOff val="0"/>
            </a:schemeClr>
          </a:solidFill>
          <a:prstDash val="solid"/>
        </a:ln>
        <a:effectLst/>
      </dsp:spPr>
      <dsp:style>
        <a:lnRef idx="2">
          <a:scrgbClr r="0" g="0" b="0"/>
        </a:lnRef>
        <a:fillRef idx="1">
          <a:scrgbClr r="0" g="0" b="0"/>
        </a:fillRef>
        <a:effectRef idx="0">
          <a:scrgbClr r="0" g="0" b="0"/>
        </a:effectRef>
        <a:fontRef idx="minor"/>
      </dsp:style>
    </dsp:sp>
    <dsp:sp modelId="{8BCEAD68-F9E1-40B4-961A-9D39F6D80B10}">
      <dsp:nvSpPr>
        <dsp:cNvPr id="0" name=""/>
        <dsp:cNvSpPr/>
      </dsp:nvSpPr>
      <dsp:spPr>
        <a:xfrm>
          <a:off x="472440" y="2644692"/>
          <a:ext cx="6614160" cy="856080"/>
        </a:xfrm>
        <a:prstGeom prst="roundRect">
          <a:avLst/>
        </a:prstGeom>
        <a:solidFill>
          <a:schemeClr val="accent2">
            <a:hueOff val="-1455363"/>
            <a:satOff val="-83928"/>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0000" tIns="0" rIns="250000" bIns="0" numCol="1" spcCol="1270" anchor="ctr" anchorCtr="0">
          <a:noAutofit/>
        </a:bodyPr>
        <a:lstStyle/>
        <a:p>
          <a:pPr marL="0" lvl="0" indent="0" algn="l" defTabSz="755650">
            <a:lnSpc>
              <a:spcPct val="90000"/>
            </a:lnSpc>
            <a:spcBef>
              <a:spcPct val="0"/>
            </a:spcBef>
            <a:spcAft>
              <a:spcPct val="35000"/>
            </a:spcAft>
            <a:buNone/>
          </a:pPr>
          <a:r>
            <a:rPr lang="en-US" sz="1700" b="1" kern="1200" dirty="0" err="1"/>
            <a:t>Cursos</a:t>
          </a:r>
          <a:r>
            <a:rPr lang="en-US" sz="1700" b="1" kern="1200" dirty="0"/>
            <a:t> de </a:t>
          </a:r>
          <a:r>
            <a:rPr lang="en-US" sz="1700" b="1" kern="1200" dirty="0" err="1"/>
            <a:t>formación</a:t>
          </a:r>
          <a:r>
            <a:rPr lang="en-US" sz="1700" b="0" i="0" kern="1200" dirty="0"/>
            <a:t>: </a:t>
          </a:r>
          <a:r>
            <a:rPr lang="en-US" sz="1700" b="0" i="0" kern="1200" dirty="0" err="1"/>
            <a:t>suelen</a:t>
          </a:r>
          <a:r>
            <a:rPr lang="en-US" sz="1700" b="0" i="0" kern="1200" dirty="0"/>
            <a:t> </a:t>
          </a:r>
          <a:r>
            <a:rPr lang="en-US" sz="1700" b="0" i="0" kern="1200" dirty="0" err="1"/>
            <a:t>tratar</a:t>
          </a:r>
          <a:r>
            <a:rPr lang="en-US" sz="1700" b="0" i="0" kern="1200" dirty="0"/>
            <a:t> </a:t>
          </a:r>
          <a:r>
            <a:rPr lang="en-US" sz="1700" b="0" i="0" kern="1200" dirty="0" err="1"/>
            <a:t>aspectos</a:t>
          </a:r>
          <a:r>
            <a:rPr lang="en-US" sz="1700" b="0" i="0" kern="1200" dirty="0"/>
            <a:t> </a:t>
          </a:r>
          <a:r>
            <a:rPr lang="en-US" sz="1700" b="0" i="0" kern="1200" dirty="0" err="1"/>
            <a:t>técnicos</a:t>
          </a:r>
          <a:r>
            <a:rPr lang="en-US" sz="1700" b="0" i="0" kern="1200" dirty="0"/>
            <a:t> u </a:t>
          </a:r>
          <a:r>
            <a:rPr lang="en-US" sz="1700" b="0" i="0" kern="1200" dirty="0" err="1"/>
            <a:t>organizativos</a:t>
          </a:r>
          <a:endParaRPr lang="es-ES" sz="1700" kern="1200" dirty="0"/>
        </a:p>
      </dsp:txBody>
      <dsp:txXfrm>
        <a:off x="514230" y="2686482"/>
        <a:ext cx="6530580" cy="7725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6FA47D-7DD8-4FA7-BB94-157A30E2547B}">
      <dsp:nvSpPr>
        <dsp:cNvPr id="0" name=""/>
        <dsp:cNvSpPr/>
      </dsp:nvSpPr>
      <dsp:spPr>
        <a:xfrm>
          <a:off x="3848648" y="421"/>
          <a:ext cx="5772972" cy="1643502"/>
        </a:xfrm>
        <a:prstGeom prst="rightArrow">
          <a:avLst>
            <a:gd name="adj1" fmla="val 75000"/>
            <a:gd name="adj2" fmla="val 50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b="0" i="1" kern="1200" dirty="0"/>
            <a:t>Control </a:t>
          </a:r>
          <a:r>
            <a:rPr lang="en-US" sz="1800" b="0" i="1" kern="1200" dirty="0" err="1"/>
            <a:t>operacional</a:t>
          </a:r>
          <a:r>
            <a:rPr lang="en-US" sz="1800" b="0" i="1" kern="1200" dirty="0"/>
            <a:t>, Control de </a:t>
          </a:r>
          <a:r>
            <a:rPr lang="en-US" sz="1800" b="0" i="1" kern="1200" dirty="0" err="1"/>
            <a:t>Documentos</a:t>
          </a:r>
          <a:r>
            <a:rPr lang="en-US" sz="1800" b="0" i="1" kern="1200" dirty="0"/>
            <a:t>, </a:t>
          </a:r>
          <a:r>
            <a:rPr lang="en-US" sz="1800" b="0" i="1" kern="1200" dirty="0" err="1"/>
            <a:t>Auditorías</a:t>
          </a:r>
          <a:r>
            <a:rPr lang="en-US" sz="1800" b="0" i="1" kern="1200" dirty="0"/>
            <a:t> </a:t>
          </a:r>
          <a:r>
            <a:rPr lang="en-US" sz="1800" b="0" i="1" kern="1200" dirty="0" err="1"/>
            <a:t>internas</a:t>
          </a:r>
          <a:r>
            <a:rPr lang="en-US" sz="1800" b="0" i="1" kern="1200" dirty="0"/>
            <a:t>, Control de No </a:t>
          </a:r>
          <a:r>
            <a:rPr lang="en-US" sz="1800" b="0" i="1" kern="1200" dirty="0" err="1"/>
            <a:t>Conformidades</a:t>
          </a:r>
          <a:r>
            <a:rPr lang="en-US" sz="1800" b="0" i="1" kern="1200" dirty="0"/>
            <a:t> y </a:t>
          </a:r>
          <a:r>
            <a:rPr lang="en-US" sz="1800" b="0" i="1" kern="1200" dirty="0" err="1"/>
            <a:t>Acciones</a:t>
          </a:r>
          <a:r>
            <a:rPr lang="en-US" sz="1800" b="0" i="1" kern="1200" dirty="0"/>
            <a:t> </a:t>
          </a:r>
          <a:r>
            <a:rPr lang="en-US" sz="1800" b="0" i="1" kern="1200" dirty="0" err="1"/>
            <a:t>correctivas</a:t>
          </a:r>
          <a:r>
            <a:rPr lang="en-US" sz="1800" b="0" i="1" kern="1200" dirty="0"/>
            <a:t>, </a:t>
          </a:r>
          <a:r>
            <a:rPr lang="en-US" sz="1800" b="0" i="1" kern="1200" dirty="0" err="1"/>
            <a:t>Revisión</a:t>
          </a:r>
          <a:r>
            <a:rPr lang="en-US" sz="1800" b="0" i="1" kern="1200" dirty="0"/>
            <a:t> por la </a:t>
          </a:r>
          <a:r>
            <a:rPr lang="en-US" sz="1800" b="0" i="1" kern="1200" dirty="0" err="1"/>
            <a:t>dirección</a:t>
          </a:r>
          <a:r>
            <a:rPr lang="en-US" sz="1800" b="0" i="1" kern="1200" dirty="0"/>
            <a:t>, C</a:t>
          </a:r>
          <a:r>
            <a:rPr lang="es-ES" sz="1800" i="1" kern="1200" dirty="0" err="1"/>
            <a:t>ontratación</a:t>
          </a:r>
          <a:r>
            <a:rPr lang="es-ES" sz="1800" i="1" kern="1200" dirty="0"/>
            <a:t> de personal</a:t>
          </a:r>
        </a:p>
      </dsp:txBody>
      <dsp:txXfrm>
        <a:off x="3848648" y="205859"/>
        <a:ext cx="5156659" cy="1232626"/>
      </dsp:txXfrm>
    </dsp:sp>
    <dsp:sp modelId="{67922377-1E93-4A1F-8345-1890E422E85D}">
      <dsp:nvSpPr>
        <dsp:cNvPr id="0" name=""/>
        <dsp:cNvSpPr/>
      </dsp:nvSpPr>
      <dsp:spPr>
        <a:xfrm>
          <a:off x="0" y="421"/>
          <a:ext cx="3848648" cy="1643502"/>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s-ES" sz="2800" kern="1200" dirty="0"/>
            <a:t>Obligatorios</a:t>
          </a:r>
        </a:p>
      </dsp:txBody>
      <dsp:txXfrm>
        <a:off x="80229" y="80650"/>
        <a:ext cx="3688190" cy="1483044"/>
      </dsp:txXfrm>
    </dsp:sp>
    <dsp:sp modelId="{234007A7-6EF4-4327-949C-D816824C98D0}">
      <dsp:nvSpPr>
        <dsp:cNvPr id="0" name=""/>
        <dsp:cNvSpPr/>
      </dsp:nvSpPr>
      <dsp:spPr>
        <a:xfrm>
          <a:off x="3848648" y="1808274"/>
          <a:ext cx="5772972" cy="1643502"/>
        </a:xfrm>
        <a:prstGeom prst="rightArrow">
          <a:avLst>
            <a:gd name="adj1" fmla="val 75000"/>
            <a:gd name="adj2" fmla="val 50000"/>
          </a:avLst>
        </a:prstGeom>
        <a:solidFill>
          <a:schemeClr val="accent4">
            <a:tint val="40000"/>
            <a:alpha val="90000"/>
            <a:hueOff val="11513918"/>
            <a:satOff val="-61261"/>
            <a:lumOff val="-3490"/>
            <a:alphaOff val="0"/>
          </a:schemeClr>
        </a:solidFill>
        <a:ln w="25400" cap="flat" cmpd="sng" algn="ctr">
          <a:solidFill>
            <a:schemeClr val="accent4">
              <a:tint val="40000"/>
              <a:alpha val="90000"/>
              <a:hueOff val="11513918"/>
              <a:satOff val="-61261"/>
              <a:lumOff val="-349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s-ES" sz="1800" i="1" kern="1200" dirty="0"/>
            <a:t>Aspectos ambientales, gestión de residuos, compras de materia prima, medición de satisfacción, evaluación de proveedores, etc.</a:t>
          </a:r>
        </a:p>
      </dsp:txBody>
      <dsp:txXfrm>
        <a:off x="3848648" y="2013712"/>
        <a:ext cx="5156659" cy="1232626"/>
      </dsp:txXfrm>
    </dsp:sp>
    <dsp:sp modelId="{828557F5-62FF-4F11-A3EC-F1348CE33A94}">
      <dsp:nvSpPr>
        <dsp:cNvPr id="0" name=""/>
        <dsp:cNvSpPr/>
      </dsp:nvSpPr>
      <dsp:spPr>
        <a:xfrm>
          <a:off x="0" y="1808274"/>
          <a:ext cx="3848648" cy="1643502"/>
        </a:xfrm>
        <a:prstGeom prst="roundRect">
          <a:avLst/>
        </a:prstGeom>
        <a:solidFill>
          <a:schemeClr val="accent4">
            <a:hueOff val="10395692"/>
            <a:satOff val="-47968"/>
            <a:lumOff val="1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s-EC" sz="2400" kern="1200" dirty="0"/>
            <a:t>Opcionales según el contexto</a:t>
          </a:r>
          <a:endParaRPr lang="es-ES" sz="2400" kern="1200" dirty="0"/>
        </a:p>
      </dsp:txBody>
      <dsp:txXfrm>
        <a:off x="80229" y="1888503"/>
        <a:ext cx="3688190" cy="1483044"/>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15"/>
        <p:cNvGrpSpPr/>
        <p:nvPr/>
      </p:nvGrpSpPr>
      <p:grpSpPr>
        <a:xfrm>
          <a:off x="0" y="0"/>
          <a:ext cx="0" cy="0"/>
          <a:chOff x="0" y="0"/>
          <a:chExt cx="0" cy="0"/>
        </a:xfrm>
      </p:grpSpPr>
      <p:sp>
        <p:nvSpPr>
          <p:cNvPr id="16" name="Google Shape;16;p19"/>
          <p:cNvSpPr txBox="1">
            <a:spLocks noGrp="1"/>
          </p:cNvSpPr>
          <p:nvPr>
            <p:ph type="ftr" idx="11"/>
          </p:nvPr>
        </p:nvSpPr>
        <p:spPr>
          <a:xfrm>
            <a:off x="4038600" y="6356352"/>
            <a:ext cx="4114800" cy="365125"/>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400"/>
              <a:buNone/>
              <a:defRPr sz="1400" b="0" i="0">
                <a:solidFill>
                  <a:schemeClr val="lt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19"/>
          <p:cNvSpPr txBox="1">
            <a:spLocks noGrp="1"/>
          </p:cNvSpPr>
          <p:nvPr>
            <p:ph type="dt" idx="10"/>
          </p:nvPr>
        </p:nvSpPr>
        <p:spPr>
          <a:xfrm>
            <a:off x="838200" y="6356352"/>
            <a:ext cx="27432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19"/>
          <p:cNvSpPr txBox="1">
            <a:spLocks noGrp="1"/>
          </p:cNvSpPr>
          <p:nvPr>
            <p:ph type="sldNum" idx="12"/>
          </p:nvPr>
        </p:nvSpPr>
        <p:spPr>
          <a:xfrm>
            <a:off x="8610600" y="6356352"/>
            <a:ext cx="2743200" cy="365125"/>
          </a:xfrm>
          <a:prstGeom prst="rect">
            <a:avLst/>
          </a:prstGeom>
          <a:noFill/>
          <a:ln>
            <a:noFill/>
          </a:ln>
        </p:spPr>
        <p:txBody>
          <a:bodyPr spcFirstLastPara="1" wrap="square" lIns="0" tIns="0" rIns="0" bIns="0" anchor="ctr" anchorCtr="0">
            <a:noAutofit/>
          </a:bodyPr>
          <a:lstStyle>
            <a:lvl1pPr marL="38100" marR="0" lvl="0"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38100" marR="0" lvl="1"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2pPr>
            <a:lvl3pPr marL="38100" marR="0" lvl="2"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3pPr>
            <a:lvl4pPr marL="38100" marR="0" lvl="3"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38100" marR="0" lvl="4"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5pPr>
            <a:lvl6pPr marL="38100" marR="0" lvl="5"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6pPr>
            <a:lvl7pPr marL="38100" marR="0" lvl="6"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7pPr>
            <a:lvl8pPr marL="38100" marR="0" lvl="7"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8pPr>
            <a:lvl9pPr marL="38100" marR="0" lvl="8"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4058375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objetos" type="obj">
  <p:cSld name="Título y objetos">
    <p:spTree>
      <p:nvGrpSpPr>
        <p:cNvPr id="1" name="Shape 19"/>
        <p:cNvGrpSpPr/>
        <p:nvPr/>
      </p:nvGrpSpPr>
      <p:grpSpPr>
        <a:xfrm>
          <a:off x="0" y="0"/>
          <a:ext cx="0" cy="0"/>
          <a:chOff x="0" y="0"/>
          <a:chExt cx="0" cy="0"/>
        </a:xfrm>
      </p:grpSpPr>
      <p:sp>
        <p:nvSpPr>
          <p:cNvPr id="20" name="Google Shape;20;p20"/>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2" name="Google Shape;22;p20"/>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20"/>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0"/>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4075865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apositiva de título" type="title">
  <p:cSld name="Diapositiva de título">
    <p:spTree>
      <p:nvGrpSpPr>
        <p:cNvPr id="1" name="Shape 28"/>
        <p:cNvGrpSpPr/>
        <p:nvPr/>
      </p:nvGrpSpPr>
      <p:grpSpPr>
        <a:xfrm>
          <a:off x="0" y="0"/>
          <a:ext cx="0" cy="0"/>
          <a:chOff x="0" y="0"/>
          <a:chExt cx="0" cy="0"/>
        </a:xfrm>
      </p:grpSpPr>
      <p:sp>
        <p:nvSpPr>
          <p:cNvPr id="29" name="Google Shape;29;p2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2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31" name="Google Shape;31;p22"/>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2"/>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22"/>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1909639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Encabezado de sección" type="secHead">
  <p:cSld name="Encabezado de sección">
    <p:spTree>
      <p:nvGrpSpPr>
        <p:cNvPr id="1" name="Shape 34"/>
        <p:cNvGrpSpPr/>
        <p:nvPr/>
      </p:nvGrpSpPr>
      <p:grpSpPr>
        <a:xfrm>
          <a:off x="0" y="0"/>
          <a:ext cx="0" cy="0"/>
          <a:chOff x="0" y="0"/>
          <a:chExt cx="0" cy="0"/>
        </a:xfrm>
      </p:grpSpPr>
      <p:sp>
        <p:nvSpPr>
          <p:cNvPr id="35" name="Google Shape;35;p23"/>
          <p:cNvSpPr txBox="1">
            <a:spLocks noGrp="1"/>
          </p:cNvSpPr>
          <p:nvPr>
            <p:ph type="title"/>
          </p:nvPr>
        </p:nvSpPr>
        <p:spPr>
          <a:xfrm>
            <a:off x="831851" y="1709740"/>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23"/>
          <p:cNvSpPr txBox="1">
            <a:spLocks noGrp="1"/>
          </p:cNvSpPr>
          <p:nvPr>
            <p:ph type="body" idx="1"/>
          </p:nvPr>
        </p:nvSpPr>
        <p:spPr>
          <a:xfrm>
            <a:off x="831851" y="4589465"/>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37" name="Google Shape;37;p23"/>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3"/>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3"/>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706952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os objetos" type="twoObj">
  <p:cSld name="Dos objetos">
    <p:spTree>
      <p:nvGrpSpPr>
        <p:cNvPr id="1" name="Shape 40"/>
        <p:cNvGrpSpPr/>
        <p:nvPr/>
      </p:nvGrpSpPr>
      <p:grpSpPr>
        <a:xfrm>
          <a:off x="0" y="0"/>
          <a:ext cx="0" cy="0"/>
          <a:chOff x="0" y="0"/>
          <a:chExt cx="0" cy="0"/>
        </a:xfrm>
      </p:grpSpPr>
      <p:sp>
        <p:nvSpPr>
          <p:cNvPr id="41" name="Google Shape;41;p24"/>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3" name="Google Shape;43;p2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4" name="Google Shape;44;p24"/>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24"/>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2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3343764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ción" type="twoTxTwoObj">
  <p:cSld name="Comparación">
    <p:spTree>
      <p:nvGrpSpPr>
        <p:cNvPr id="1" name="Shape 47"/>
        <p:cNvGrpSpPr/>
        <p:nvPr/>
      </p:nvGrpSpPr>
      <p:grpSpPr>
        <a:xfrm>
          <a:off x="0" y="0"/>
          <a:ext cx="0" cy="0"/>
          <a:chOff x="0" y="0"/>
          <a:chExt cx="0" cy="0"/>
        </a:xfrm>
      </p:grpSpPr>
      <p:sp>
        <p:nvSpPr>
          <p:cNvPr id="48" name="Google Shape;48;p25"/>
          <p:cNvSpPr txBox="1">
            <a:spLocks noGrp="1"/>
          </p:cNvSpPr>
          <p:nvPr>
            <p:ph type="title"/>
          </p:nvPr>
        </p:nvSpPr>
        <p:spPr>
          <a:xfrm>
            <a:off x="839788"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25"/>
          <p:cNvSpPr txBox="1">
            <a:spLocks noGrp="1"/>
          </p:cNvSpPr>
          <p:nvPr>
            <p:ph type="body" idx="1"/>
          </p:nvPr>
        </p:nvSpPr>
        <p:spPr>
          <a:xfrm>
            <a:off x="839789"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50" name="Google Shape;50;p25"/>
          <p:cNvSpPr txBox="1">
            <a:spLocks noGrp="1"/>
          </p:cNvSpPr>
          <p:nvPr>
            <p:ph type="body" idx="2"/>
          </p:nvPr>
        </p:nvSpPr>
        <p:spPr>
          <a:xfrm>
            <a:off x="839789"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1" name="Google Shape;51;p25"/>
          <p:cNvSpPr txBox="1">
            <a:spLocks noGrp="1"/>
          </p:cNvSpPr>
          <p:nvPr>
            <p:ph type="body" idx="3"/>
          </p:nvPr>
        </p:nvSpPr>
        <p:spPr>
          <a:xfrm>
            <a:off x="6172201"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52" name="Google Shape;52;p25"/>
          <p:cNvSpPr txBox="1">
            <a:spLocks noGrp="1"/>
          </p:cNvSpPr>
          <p:nvPr>
            <p:ph type="body" idx="4"/>
          </p:nvPr>
        </p:nvSpPr>
        <p:spPr>
          <a:xfrm>
            <a:off x="6172201"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3" name="Google Shape;53;p25"/>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25"/>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25"/>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17956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olo el título" type="titleOnly">
  <p:cSld name="Solo el título">
    <p:spTree>
      <p:nvGrpSpPr>
        <p:cNvPr id="1" name="Shape 56"/>
        <p:cNvGrpSpPr/>
        <p:nvPr/>
      </p:nvGrpSpPr>
      <p:grpSpPr>
        <a:xfrm>
          <a:off x="0" y="0"/>
          <a:ext cx="0" cy="0"/>
          <a:chOff x="0" y="0"/>
          <a:chExt cx="0" cy="0"/>
        </a:xfrm>
      </p:grpSpPr>
      <p:sp>
        <p:nvSpPr>
          <p:cNvPr id="57" name="Google Shape;57;p26"/>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26"/>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6"/>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6"/>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642903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En blanco" type="blank">
  <p:cSld name="En blanco">
    <p:spTree>
      <p:nvGrpSpPr>
        <p:cNvPr id="1" name="Shape 61"/>
        <p:cNvGrpSpPr/>
        <p:nvPr/>
      </p:nvGrpSpPr>
      <p:grpSpPr>
        <a:xfrm>
          <a:off x="0" y="0"/>
          <a:ext cx="0" cy="0"/>
          <a:chOff x="0" y="0"/>
          <a:chExt cx="0" cy="0"/>
        </a:xfrm>
      </p:grpSpPr>
      <p:sp>
        <p:nvSpPr>
          <p:cNvPr id="62" name="Google Shape;62;p27"/>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7"/>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3194256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ido con título" type="objTx">
  <p:cSld name="Contenido con título">
    <p:spTree>
      <p:nvGrpSpPr>
        <p:cNvPr id="1" name="Shape 65"/>
        <p:cNvGrpSpPr/>
        <p:nvPr/>
      </p:nvGrpSpPr>
      <p:grpSpPr>
        <a:xfrm>
          <a:off x="0" y="0"/>
          <a:ext cx="0" cy="0"/>
          <a:chOff x="0" y="0"/>
          <a:chExt cx="0" cy="0"/>
        </a:xfrm>
      </p:grpSpPr>
      <p:sp>
        <p:nvSpPr>
          <p:cNvPr id="66" name="Google Shape;66;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8"/>
          <p:cNvSpPr txBox="1">
            <a:spLocks noGrp="1"/>
          </p:cNvSpPr>
          <p:nvPr>
            <p:ph type="body" idx="1"/>
          </p:nvPr>
        </p:nvSpPr>
        <p:spPr>
          <a:xfrm>
            <a:off x="5183188" y="987427"/>
            <a:ext cx="6172200" cy="4873625"/>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68" name="Google Shape;68;p2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9" name="Google Shape;69;p28"/>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8"/>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2706741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magen con título" type="picTx">
  <p:cSld name="Imagen con título">
    <p:spTree>
      <p:nvGrpSpPr>
        <p:cNvPr id="1" name="Shape 72"/>
        <p:cNvGrpSpPr/>
        <p:nvPr/>
      </p:nvGrpSpPr>
      <p:grpSpPr>
        <a:xfrm>
          <a:off x="0" y="0"/>
          <a:ext cx="0" cy="0"/>
          <a:chOff x="0" y="0"/>
          <a:chExt cx="0" cy="0"/>
        </a:xfrm>
      </p:grpSpPr>
      <p:sp>
        <p:nvSpPr>
          <p:cNvPr id="73" name="Google Shape;73;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9"/>
          <p:cNvSpPr>
            <a:spLocks noGrp="1"/>
          </p:cNvSpPr>
          <p:nvPr>
            <p:ph type="pic" idx="2"/>
          </p:nvPr>
        </p:nvSpPr>
        <p:spPr>
          <a:xfrm>
            <a:off x="5183188" y="987427"/>
            <a:ext cx="6172200" cy="4873625"/>
          </a:xfrm>
          <a:prstGeom prst="rect">
            <a:avLst/>
          </a:prstGeom>
          <a:noFill/>
          <a:ln>
            <a:noFill/>
          </a:ln>
        </p:spPr>
      </p:sp>
      <p:sp>
        <p:nvSpPr>
          <p:cNvPr id="75" name="Google Shape;75;p2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76" name="Google Shape;76;p29"/>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9"/>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9"/>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309336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y texto vertical" type="vertTx">
  <p:cSld name="Título y texto vertical">
    <p:spTree>
      <p:nvGrpSpPr>
        <p:cNvPr id="1" name="Shape 79"/>
        <p:cNvGrpSpPr/>
        <p:nvPr/>
      </p:nvGrpSpPr>
      <p:grpSpPr>
        <a:xfrm>
          <a:off x="0" y="0"/>
          <a:ext cx="0" cy="0"/>
          <a:chOff x="0" y="0"/>
          <a:chExt cx="0" cy="0"/>
        </a:xfrm>
      </p:grpSpPr>
      <p:sp>
        <p:nvSpPr>
          <p:cNvPr id="80" name="Google Shape;80;p30"/>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3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2" name="Google Shape;82;p30"/>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0"/>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30"/>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28007817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Título vertical y texto">
    <p:spTree>
      <p:nvGrpSpPr>
        <p:cNvPr id="1" name="Shape 85"/>
        <p:cNvGrpSpPr/>
        <p:nvPr/>
      </p:nvGrpSpPr>
      <p:grpSpPr>
        <a:xfrm>
          <a:off x="0" y="0"/>
          <a:ext cx="0" cy="0"/>
          <a:chOff x="0" y="0"/>
          <a:chExt cx="0" cy="0"/>
        </a:xfrm>
      </p:grpSpPr>
      <p:sp>
        <p:nvSpPr>
          <p:cNvPr id="86" name="Google Shape;86;p31"/>
          <p:cNvSpPr txBox="1">
            <a:spLocks noGrp="1"/>
          </p:cNvSpPr>
          <p:nvPr>
            <p:ph type="title"/>
          </p:nvPr>
        </p:nvSpPr>
        <p:spPr>
          <a:xfrm rot="5400000">
            <a:off x="7133432" y="1956595"/>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31"/>
          <p:cNvSpPr txBox="1">
            <a:spLocks noGrp="1"/>
          </p:cNvSpPr>
          <p:nvPr>
            <p:ph type="body" idx="1"/>
          </p:nvPr>
        </p:nvSpPr>
        <p:spPr>
          <a:xfrm rot="5400000">
            <a:off x="1799432"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8" name="Google Shape;88;p31"/>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31"/>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31"/>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548262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9"/>
        <p:cNvGrpSpPr/>
        <p:nvPr/>
      </p:nvGrpSpPr>
      <p:grpSpPr>
        <a:xfrm>
          <a:off x="0" y="0"/>
          <a:ext cx="0" cy="0"/>
          <a:chOff x="0" y="0"/>
          <a:chExt cx="0" cy="0"/>
        </a:xfrm>
      </p:grpSpPr>
      <p:sp>
        <p:nvSpPr>
          <p:cNvPr id="10" name="Google Shape;10;p18"/>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18"/>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8"/>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marR="0" lvl="0" indent="0" algn="r" rtl="0">
              <a:lnSpc>
                <a:spcPct val="158333"/>
              </a:lnSpc>
              <a:spcBef>
                <a:spcPts val="0"/>
              </a:spcBef>
              <a:buNone/>
              <a:defRPr sz="900" b="0" i="0" u="none" strike="noStrike" cap="none">
                <a:solidFill>
                  <a:srgbClr val="888888"/>
                </a:solidFill>
                <a:latin typeface="Calibri"/>
                <a:ea typeface="Calibri"/>
                <a:cs typeface="Calibri"/>
                <a:sym typeface="Calibri"/>
              </a:defRPr>
            </a:lvl1pPr>
            <a:lvl2pPr marL="38100" marR="0" lvl="1" indent="0" algn="r" rtl="0">
              <a:lnSpc>
                <a:spcPct val="158333"/>
              </a:lnSpc>
              <a:spcBef>
                <a:spcPts val="0"/>
              </a:spcBef>
              <a:buNone/>
              <a:defRPr sz="900" b="0" i="0" u="none" strike="noStrike" cap="none">
                <a:solidFill>
                  <a:srgbClr val="888888"/>
                </a:solidFill>
                <a:latin typeface="Calibri"/>
                <a:ea typeface="Calibri"/>
                <a:cs typeface="Calibri"/>
                <a:sym typeface="Calibri"/>
              </a:defRPr>
            </a:lvl2pPr>
            <a:lvl3pPr marL="38100" marR="0" lvl="2" indent="0" algn="r" rtl="0">
              <a:lnSpc>
                <a:spcPct val="158333"/>
              </a:lnSpc>
              <a:spcBef>
                <a:spcPts val="0"/>
              </a:spcBef>
              <a:buNone/>
              <a:defRPr sz="900" b="0" i="0" u="none" strike="noStrike" cap="none">
                <a:solidFill>
                  <a:srgbClr val="888888"/>
                </a:solidFill>
                <a:latin typeface="Calibri"/>
                <a:ea typeface="Calibri"/>
                <a:cs typeface="Calibri"/>
                <a:sym typeface="Calibri"/>
              </a:defRPr>
            </a:lvl3pPr>
            <a:lvl4pPr marL="38100" marR="0" lvl="3" indent="0" algn="r" rtl="0">
              <a:lnSpc>
                <a:spcPct val="158333"/>
              </a:lnSpc>
              <a:spcBef>
                <a:spcPts val="0"/>
              </a:spcBef>
              <a:buNone/>
              <a:defRPr sz="900" b="0" i="0" u="none" strike="noStrike" cap="none">
                <a:solidFill>
                  <a:srgbClr val="888888"/>
                </a:solidFill>
                <a:latin typeface="Calibri"/>
                <a:ea typeface="Calibri"/>
                <a:cs typeface="Calibri"/>
                <a:sym typeface="Calibri"/>
              </a:defRPr>
            </a:lvl4pPr>
            <a:lvl5pPr marL="38100" marR="0" lvl="4" indent="0" algn="r" rtl="0">
              <a:lnSpc>
                <a:spcPct val="158333"/>
              </a:lnSpc>
              <a:spcBef>
                <a:spcPts val="0"/>
              </a:spcBef>
              <a:buNone/>
              <a:defRPr sz="900" b="0" i="0" u="none" strike="noStrike" cap="none">
                <a:solidFill>
                  <a:srgbClr val="888888"/>
                </a:solidFill>
                <a:latin typeface="Calibri"/>
                <a:ea typeface="Calibri"/>
                <a:cs typeface="Calibri"/>
                <a:sym typeface="Calibri"/>
              </a:defRPr>
            </a:lvl5pPr>
            <a:lvl6pPr marL="38100" marR="0" lvl="5" indent="0" algn="r" rtl="0">
              <a:lnSpc>
                <a:spcPct val="158333"/>
              </a:lnSpc>
              <a:spcBef>
                <a:spcPts val="0"/>
              </a:spcBef>
              <a:buNone/>
              <a:defRPr sz="900" b="0" i="0" u="none" strike="noStrike" cap="none">
                <a:solidFill>
                  <a:srgbClr val="888888"/>
                </a:solidFill>
                <a:latin typeface="Calibri"/>
                <a:ea typeface="Calibri"/>
                <a:cs typeface="Calibri"/>
                <a:sym typeface="Calibri"/>
              </a:defRPr>
            </a:lvl6pPr>
            <a:lvl7pPr marL="38100" marR="0" lvl="6" indent="0" algn="r" rtl="0">
              <a:lnSpc>
                <a:spcPct val="158333"/>
              </a:lnSpc>
              <a:spcBef>
                <a:spcPts val="0"/>
              </a:spcBef>
              <a:buNone/>
              <a:defRPr sz="900" b="0" i="0" u="none" strike="noStrike" cap="none">
                <a:solidFill>
                  <a:srgbClr val="888888"/>
                </a:solidFill>
                <a:latin typeface="Calibri"/>
                <a:ea typeface="Calibri"/>
                <a:cs typeface="Calibri"/>
                <a:sym typeface="Calibri"/>
              </a:defRPr>
            </a:lvl7pPr>
            <a:lvl8pPr marL="38100" marR="0" lvl="7" indent="0" algn="r" rtl="0">
              <a:lnSpc>
                <a:spcPct val="158333"/>
              </a:lnSpc>
              <a:spcBef>
                <a:spcPts val="0"/>
              </a:spcBef>
              <a:buNone/>
              <a:defRPr sz="900" b="0" i="0" u="none" strike="noStrike" cap="none">
                <a:solidFill>
                  <a:srgbClr val="888888"/>
                </a:solidFill>
                <a:latin typeface="Calibri"/>
                <a:ea typeface="Calibri"/>
                <a:cs typeface="Calibri"/>
                <a:sym typeface="Calibri"/>
              </a:defRPr>
            </a:lvl8pPr>
            <a:lvl9pPr marL="38100" marR="0" lvl="8" indent="0" algn="r" rtl="0">
              <a:lnSpc>
                <a:spcPct val="158333"/>
              </a:lnSpc>
              <a:spcBef>
                <a:spcPts val="0"/>
              </a:spcBef>
              <a:buNone/>
              <a:defRPr sz="900" b="0" i="0" u="none" strike="noStrike" cap="none">
                <a:solidFill>
                  <a:srgbClr val="888888"/>
                </a:solidFill>
                <a:latin typeface="Calibri"/>
                <a:ea typeface="Calibri"/>
                <a:cs typeface="Calibri"/>
                <a:sym typeface="Calibri"/>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786612821"/>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id="{70E0FB4A-FB9A-42DD-A27C-9267313E769A}"/>
              </a:ext>
            </a:extLst>
          </p:cNvPr>
          <p:cNvSpPr txBox="1">
            <a:spLocks/>
          </p:cNvSpPr>
          <p:nvPr/>
        </p:nvSpPr>
        <p:spPr>
          <a:xfrm>
            <a:off x="10134600" y="6356350"/>
            <a:ext cx="2743200" cy="179536"/>
          </a:xfrm>
          <a:prstGeom prst="rect">
            <a:avLst/>
          </a:prstGeom>
        </p:spPr>
        <p:txBody>
          <a:bodyPr vert="horz"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8100">
              <a:lnSpc>
                <a:spcPts val="1425"/>
              </a:lnSpc>
            </a:pPr>
            <a:fld id="{81D60167-4931-47E6-BA6A-407CBD079E47}" type="slidenum">
              <a:rPr lang="es-EC" kern="0" spc="-5"/>
              <a:pPr marL="38100">
                <a:lnSpc>
                  <a:spcPts val="1425"/>
                </a:lnSpc>
              </a:pPr>
              <a:t>1</a:t>
            </a:fld>
            <a:endParaRPr lang="es-EC" kern="0" spc="-5" dirty="0"/>
          </a:p>
        </p:txBody>
      </p:sp>
      <p:sp>
        <p:nvSpPr>
          <p:cNvPr id="6" name="object 8">
            <a:extLst>
              <a:ext uri="{FF2B5EF4-FFF2-40B4-BE49-F238E27FC236}">
                <a16:creationId xmlns:a16="http://schemas.microsoft.com/office/drawing/2014/main" id="{0D2C286B-BC38-4272-8438-7C339C2B62F0}"/>
              </a:ext>
            </a:extLst>
          </p:cNvPr>
          <p:cNvSpPr txBox="1">
            <a:spLocks/>
          </p:cNvSpPr>
          <p:nvPr/>
        </p:nvSpPr>
        <p:spPr>
          <a:xfrm>
            <a:off x="4561709" y="5231686"/>
            <a:ext cx="7162800" cy="651588"/>
          </a:xfrm>
          <a:prstGeom prst="rect">
            <a:avLst/>
          </a:prstGeom>
          <a:noFill/>
          <a:ln>
            <a:noFill/>
          </a:ln>
        </p:spPr>
        <p:txBody>
          <a:bodyPr spcFirstLastPara="1" vert="horz" wrap="square" lIns="0" tIns="31114" rIns="0" bIns="0" rtlCol="0" anchor="ctr" anchorCtr="0">
            <a:sp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12700" algn="ctr">
              <a:spcBef>
                <a:spcPts val="244"/>
              </a:spcBef>
            </a:pPr>
            <a:r>
              <a:rPr lang="es-MX" sz="2400" b="1" kern="0" spc="-5" dirty="0">
                <a:solidFill>
                  <a:schemeClr val="tx1"/>
                </a:solidFill>
              </a:rPr>
              <a:t>IMPLEMENTACIÓN DE SISTEMAS DE</a:t>
            </a:r>
            <a:r>
              <a:rPr lang="es-MX" sz="2400" b="1" kern="0" spc="-20" dirty="0">
                <a:solidFill>
                  <a:schemeClr val="tx1"/>
                </a:solidFill>
              </a:rPr>
              <a:t> </a:t>
            </a:r>
            <a:r>
              <a:rPr lang="es-MX" sz="2400" b="1" kern="0" spc="-5" dirty="0">
                <a:solidFill>
                  <a:schemeClr val="tx1"/>
                </a:solidFill>
              </a:rPr>
              <a:t>GESTIÓN</a:t>
            </a:r>
          </a:p>
          <a:p>
            <a:pPr marL="12700" algn="ctr">
              <a:spcBef>
                <a:spcPts val="105"/>
              </a:spcBef>
            </a:pPr>
            <a:r>
              <a:rPr lang="es-MX" sz="1800" b="1" kern="0" spc="-5" dirty="0">
                <a:solidFill>
                  <a:schemeClr val="tx1"/>
                </a:solidFill>
              </a:rPr>
              <a:t>Luis Clavijo Ayala</a:t>
            </a:r>
            <a:endParaRPr lang="es-MX" sz="1800" b="1" kern="0" dirty="0">
              <a:solidFill>
                <a:schemeClr val="tx1"/>
              </a:solidFill>
            </a:endParaRPr>
          </a:p>
        </p:txBody>
      </p:sp>
    </p:spTree>
    <p:extLst>
      <p:ext uri="{BB962C8B-B14F-4D97-AF65-F5344CB8AC3E}">
        <p14:creationId xmlns:p14="http://schemas.microsoft.com/office/powerpoint/2010/main" val="1147669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3">
            <a:extLst>
              <a:ext uri="{FF2B5EF4-FFF2-40B4-BE49-F238E27FC236}">
                <a16:creationId xmlns:a16="http://schemas.microsoft.com/office/drawing/2014/main" id="{177AC223-59A5-426A-AAF9-9EF68F6559E5}"/>
              </a:ext>
            </a:extLst>
          </p:cNvPr>
          <p:cNvSpPr txBox="1"/>
          <p:nvPr/>
        </p:nvSpPr>
        <p:spPr>
          <a:xfrm>
            <a:off x="2057146" y="2235201"/>
            <a:ext cx="8077708" cy="1757597"/>
          </a:xfrm>
          <a:prstGeom prst="rect">
            <a:avLst/>
          </a:prstGeom>
        </p:spPr>
        <p:txBody>
          <a:bodyPr vert="horz" wrap="square" lIns="0" tIns="12065" rIns="0" bIns="0" rtlCol="0">
            <a:spAutoFit/>
          </a:bodyPr>
          <a:lstStyle/>
          <a:p>
            <a:pPr marL="12065" marR="361315" algn="ctr">
              <a:lnSpc>
                <a:spcPct val="150000"/>
              </a:lnSpc>
              <a:spcBef>
                <a:spcPts val="95"/>
              </a:spcBef>
              <a:buSzPct val="50000"/>
              <a:tabLst>
                <a:tab pos="385445" algn="l"/>
                <a:tab pos="386080" algn="l"/>
              </a:tabLst>
              <a:defRPr/>
            </a:pPr>
            <a:r>
              <a:rPr lang="es-MX" sz="4000" b="1" spc="-5" dirty="0">
                <a:solidFill>
                  <a:prstClr val="black"/>
                </a:solidFill>
                <a:latin typeface="Arial"/>
                <a:cs typeface="Arial"/>
              </a:rPr>
              <a:t>Capítulo 7</a:t>
            </a:r>
          </a:p>
          <a:p>
            <a:pPr marL="12065" marR="361315" algn="ctr">
              <a:lnSpc>
                <a:spcPct val="150000"/>
              </a:lnSpc>
              <a:spcBef>
                <a:spcPts val="95"/>
              </a:spcBef>
              <a:buSzPct val="50000"/>
              <a:tabLst>
                <a:tab pos="385445" algn="l"/>
                <a:tab pos="386080" algn="l"/>
              </a:tabLst>
              <a:defRPr/>
            </a:pPr>
            <a:r>
              <a:rPr lang="es-MX" sz="4000" b="1" spc="-5" dirty="0">
                <a:solidFill>
                  <a:prstClr val="black"/>
                </a:solidFill>
                <a:latin typeface="Arial"/>
                <a:cs typeface="Arial"/>
              </a:rPr>
              <a:t>Apoyo</a:t>
            </a:r>
          </a:p>
        </p:txBody>
      </p:sp>
    </p:spTree>
    <p:extLst>
      <p:ext uri="{BB962C8B-B14F-4D97-AF65-F5344CB8AC3E}">
        <p14:creationId xmlns:p14="http://schemas.microsoft.com/office/powerpoint/2010/main" val="1741427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FF3EE488-8AD4-4922-BC1F-3B68C7EE0315}"/>
              </a:ext>
            </a:extLst>
          </p:cNvPr>
          <p:cNvSpPr txBox="1">
            <a:spLocks noGrp="1"/>
          </p:cNvSpPr>
          <p:nvPr>
            <p:ph type="title"/>
          </p:nvPr>
        </p:nvSpPr>
        <p:spPr>
          <a:xfrm>
            <a:off x="406400" y="442092"/>
            <a:ext cx="9753600" cy="443070"/>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7.1 Recursos</a:t>
            </a:r>
            <a:endParaRPr b="1" spc="-5" dirty="0">
              <a:solidFill>
                <a:schemeClr val="accent5">
                  <a:lumMod val="50000"/>
                </a:schemeClr>
              </a:solidFill>
            </a:endParaRPr>
          </a:p>
        </p:txBody>
      </p:sp>
      <p:sp>
        <p:nvSpPr>
          <p:cNvPr id="5" name="object 20">
            <a:extLst>
              <a:ext uri="{FF2B5EF4-FFF2-40B4-BE49-F238E27FC236}">
                <a16:creationId xmlns:a16="http://schemas.microsoft.com/office/drawing/2014/main" id="{3EEEE2C5-836D-419E-8066-CAB61A3104F1}"/>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3</a:t>
            </a:fld>
            <a:endParaRPr spc="-5" dirty="0"/>
          </a:p>
        </p:txBody>
      </p:sp>
      <p:pic>
        <p:nvPicPr>
          <p:cNvPr id="7" name="Picture 2" descr="Planificación Estratégica de la Gestión del Talento Humano | Planificacion  estrategica, Administracion de empresas, Gestion">
            <a:extLst>
              <a:ext uri="{FF2B5EF4-FFF2-40B4-BE49-F238E27FC236}">
                <a16:creationId xmlns:a16="http://schemas.microsoft.com/office/drawing/2014/main" id="{D7D4146A-76CE-4E8B-8285-992D44FCEE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1900" y="1106629"/>
            <a:ext cx="4648200" cy="4958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376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855858A-1EC2-407B-8E82-092AAE0247B2}"/>
              </a:ext>
            </a:extLst>
          </p:cNvPr>
          <p:cNvSpPr txBox="1">
            <a:spLocks noGrp="1"/>
          </p:cNvSpPr>
          <p:nvPr>
            <p:ph type="title"/>
          </p:nvPr>
        </p:nvSpPr>
        <p:spPr>
          <a:xfrm>
            <a:off x="344322" y="518616"/>
            <a:ext cx="9753600" cy="443070"/>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7.2 Competencia</a:t>
            </a:r>
            <a:endParaRPr b="1" spc="-5" dirty="0">
              <a:solidFill>
                <a:schemeClr val="accent5">
                  <a:lumMod val="50000"/>
                </a:schemeClr>
              </a:solidFill>
            </a:endParaRPr>
          </a:p>
        </p:txBody>
      </p:sp>
      <p:sp>
        <p:nvSpPr>
          <p:cNvPr id="5" name="object 20">
            <a:extLst>
              <a:ext uri="{FF2B5EF4-FFF2-40B4-BE49-F238E27FC236}">
                <a16:creationId xmlns:a16="http://schemas.microsoft.com/office/drawing/2014/main" id="{87C667B9-FE45-4A79-8AF8-6C87DE2B5BEB}"/>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4</a:t>
            </a:fld>
            <a:endParaRPr spc="-5" dirty="0"/>
          </a:p>
        </p:txBody>
      </p:sp>
      <p:sp>
        <p:nvSpPr>
          <p:cNvPr id="7" name="Rectángulo 6">
            <a:extLst>
              <a:ext uri="{FF2B5EF4-FFF2-40B4-BE49-F238E27FC236}">
                <a16:creationId xmlns:a16="http://schemas.microsoft.com/office/drawing/2014/main" id="{2DECAA84-E8CC-4E0F-9171-BC64583FE7C1}"/>
              </a:ext>
            </a:extLst>
          </p:cNvPr>
          <p:cNvSpPr/>
          <p:nvPr/>
        </p:nvSpPr>
        <p:spPr>
          <a:xfrm>
            <a:off x="344322" y="1199029"/>
            <a:ext cx="10399878" cy="3693319"/>
          </a:xfrm>
          <a:prstGeom prst="rect">
            <a:avLst/>
          </a:prstGeom>
        </p:spPr>
        <p:txBody>
          <a:bodyPr wrap="square">
            <a:spAutoFit/>
          </a:bodyPr>
          <a:lstStyle/>
          <a:p>
            <a:pPr algn="just"/>
            <a:r>
              <a:rPr lang="es-ES" spc="-5" dirty="0">
                <a:latin typeface="Arial"/>
                <a:cs typeface="Arial"/>
              </a:rPr>
              <a:t>La empresa tiene que:</a:t>
            </a:r>
          </a:p>
          <a:p>
            <a:pPr algn="just"/>
            <a:endParaRPr lang="es-ES" spc="-5" dirty="0">
              <a:latin typeface="Arial"/>
              <a:cs typeface="Arial"/>
            </a:endParaRPr>
          </a:p>
          <a:p>
            <a:pPr algn="just"/>
            <a:r>
              <a:rPr lang="es-ES" b="1" spc="-5" dirty="0">
                <a:latin typeface="Arial"/>
                <a:cs typeface="Arial"/>
              </a:rPr>
              <a:t>a)</a:t>
            </a:r>
            <a:r>
              <a:rPr lang="es-ES" spc="-5" dirty="0">
                <a:latin typeface="Arial"/>
                <a:cs typeface="Arial"/>
              </a:rPr>
              <a:t> Establecer la competencia de las personas que llevan a cabo un trabajo que puede afectar al desempeño y la eficiencia del Sistema de Gestión de la Calidad, Ambiente y/o Seguridad</a:t>
            </a:r>
          </a:p>
          <a:p>
            <a:pPr algn="just"/>
            <a:endParaRPr lang="es-ES" spc="-5" dirty="0">
              <a:latin typeface="Arial"/>
              <a:cs typeface="Arial"/>
            </a:endParaRPr>
          </a:p>
          <a:p>
            <a:pPr algn="just"/>
            <a:r>
              <a:rPr lang="es-ES" b="1" spc="-5" dirty="0">
                <a:latin typeface="Arial"/>
                <a:cs typeface="Arial"/>
              </a:rPr>
              <a:t>b)</a:t>
            </a:r>
            <a:r>
              <a:rPr lang="es-ES" spc="-5" dirty="0">
                <a:latin typeface="Arial"/>
                <a:cs typeface="Arial"/>
              </a:rPr>
              <a:t> Te tienes que asegurar de que las personas sean competentes, puedes basarte en su educación, formación o experiencia laboral.</a:t>
            </a:r>
          </a:p>
          <a:p>
            <a:pPr algn="just"/>
            <a:endParaRPr lang="es-ES" spc="-5" dirty="0">
              <a:latin typeface="Arial"/>
              <a:cs typeface="Arial"/>
            </a:endParaRPr>
          </a:p>
          <a:p>
            <a:pPr algn="just"/>
            <a:r>
              <a:rPr lang="es-ES" b="1" spc="-5" dirty="0">
                <a:latin typeface="Arial"/>
                <a:cs typeface="Arial"/>
              </a:rPr>
              <a:t>c)</a:t>
            </a:r>
            <a:r>
              <a:rPr lang="es-ES" spc="-5" dirty="0">
                <a:latin typeface="Arial"/>
                <a:cs typeface="Arial"/>
              </a:rPr>
              <a:t> Cuando se puedan aplicar las tomas de acciones necesarias para adquirir la competencia necesaria y así poder realizar la evaluación de la eficiencia de acciones llevadas a cabo.</a:t>
            </a:r>
          </a:p>
          <a:p>
            <a:pPr algn="just"/>
            <a:endParaRPr lang="es-ES" spc="-5" dirty="0">
              <a:latin typeface="Arial"/>
              <a:cs typeface="Arial"/>
            </a:endParaRPr>
          </a:p>
          <a:p>
            <a:pPr algn="just"/>
            <a:r>
              <a:rPr lang="es-ES" b="1" spc="-5" dirty="0">
                <a:latin typeface="Arial"/>
                <a:cs typeface="Arial"/>
              </a:rPr>
              <a:t>d)</a:t>
            </a:r>
            <a:r>
              <a:rPr lang="es-ES" spc="-5" dirty="0">
                <a:latin typeface="Arial"/>
                <a:cs typeface="Arial"/>
              </a:rPr>
              <a:t> Se debe conservar la información de forma documentada, para contar con la evidencia si en algún momento es requerida.</a:t>
            </a:r>
          </a:p>
        </p:txBody>
      </p:sp>
    </p:spTree>
    <p:extLst>
      <p:ext uri="{BB962C8B-B14F-4D97-AF65-F5344CB8AC3E}">
        <p14:creationId xmlns:p14="http://schemas.microsoft.com/office/powerpoint/2010/main" val="3536566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B68E7518-F45D-4E54-A082-DC08C305F770}"/>
              </a:ext>
            </a:extLst>
          </p:cNvPr>
          <p:cNvSpPr txBox="1">
            <a:spLocks noGrp="1"/>
          </p:cNvSpPr>
          <p:nvPr>
            <p:ph type="title"/>
          </p:nvPr>
        </p:nvSpPr>
        <p:spPr>
          <a:xfrm>
            <a:off x="304800" y="532884"/>
            <a:ext cx="9753600" cy="443070"/>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7.2 Competencia</a:t>
            </a:r>
            <a:endParaRPr b="1" spc="-5" dirty="0">
              <a:solidFill>
                <a:schemeClr val="accent5">
                  <a:lumMod val="50000"/>
                </a:schemeClr>
              </a:solidFill>
            </a:endParaRPr>
          </a:p>
        </p:txBody>
      </p:sp>
      <p:sp>
        <p:nvSpPr>
          <p:cNvPr id="7" name="object 16">
            <a:extLst>
              <a:ext uri="{FF2B5EF4-FFF2-40B4-BE49-F238E27FC236}">
                <a16:creationId xmlns:a16="http://schemas.microsoft.com/office/drawing/2014/main" id="{8BCA5C0B-BB58-4410-9D43-E3818E2A141F}"/>
              </a:ext>
            </a:extLst>
          </p:cNvPr>
          <p:cNvSpPr txBox="1"/>
          <p:nvPr/>
        </p:nvSpPr>
        <p:spPr>
          <a:xfrm>
            <a:off x="304800" y="1260620"/>
            <a:ext cx="2839212" cy="359714"/>
          </a:xfrm>
          <a:prstGeom prst="rect">
            <a:avLst/>
          </a:prstGeom>
          <a:solidFill>
            <a:schemeClr val="accent6">
              <a:lumMod val="40000"/>
              <a:lumOff val="60000"/>
            </a:schemeClr>
          </a:solidFill>
          <a:ln w="25907">
            <a:solidFill>
              <a:schemeClr val="accent6">
                <a:lumMod val="75000"/>
              </a:schemeClr>
            </a:solidFill>
          </a:ln>
        </p:spPr>
        <p:txBody>
          <a:bodyPr vert="horz" wrap="square" lIns="0" tIns="51435" rIns="0" bIns="0" rtlCol="0">
            <a:spAutoFit/>
          </a:bodyPr>
          <a:lstStyle/>
          <a:p>
            <a:pPr marL="539115" marR="168910" indent="-365760">
              <a:lnSpc>
                <a:spcPct val="100000"/>
              </a:lnSpc>
              <a:spcBef>
                <a:spcPts val="405"/>
              </a:spcBef>
            </a:pPr>
            <a:r>
              <a:rPr lang="es-EC" sz="2000" b="1" dirty="0">
                <a:solidFill>
                  <a:schemeClr val="accent5">
                    <a:lumMod val="50000"/>
                  </a:schemeClr>
                </a:solidFill>
                <a:latin typeface="Arial"/>
                <a:cs typeface="Arial"/>
              </a:rPr>
              <a:t>Necesidades</a:t>
            </a:r>
            <a:endParaRPr sz="2000" dirty="0">
              <a:solidFill>
                <a:schemeClr val="accent5">
                  <a:lumMod val="50000"/>
                </a:schemeClr>
              </a:solidFill>
              <a:latin typeface="Arial"/>
              <a:cs typeface="Arial"/>
            </a:endParaRPr>
          </a:p>
        </p:txBody>
      </p:sp>
      <p:sp>
        <p:nvSpPr>
          <p:cNvPr id="8" name="Rectángulo 7">
            <a:extLst>
              <a:ext uri="{FF2B5EF4-FFF2-40B4-BE49-F238E27FC236}">
                <a16:creationId xmlns:a16="http://schemas.microsoft.com/office/drawing/2014/main" id="{FA972535-98C7-43FB-BD73-BDC4B87DD98E}"/>
              </a:ext>
            </a:extLst>
          </p:cNvPr>
          <p:cNvSpPr/>
          <p:nvPr/>
        </p:nvSpPr>
        <p:spPr>
          <a:xfrm>
            <a:off x="304799" y="1905000"/>
            <a:ext cx="11091333" cy="2585323"/>
          </a:xfrm>
          <a:prstGeom prst="rect">
            <a:avLst/>
          </a:prstGeom>
        </p:spPr>
        <p:txBody>
          <a:bodyPr wrap="square">
            <a:spAutoFit/>
          </a:bodyPr>
          <a:lstStyle/>
          <a:p>
            <a:pPr algn="just"/>
            <a:r>
              <a:rPr lang="es-ES" dirty="0">
                <a:latin typeface="Arial" panose="020B0604020202020204" pitchFamily="34" charset="0"/>
                <a:cs typeface="Arial" panose="020B0604020202020204" pitchFamily="34" charset="0"/>
              </a:rPr>
              <a:t>Definir los </a:t>
            </a:r>
            <a:r>
              <a:rPr lang="es-ES" b="1" dirty="0">
                <a:latin typeface="Arial" panose="020B0604020202020204" pitchFamily="34" charset="0"/>
                <a:cs typeface="Arial" panose="020B0604020202020204" pitchFamily="34" charset="0"/>
              </a:rPr>
              <a:t>requisitos mínimos</a:t>
            </a:r>
            <a:r>
              <a:rPr lang="es-ES" dirty="0">
                <a:latin typeface="Arial" panose="020B0604020202020204" pitchFamily="34" charset="0"/>
                <a:cs typeface="Arial" panose="020B0604020202020204" pitchFamily="34" charset="0"/>
              </a:rPr>
              <a:t> que deberá cumplir un candidato a ocupar un determinado puesto de trabajo de la empresa. Estos variarán según el nivel de </a:t>
            </a:r>
            <a:r>
              <a:rPr lang="es-ES" b="1" dirty="0">
                <a:latin typeface="Arial" panose="020B0604020202020204" pitchFamily="34" charset="0"/>
                <a:cs typeface="Arial" panose="020B0604020202020204" pitchFamily="34" charset="0"/>
              </a:rPr>
              <a:t>responsabilidad y criticidad</a:t>
            </a:r>
            <a:r>
              <a:rPr lang="es-ES" dirty="0">
                <a:latin typeface="Arial" panose="020B0604020202020204" pitchFamily="34" charset="0"/>
                <a:cs typeface="Arial" panose="020B0604020202020204" pitchFamily="34" charset="0"/>
              </a:rPr>
              <a:t> del empleado dentro de la organización.</a:t>
            </a:r>
          </a:p>
          <a:p>
            <a:pPr algn="just"/>
            <a:endParaRPr lang="es-ES" dirty="0">
              <a:latin typeface="Arial" panose="020B0604020202020204" pitchFamily="34" charset="0"/>
              <a:cs typeface="Arial" panose="020B0604020202020204" pitchFamily="34" charset="0"/>
            </a:endParaRPr>
          </a:p>
          <a:p>
            <a:pPr algn="just"/>
            <a:r>
              <a:rPr lang="es-ES" dirty="0">
                <a:latin typeface="Arial" panose="020B0604020202020204" pitchFamily="34" charset="0"/>
                <a:cs typeface="Arial" panose="020B0604020202020204" pitchFamily="34" charset="0"/>
              </a:rPr>
              <a:t>Pudiendo ser </a:t>
            </a:r>
            <a:r>
              <a:rPr lang="es-ES" b="1" dirty="0">
                <a:latin typeface="Arial" panose="020B0604020202020204" pitchFamily="34" charset="0"/>
                <a:cs typeface="Arial" panose="020B0604020202020204" pitchFamily="34" charset="0"/>
              </a:rPr>
              <a:t>básicos:</a:t>
            </a:r>
            <a:r>
              <a:rPr lang="es-ES" dirty="0">
                <a:latin typeface="Arial" panose="020B0604020202020204" pitchFamily="34" charset="0"/>
                <a:cs typeface="Arial" panose="020B0604020202020204" pitchFamily="34" charset="0"/>
              </a:rPr>
              <a:t> desde la capacidad de entender el idioma; hasta otros muy </a:t>
            </a:r>
            <a:r>
              <a:rPr lang="es-ES" b="1" dirty="0">
                <a:latin typeface="Arial" panose="020B0604020202020204" pitchFamily="34" charset="0"/>
                <a:cs typeface="Arial" panose="020B0604020202020204" pitchFamily="34" charset="0"/>
              </a:rPr>
              <a:t>exigentes:</a:t>
            </a:r>
            <a:r>
              <a:rPr lang="es-ES" dirty="0">
                <a:latin typeface="Arial" panose="020B0604020202020204" pitchFamily="34" charset="0"/>
                <a:cs typeface="Arial" panose="020B0604020202020204" pitchFamily="34" charset="0"/>
              </a:rPr>
              <a:t> como haber realizado diversos másteres oficiales y disponer de un mínimo de años de experiencia.</a:t>
            </a:r>
          </a:p>
          <a:p>
            <a:pPr algn="just"/>
            <a:endParaRPr lang="es-ES" dirty="0">
              <a:latin typeface="Arial" panose="020B0604020202020204" pitchFamily="34" charset="0"/>
              <a:cs typeface="Arial" panose="020B0604020202020204" pitchFamily="34" charset="0"/>
            </a:endParaRPr>
          </a:p>
          <a:p>
            <a:pPr algn="just"/>
            <a:r>
              <a:rPr lang="es-ES" dirty="0">
                <a:latin typeface="Arial" panose="020B0604020202020204" pitchFamily="34" charset="0"/>
                <a:cs typeface="Arial" panose="020B0604020202020204" pitchFamily="34" charset="0"/>
              </a:rPr>
              <a:t>Suele ser habitual la creación de </a:t>
            </a:r>
            <a:r>
              <a:rPr lang="es-ES" b="1" dirty="0">
                <a:latin typeface="Arial" panose="020B0604020202020204" pitchFamily="34" charset="0"/>
                <a:cs typeface="Arial" panose="020B0604020202020204" pitchFamily="34" charset="0"/>
              </a:rPr>
              <a:t>Fichas de Puesto de Trabajo </a:t>
            </a:r>
            <a:r>
              <a:rPr lang="es-ES" dirty="0">
                <a:latin typeface="Arial" panose="020B0604020202020204" pitchFamily="34" charset="0"/>
                <a:cs typeface="Arial" panose="020B0604020202020204" pitchFamily="34" charset="0"/>
              </a:rPr>
              <a:t>que se conservarán como información documentada</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1467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6FA95566-1DD9-4800-A13E-20BDD26D83CE}"/>
              </a:ext>
            </a:extLst>
          </p:cNvPr>
          <p:cNvSpPr txBox="1">
            <a:spLocks noGrp="1"/>
          </p:cNvSpPr>
          <p:nvPr>
            <p:ph type="title"/>
          </p:nvPr>
        </p:nvSpPr>
        <p:spPr>
          <a:xfrm>
            <a:off x="355600" y="553698"/>
            <a:ext cx="9753600" cy="443070"/>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7.2 Competencia</a:t>
            </a:r>
            <a:endParaRPr b="1" spc="-5" dirty="0">
              <a:solidFill>
                <a:schemeClr val="accent5">
                  <a:lumMod val="50000"/>
                </a:schemeClr>
              </a:solidFill>
            </a:endParaRPr>
          </a:p>
        </p:txBody>
      </p:sp>
      <p:sp>
        <p:nvSpPr>
          <p:cNvPr id="5" name="object 20">
            <a:extLst>
              <a:ext uri="{FF2B5EF4-FFF2-40B4-BE49-F238E27FC236}">
                <a16:creationId xmlns:a16="http://schemas.microsoft.com/office/drawing/2014/main" id="{C181A246-60C9-4E87-9064-09532039DB4C}"/>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6</a:t>
            </a:fld>
            <a:endParaRPr spc="-5" dirty="0"/>
          </a:p>
        </p:txBody>
      </p:sp>
      <p:graphicFrame>
        <p:nvGraphicFramePr>
          <p:cNvPr id="7" name="Diagrama 6">
            <a:extLst>
              <a:ext uri="{FF2B5EF4-FFF2-40B4-BE49-F238E27FC236}">
                <a16:creationId xmlns:a16="http://schemas.microsoft.com/office/drawing/2014/main" id="{8E02F9FE-1447-4CA4-9046-0FB481E75BC3}"/>
              </a:ext>
            </a:extLst>
          </p:cNvPr>
          <p:cNvGraphicFramePr/>
          <p:nvPr>
            <p:extLst>
              <p:ext uri="{D42A27DB-BD31-4B8C-83A1-F6EECF244321}">
                <p14:modId xmlns:p14="http://schemas.microsoft.com/office/powerpoint/2010/main" val="3327040706"/>
              </p:ext>
            </p:extLst>
          </p:nvPr>
        </p:nvGraphicFramePr>
        <p:xfrm>
          <a:off x="355600" y="1484458"/>
          <a:ext cx="6197600" cy="4321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Imagen 7">
            <a:extLst>
              <a:ext uri="{FF2B5EF4-FFF2-40B4-BE49-F238E27FC236}">
                <a16:creationId xmlns:a16="http://schemas.microsoft.com/office/drawing/2014/main" id="{899E56A6-F302-4F7B-B3CC-21BAE670B8A8}"/>
              </a:ext>
            </a:extLst>
          </p:cNvPr>
          <p:cNvPicPr>
            <a:picLocks noChangeAspect="1"/>
          </p:cNvPicPr>
          <p:nvPr/>
        </p:nvPicPr>
        <p:blipFill rotWithShape="1">
          <a:blip r:embed="rId7"/>
          <a:srcRect r="3508"/>
          <a:stretch/>
        </p:blipFill>
        <p:spPr>
          <a:xfrm>
            <a:off x="6619381" y="1499723"/>
            <a:ext cx="5217019" cy="4353672"/>
          </a:xfrm>
          <a:prstGeom prst="rect">
            <a:avLst/>
          </a:prstGeom>
        </p:spPr>
      </p:pic>
    </p:spTree>
    <p:extLst>
      <p:ext uri="{BB962C8B-B14F-4D97-AF65-F5344CB8AC3E}">
        <p14:creationId xmlns:p14="http://schemas.microsoft.com/office/powerpoint/2010/main" val="1261590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439B3496-EECD-4C23-89AD-1CEE0F2C512C}"/>
              </a:ext>
            </a:extLst>
          </p:cNvPr>
          <p:cNvSpPr txBox="1">
            <a:spLocks noGrp="1"/>
          </p:cNvSpPr>
          <p:nvPr>
            <p:ph type="title"/>
          </p:nvPr>
        </p:nvSpPr>
        <p:spPr>
          <a:xfrm>
            <a:off x="304800" y="515869"/>
            <a:ext cx="9753600" cy="443070"/>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7.2 Competencia</a:t>
            </a:r>
            <a:endParaRPr b="1" spc="-5" dirty="0">
              <a:solidFill>
                <a:schemeClr val="accent5">
                  <a:lumMod val="50000"/>
                </a:schemeClr>
              </a:solidFill>
            </a:endParaRPr>
          </a:p>
        </p:txBody>
      </p:sp>
      <p:sp>
        <p:nvSpPr>
          <p:cNvPr id="5" name="object 20">
            <a:extLst>
              <a:ext uri="{FF2B5EF4-FFF2-40B4-BE49-F238E27FC236}">
                <a16:creationId xmlns:a16="http://schemas.microsoft.com/office/drawing/2014/main" id="{2288E798-A2AD-40ED-91D0-ADF85B1D3102}"/>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7</a:t>
            </a:fld>
            <a:endParaRPr spc="-5" dirty="0"/>
          </a:p>
        </p:txBody>
      </p:sp>
      <p:sp>
        <p:nvSpPr>
          <p:cNvPr id="7" name="object 16">
            <a:extLst>
              <a:ext uri="{FF2B5EF4-FFF2-40B4-BE49-F238E27FC236}">
                <a16:creationId xmlns:a16="http://schemas.microsoft.com/office/drawing/2014/main" id="{B65ED2B2-B794-4A1B-9B02-9D58FFA95B4B}"/>
              </a:ext>
            </a:extLst>
          </p:cNvPr>
          <p:cNvSpPr txBox="1"/>
          <p:nvPr/>
        </p:nvSpPr>
        <p:spPr>
          <a:xfrm>
            <a:off x="304800" y="1072847"/>
            <a:ext cx="2057400" cy="359714"/>
          </a:xfrm>
          <a:prstGeom prst="rect">
            <a:avLst/>
          </a:prstGeom>
          <a:solidFill>
            <a:schemeClr val="accent6">
              <a:lumMod val="40000"/>
              <a:lumOff val="60000"/>
            </a:schemeClr>
          </a:solidFill>
          <a:ln w="25907">
            <a:solidFill>
              <a:schemeClr val="accent6">
                <a:lumMod val="75000"/>
              </a:schemeClr>
            </a:solidFill>
          </a:ln>
        </p:spPr>
        <p:txBody>
          <a:bodyPr vert="horz" wrap="square" lIns="0" tIns="51435" rIns="0" bIns="0" rtlCol="0">
            <a:spAutoFit/>
          </a:bodyPr>
          <a:lstStyle/>
          <a:p>
            <a:pPr marL="539115" marR="168910" indent="-365760">
              <a:lnSpc>
                <a:spcPct val="100000"/>
              </a:lnSpc>
              <a:spcBef>
                <a:spcPts val="405"/>
              </a:spcBef>
            </a:pPr>
            <a:r>
              <a:rPr lang="es-EC" sz="2000" b="1" dirty="0">
                <a:solidFill>
                  <a:schemeClr val="accent5">
                    <a:lumMod val="50000"/>
                  </a:schemeClr>
                </a:solidFill>
                <a:latin typeface="Arial"/>
                <a:cs typeface="Arial"/>
              </a:rPr>
              <a:t>Cumplimiento</a:t>
            </a:r>
            <a:endParaRPr sz="2000" dirty="0">
              <a:solidFill>
                <a:schemeClr val="accent5">
                  <a:lumMod val="50000"/>
                </a:schemeClr>
              </a:solidFill>
              <a:latin typeface="Arial"/>
              <a:cs typeface="Arial"/>
            </a:endParaRPr>
          </a:p>
        </p:txBody>
      </p:sp>
      <p:graphicFrame>
        <p:nvGraphicFramePr>
          <p:cNvPr id="8" name="Diagrama 7">
            <a:extLst>
              <a:ext uri="{FF2B5EF4-FFF2-40B4-BE49-F238E27FC236}">
                <a16:creationId xmlns:a16="http://schemas.microsoft.com/office/drawing/2014/main" id="{72A2256F-4F34-4689-B7F6-68A9234020B7}"/>
              </a:ext>
            </a:extLst>
          </p:cNvPr>
          <p:cNvGraphicFramePr/>
          <p:nvPr>
            <p:extLst>
              <p:ext uri="{D42A27DB-BD31-4B8C-83A1-F6EECF244321}">
                <p14:modId xmlns:p14="http://schemas.microsoft.com/office/powerpoint/2010/main" val="1310917471"/>
              </p:ext>
            </p:extLst>
          </p:nvPr>
        </p:nvGraphicFramePr>
        <p:xfrm>
          <a:off x="2514600" y="1306453"/>
          <a:ext cx="7467600" cy="47396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95861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21240CB3-9E5B-4B7F-A1BA-C812E63848FA}"/>
              </a:ext>
            </a:extLst>
          </p:cNvPr>
          <p:cNvSpPr txBox="1">
            <a:spLocks noGrp="1"/>
          </p:cNvSpPr>
          <p:nvPr>
            <p:ph type="title"/>
          </p:nvPr>
        </p:nvSpPr>
        <p:spPr>
          <a:xfrm>
            <a:off x="317712" y="412802"/>
            <a:ext cx="9753600" cy="443070"/>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7.2 Competencia</a:t>
            </a:r>
            <a:endParaRPr b="1" spc="-5" dirty="0">
              <a:solidFill>
                <a:schemeClr val="accent5">
                  <a:lumMod val="50000"/>
                </a:schemeClr>
              </a:solidFill>
            </a:endParaRPr>
          </a:p>
        </p:txBody>
      </p:sp>
      <p:sp>
        <p:nvSpPr>
          <p:cNvPr id="5" name="object 20">
            <a:extLst>
              <a:ext uri="{FF2B5EF4-FFF2-40B4-BE49-F238E27FC236}">
                <a16:creationId xmlns:a16="http://schemas.microsoft.com/office/drawing/2014/main" id="{B392C1FC-18D9-4364-963F-EBE820CFAE45}"/>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8</a:t>
            </a:fld>
            <a:endParaRPr spc="-5" dirty="0"/>
          </a:p>
        </p:txBody>
      </p:sp>
      <p:sp>
        <p:nvSpPr>
          <p:cNvPr id="7" name="object 16">
            <a:extLst>
              <a:ext uri="{FF2B5EF4-FFF2-40B4-BE49-F238E27FC236}">
                <a16:creationId xmlns:a16="http://schemas.microsoft.com/office/drawing/2014/main" id="{7AFC33B4-8497-4D8C-BB8E-80D8D956E077}"/>
              </a:ext>
            </a:extLst>
          </p:cNvPr>
          <p:cNvSpPr txBox="1"/>
          <p:nvPr/>
        </p:nvSpPr>
        <p:spPr>
          <a:xfrm>
            <a:off x="317712" y="988329"/>
            <a:ext cx="1828800" cy="359714"/>
          </a:xfrm>
          <a:prstGeom prst="rect">
            <a:avLst/>
          </a:prstGeom>
          <a:solidFill>
            <a:schemeClr val="accent6">
              <a:lumMod val="40000"/>
              <a:lumOff val="60000"/>
            </a:schemeClr>
          </a:solidFill>
          <a:ln w="25907">
            <a:solidFill>
              <a:schemeClr val="accent6">
                <a:lumMod val="75000"/>
              </a:schemeClr>
            </a:solidFill>
          </a:ln>
        </p:spPr>
        <p:txBody>
          <a:bodyPr vert="horz" wrap="square" lIns="0" tIns="51435" rIns="0" bIns="0" rtlCol="0">
            <a:spAutoFit/>
          </a:bodyPr>
          <a:lstStyle/>
          <a:p>
            <a:pPr marL="539115" marR="168910" indent="-365760">
              <a:lnSpc>
                <a:spcPct val="100000"/>
              </a:lnSpc>
              <a:spcBef>
                <a:spcPts val="405"/>
              </a:spcBef>
            </a:pPr>
            <a:r>
              <a:rPr lang="es-EC" sz="2000" b="1" dirty="0">
                <a:solidFill>
                  <a:srgbClr val="0E7DC5"/>
                </a:solidFill>
                <a:latin typeface="Arial"/>
                <a:cs typeface="Arial"/>
              </a:rPr>
              <a:t>Acciones</a:t>
            </a:r>
            <a:endParaRPr sz="2000" dirty="0">
              <a:latin typeface="Arial"/>
              <a:cs typeface="Arial"/>
            </a:endParaRPr>
          </a:p>
        </p:txBody>
      </p:sp>
      <p:sp>
        <p:nvSpPr>
          <p:cNvPr id="8" name="Rectángulo 7">
            <a:extLst>
              <a:ext uri="{FF2B5EF4-FFF2-40B4-BE49-F238E27FC236}">
                <a16:creationId xmlns:a16="http://schemas.microsoft.com/office/drawing/2014/main" id="{D3C5E3E5-4D59-49EA-9D83-E3B5AAF4715D}"/>
              </a:ext>
            </a:extLst>
          </p:cNvPr>
          <p:cNvSpPr/>
          <p:nvPr/>
        </p:nvSpPr>
        <p:spPr>
          <a:xfrm>
            <a:off x="233135" y="1449405"/>
            <a:ext cx="10337005" cy="646331"/>
          </a:xfrm>
          <a:prstGeom prst="rect">
            <a:avLst/>
          </a:prstGeom>
        </p:spPr>
        <p:txBody>
          <a:bodyPr wrap="square">
            <a:spAutoFit/>
          </a:bodyPr>
          <a:lstStyle/>
          <a:p>
            <a:r>
              <a:rPr lang="es-ES" dirty="0">
                <a:latin typeface="Arial" panose="020B0604020202020204" pitchFamily="34" charset="0"/>
                <a:cs typeface="Arial" panose="020B0604020202020204" pitchFamily="34" charset="0"/>
              </a:rPr>
              <a:t>En los casos particulares que no se cumplan los requisitos prefijados, deberemos tomar acciones para </a:t>
            </a:r>
            <a:r>
              <a:rPr lang="es-ES" b="1" dirty="0">
                <a:latin typeface="Arial" panose="020B0604020202020204" pitchFamily="34" charset="0"/>
                <a:cs typeface="Arial" panose="020B0604020202020204" pitchFamily="34" charset="0"/>
              </a:rPr>
              <a:t>corregir estas carencias</a:t>
            </a:r>
            <a:r>
              <a:rPr lang="es-ES"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p:txBody>
      </p:sp>
      <p:graphicFrame>
        <p:nvGraphicFramePr>
          <p:cNvPr id="9" name="Diagrama 8">
            <a:extLst>
              <a:ext uri="{FF2B5EF4-FFF2-40B4-BE49-F238E27FC236}">
                <a16:creationId xmlns:a16="http://schemas.microsoft.com/office/drawing/2014/main" id="{3E8B7ED4-A2CE-4EFF-BB95-26ECC48EBE0D}"/>
              </a:ext>
            </a:extLst>
          </p:cNvPr>
          <p:cNvGraphicFramePr/>
          <p:nvPr>
            <p:extLst>
              <p:ext uri="{D42A27DB-BD31-4B8C-83A1-F6EECF244321}">
                <p14:modId xmlns:p14="http://schemas.microsoft.com/office/powerpoint/2010/main" val="187060992"/>
              </p:ext>
            </p:extLst>
          </p:nvPr>
        </p:nvGraphicFramePr>
        <p:xfrm>
          <a:off x="1371600" y="2197098"/>
          <a:ext cx="9448800" cy="38173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7891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9E956E31-D77D-414F-9409-21B4BAB47C26}"/>
              </a:ext>
            </a:extLst>
          </p:cNvPr>
          <p:cNvSpPr txBox="1">
            <a:spLocks noGrp="1"/>
          </p:cNvSpPr>
          <p:nvPr>
            <p:ph type="title"/>
          </p:nvPr>
        </p:nvSpPr>
        <p:spPr>
          <a:xfrm>
            <a:off x="429789" y="508515"/>
            <a:ext cx="9753600" cy="443070"/>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7.3 Toma de conciencia</a:t>
            </a:r>
            <a:endParaRPr b="1" spc="-5" dirty="0">
              <a:solidFill>
                <a:schemeClr val="accent5">
                  <a:lumMod val="50000"/>
                </a:schemeClr>
              </a:solidFill>
            </a:endParaRPr>
          </a:p>
        </p:txBody>
      </p:sp>
      <p:sp>
        <p:nvSpPr>
          <p:cNvPr id="5" name="object 20">
            <a:extLst>
              <a:ext uri="{FF2B5EF4-FFF2-40B4-BE49-F238E27FC236}">
                <a16:creationId xmlns:a16="http://schemas.microsoft.com/office/drawing/2014/main" id="{5C24E5F2-89B8-465E-AC64-F8FECECDFF89}"/>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9</a:t>
            </a:fld>
            <a:endParaRPr spc="-5" dirty="0"/>
          </a:p>
        </p:txBody>
      </p:sp>
      <p:sp>
        <p:nvSpPr>
          <p:cNvPr id="7" name="Rectángulo 6">
            <a:extLst>
              <a:ext uri="{FF2B5EF4-FFF2-40B4-BE49-F238E27FC236}">
                <a16:creationId xmlns:a16="http://schemas.microsoft.com/office/drawing/2014/main" id="{A3347DF9-2E64-4E52-B74B-3F345E75EA85}"/>
              </a:ext>
            </a:extLst>
          </p:cNvPr>
          <p:cNvSpPr/>
          <p:nvPr/>
        </p:nvSpPr>
        <p:spPr>
          <a:xfrm>
            <a:off x="429789" y="1429734"/>
            <a:ext cx="10140352" cy="3970318"/>
          </a:xfrm>
          <a:prstGeom prst="rect">
            <a:avLst/>
          </a:prstGeom>
        </p:spPr>
        <p:txBody>
          <a:bodyPr wrap="square">
            <a:spAutoFit/>
          </a:bodyPr>
          <a:lstStyle/>
          <a:p>
            <a:pPr algn="just"/>
            <a:r>
              <a:rPr lang="es-MX" spc="-5" dirty="0">
                <a:latin typeface="Arial"/>
                <a:cs typeface="Arial"/>
              </a:rPr>
              <a:t>La toma de conciencia se refiere a la necesidad imperiosa de que las personas tengan un cabal conocimiento de temas que para las normas ISO son fundamentales. se extiende a personas que “realizan trabajo bajo el control de la organización” lo que incluye a trabajadores, contratistas, subcontratistas y franquiciados.</a:t>
            </a:r>
          </a:p>
          <a:p>
            <a:pPr algn="just"/>
            <a:endParaRPr lang="es-MX" b="1" spc="-5" dirty="0">
              <a:latin typeface="Arial"/>
              <a:cs typeface="Arial"/>
            </a:endParaRPr>
          </a:p>
          <a:p>
            <a:pPr algn="just"/>
            <a:r>
              <a:rPr lang="es-MX" spc="-5" dirty="0">
                <a:latin typeface="Arial"/>
                <a:cs typeface="Arial"/>
              </a:rPr>
              <a:t>- Específicamente deben tomar conciencia de la política, </a:t>
            </a:r>
            <a:r>
              <a:rPr lang="es-MX" spc="-5" dirty="0">
                <a:solidFill>
                  <a:srgbClr val="00B050"/>
                </a:solidFill>
                <a:latin typeface="Arial"/>
                <a:cs typeface="Arial"/>
              </a:rPr>
              <a:t>aspectos ambientales significativos</a:t>
            </a:r>
            <a:r>
              <a:rPr lang="es-MX" spc="-5" dirty="0">
                <a:latin typeface="Arial"/>
                <a:cs typeface="Arial"/>
              </a:rPr>
              <a:t>, </a:t>
            </a:r>
            <a:r>
              <a:rPr lang="es-MX" spc="-5" dirty="0">
                <a:solidFill>
                  <a:schemeClr val="accent2">
                    <a:lumMod val="75000"/>
                  </a:schemeClr>
                </a:solidFill>
                <a:latin typeface="Arial"/>
                <a:cs typeface="Arial"/>
              </a:rPr>
              <a:t>riesgos laborales</a:t>
            </a:r>
            <a:r>
              <a:rPr lang="es-MX" spc="-5" dirty="0">
                <a:latin typeface="Arial"/>
                <a:cs typeface="Arial"/>
              </a:rPr>
              <a:t>, </a:t>
            </a:r>
            <a:r>
              <a:rPr lang="es-MX" u="sng" spc="-5" dirty="0">
                <a:solidFill>
                  <a:schemeClr val="accent1">
                    <a:lumMod val="75000"/>
                  </a:schemeClr>
                </a:solidFill>
                <a:latin typeface="Arial"/>
                <a:cs typeface="Arial"/>
              </a:rPr>
              <a:t>necesidades de los clientes</a:t>
            </a:r>
            <a:r>
              <a:rPr lang="es-MX" spc="-5" dirty="0">
                <a:latin typeface="Arial"/>
                <a:cs typeface="Arial"/>
              </a:rPr>
              <a:t>, impactos reales o potenciales asociados a su trabajo y su contribución a la eficacia del sistema de gestión.</a:t>
            </a:r>
          </a:p>
          <a:p>
            <a:pPr algn="just"/>
            <a:endParaRPr lang="es-MX" spc="-5" dirty="0">
              <a:latin typeface="Arial"/>
              <a:cs typeface="Arial"/>
            </a:endParaRPr>
          </a:p>
          <a:p>
            <a:pPr algn="just"/>
            <a:r>
              <a:rPr lang="es-MX" spc="-5" dirty="0">
                <a:latin typeface="Arial"/>
                <a:cs typeface="Arial"/>
              </a:rPr>
              <a:t>- Importante es la conciencia de las implicaciones de no cumplir los requisitos del SG incluyendo las requisitos legales y otros requisitos (ambiente y seguridad)</a:t>
            </a:r>
          </a:p>
          <a:p>
            <a:pPr algn="just"/>
            <a:endParaRPr lang="es-MX" spc="-5" dirty="0">
              <a:latin typeface="Arial"/>
              <a:cs typeface="Arial"/>
            </a:endParaRPr>
          </a:p>
          <a:p>
            <a:pPr algn="just"/>
            <a:r>
              <a:rPr lang="es-MX" spc="-5" dirty="0">
                <a:latin typeface="Arial"/>
                <a:cs typeface="Arial"/>
              </a:rPr>
              <a:t>- Implícito el uso de los procesos de comunicación interna y externa para este propósito</a:t>
            </a:r>
            <a:endParaRPr lang="es-ES" spc="-5" dirty="0">
              <a:latin typeface="Arial"/>
              <a:cs typeface="Arial"/>
            </a:endParaRPr>
          </a:p>
          <a:p>
            <a:pPr algn="just"/>
            <a:endParaRPr lang="es-ES" spc="-5" dirty="0">
              <a:latin typeface="Arial"/>
              <a:cs typeface="Arial"/>
            </a:endParaRPr>
          </a:p>
        </p:txBody>
      </p:sp>
    </p:spTree>
    <p:extLst>
      <p:ext uri="{BB962C8B-B14F-4D97-AF65-F5344CB8AC3E}">
        <p14:creationId xmlns:p14="http://schemas.microsoft.com/office/powerpoint/2010/main" val="3498806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C8C56016-843E-405D-952E-A0CF3C94E06E}"/>
              </a:ext>
            </a:extLst>
          </p:cNvPr>
          <p:cNvSpPr txBox="1">
            <a:spLocks noGrp="1"/>
          </p:cNvSpPr>
          <p:nvPr>
            <p:ph type="title"/>
          </p:nvPr>
        </p:nvSpPr>
        <p:spPr>
          <a:xfrm>
            <a:off x="228600" y="518616"/>
            <a:ext cx="9753600" cy="443070"/>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7.4 Comunicación</a:t>
            </a:r>
            <a:endParaRPr b="1" spc="-5" dirty="0">
              <a:solidFill>
                <a:schemeClr val="accent5">
                  <a:lumMod val="50000"/>
                </a:schemeClr>
              </a:solidFill>
            </a:endParaRPr>
          </a:p>
        </p:txBody>
      </p:sp>
      <p:sp>
        <p:nvSpPr>
          <p:cNvPr id="7" name="Rectángulo 6">
            <a:extLst>
              <a:ext uri="{FF2B5EF4-FFF2-40B4-BE49-F238E27FC236}">
                <a16:creationId xmlns:a16="http://schemas.microsoft.com/office/drawing/2014/main" id="{5F3985ED-6CDE-41AE-A10E-40703BEB2ABE}"/>
              </a:ext>
            </a:extLst>
          </p:cNvPr>
          <p:cNvSpPr/>
          <p:nvPr/>
        </p:nvSpPr>
        <p:spPr>
          <a:xfrm>
            <a:off x="304799" y="1295400"/>
            <a:ext cx="10532534" cy="3693319"/>
          </a:xfrm>
          <a:prstGeom prst="rect">
            <a:avLst/>
          </a:prstGeom>
        </p:spPr>
        <p:txBody>
          <a:bodyPr wrap="square">
            <a:spAutoFit/>
          </a:bodyPr>
          <a:lstStyle/>
          <a:p>
            <a:pPr algn="just"/>
            <a:r>
              <a:rPr lang="es-ES" dirty="0">
                <a:latin typeface="Arial" panose="020B0604020202020204" pitchFamily="34" charset="0"/>
                <a:cs typeface="Arial" panose="020B0604020202020204" pitchFamily="34" charset="0"/>
              </a:rPr>
              <a:t>La empresa tiene que establecer las comunicaciones internas y externas concernientes al Sistema de Gestión, lo que debe incluir:</a:t>
            </a:r>
          </a:p>
          <a:p>
            <a:pPr algn="just"/>
            <a:endParaRPr lang="es-ES" dirty="0">
              <a:latin typeface="Arial" panose="020B0604020202020204" pitchFamily="34" charset="0"/>
              <a:cs typeface="Arial" panose="020B0604020202020204" pitchFamily="34" charset="0"/>
            </a:endParaRPr>
          </a:p>
          <a:p>
            <a:pPr algn="just"/>
            <a:r>
              <a:rPr lang="es-ES" b="1" dirty="0">
                <a:latin typeface="Arial" panose="020B0604020202020204" pitchFamily="34" charset="0"/>
                <a:cs typeface="Arial" panose="020B0604020202020204" pitchFamily="34" charset="0"/>
              </a:rPr>
              <a:t>a)</a:t>
            </a:r>
            <a:r>
              <a:rPr lang="es-ES" dirty="0">
                <a:latin typeface="Arial" panose="020B0604020202020204" pitchFamily="34" charset="0"/>
                <a:cs typeface="Arial" panose="020B0604020202020204" pitchFamily="34" charset="0"/>
              </a:rPr>
              <a:t> Qué comunicar</a:t>
            </a:r>
          </a:p>
          <a:p>
            <a:pPr algn="just"/>
            <a:r>
              <a:rPr lang="es-ES" b="1" dirty="0">
                <a:latin typeface="Arial" panose="020B0604020202020204" pitchFamily="34" charset="0"/>
                <a:cs typeface="Arial" panose="020B0604020202020204" pitchFamily="34" charset="0"/>
              </a:rPr>
              <a:t>b)</a:t>
            </a:r>
            <a:r>
              <a:rPr lang="es-ES" dirty="0">
                <a:latin typeface="Arial" panose="020B0604020202020204" pitchFamily="34" charset="0"/>
                <a:cs typeface="Arial" panose="020B0604020202020204" pitchFamily="34" charset="0"/>
              </a:rPr>
              <a:t> Cuándo comunicarlo</a:t>
            </a:r>
          </a:p>
          <a:p>
            <a:pPr algn="just"/>
            <a:r>
              <a:rPr lang="es-ES" b="1" dirty="0">
                <a:latin typeface="Arial" panose="020B0604020202020204" pitchFamily="34" charset="0"/>
                <a:cs typeface="Arial" panose="020B0604020202020204" pitchFamily="34" charset="0"/>
              </a:rPr>
              <a:t>c)</a:t>
            </a:r>
            <a:r>
              <a:rPr lang="es-ES" dirty="0">
                <a:latin typeface="Arial" panose="020B0604020202020204" pitchFamily="34" charset="0"/>
                <a:cs typeface="Arial" panose="020B0604020202020204" pitchFamily="34" charset="0"/>
              </a:rPr>
              <a:t> A qué persona comunicárselo</a:t>
            </a:r>
          </a:p>
          <a:p>
            <a:pPr algn="just"/>
            <a:r>
              <a:rPr lang="es-ES" b="1" dirty="0">
                <a:latin typeface="Arial" panose="020B0604020202020204" pitchFamily="34" charset="0"/>
                <a:cs typeface="Arial" panose="020B0604020202020204" pitchFamily="34" charset="0"/>
              </a:rPr>
              <a:t>d)</a:t>
            </a:r>
            <a:r>
              <a:rPr lang="es-ES" dirty="0">
                <a:latin typeface="Arial" panose="020B0604020202020204" pitchFamily="34" charset="0"/>
                <a:cs typeface="Arial" panose="020B0604020202020204" pitchFamily="34" charset="0"/>
              </a:rPr>
              <a:t> Cómo realizar la comunicación</a:t>
            </a:r>
          </a:p>
          <a:p>
            <a:pPr algn="just"/>
            <a:r>
              <a:rPr lang="es-ES" b="1" dirty="0">
                <a:latin typeface="Arial" panose="020B0604020202020204" pitchFamily="34" charset="0"/>
                <a:cs typeface="Arial" panose="020B0604020202020204" pitchFamily="34" charset="0"/>
              </a:rPr>
              <a:t>e)</a:t>
            </a:r>
            <a:r>
              <a:rPr lang="es-ES" dirty="0">
                <a:latin typeface="Arial" panose="020B0604020202020204" pitchFamily="34" charset="0"/>
                <a:cs typeface="Arial" panose="020B0604020202020204" pitchFamily="34" charset="0"/>
              </a:rPr>
              <a:t> Quién es la persona encargada de realizar la comunicación</a:t>
            </a:r>
          </a:p>
          <a:p>
            <a:endParaRPr lang="es-ES" b="0" i="0" dirty="0">
              <a:effectLst/>
              <a:latin typeface="Arial" panose="020B0604020202020204" pitchFamily="34" charset="0"/>
              <a:cs typeface="Arial" panose="020B0604020202020204" pitchFamily="34" charset="0"/>
            </a:endParaRPr>
          </a:p>
          <a:p>
            <a:pPr algn="just"/>
            <a:r>
              <a:rPr lang="es-ES" dirty="0">
                <a:latin typeface="Arial" panose="020B0604020202020204" pitchFamily="34" charset="0"/>
                <a:cs typeface="Arial" panose="020B0604020202020204" pitchFamily="34" charset="0"/>
              </a:rPr>
              <a:t>Las normas ISO quieren incrementar la precisión en aspectos de comunicación externa e interna para que sea mucho más eficiente. Se deben establecer canales de comunicación con los que se tenga claro qué, cuándo y con quién vemos realizar la comunicación.</a:t>
            </a:r>
            <a:br>
              <a:rPr lang="es-ES" dirty="0">
                <a:latin typeface="Arial" panose="020B0604020202020204" pitchFamily="34" charset="0"/>
                <a:cs typeface="Arial" panose="020B0604020202020204" pitchFamily="34" charset="0"/>
              </a:rPr>
            </a:br>
            <a:endParaRPr lang="es-E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12707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B1C5D872-07B9-4DAC-8CF2-CA30D9A964EB}"/>
              </a:ext>
            </a:extLst>
          </p:cNvPr>
          <p:cNvSpPr txBox="1">
            <a:spLocks noGrp="1"/>
          </p:cNvSpPr>
          <p:nvPr>
            <p:ph type="title"/>
          </p:nvPr>
        </p:nvSpPr>
        <p:spPr>
          <a:xfrm>
            <a:off x="228600" y="354430"/>
            <a:ext cx="9753600" cy="443070"/>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7.4 Comunicación</a:t>
            </a:r>
            <a:endParaRPr b="1" spc="-5" dirty="0">
              <a:solidFill>
                <a:schemeClr val="accent5">
                  <a:lumMod val="50000"/>
                </a:schemeClr>
              </a:solidFill>
            </a:endParaRPr>
          </a:p>
        </p:txBody>
      </p:sp>
      <p:pic>
        <p:nvPicPr>
          <p:cNvPr id="7" name="Imagen 6">
            <a:extLst>
              <a:ext uri="{FF2B5EF4-FFF2-40B4-BE49-F238E27FC236}">
                <a16:creationId xmlns:a16="http://schemas.microsoft.com/office/drawing/2014/main" id="{15EEFEF7-86A4-460D-9DB2-9120F8765FF7}"/>
              </a:ext>
            </a:extLst>
          </p:cNvPr>
          <p:cNvPicPr>
            <a:picLocks noChangeAspect="1"/>
          </p:cNvPicPr>
          <p:nvPr/>
        </p:nvPicPr>
        <p:blipFill>
          <a:blip r:embed="rId2"/>
          <a:stretch>
            <a:fillRect/>
          </a:stretch>
        </p:blipFill>
        <p:spPr>
          <a:xfrm>
            <a:off x="1854200" y="3349902"/>
            <a:ext cx="8979861" cy="2761461"/>
          </a:xfrm>
          <a:prstGeom prst="rect">
            <a:avLst/>
          </a:prstGeom>
        </p:spPr>
      </p:pic>
      <p:pic>
        <p:nvPicPr>
          <p:cNvPr id="8" name="Imagen 7">
            <a:extLst>
              <a:ext uri="{FF2B5EF4-FFF2-40B4-BE49-F238E27FC236}">
                <a16:creationId xmlns:a16="http://schemas.microsoft.com/office/drawing/2014/main" id="{75F8E995-484F-4381-8420-12032F2A2162}"/>
              </a:ext>
            </a:extLst>
          </p:cNvPr>
          <p:cNvPicPr>
            <a:picLocks noChangeAspect="1"/>
          </p:cNvPicPr>
          <p:nvPr/>
        </p:nvPicPr>
        <p:blipFill>
          <a:blip r:embed="rId3"/>
          <a:stretch>
            <a:fillRect/>
          </a:stretch>
        </p:blipFill>
        <p:spPr>
          <a:xfrm>
            <a:off x="823660" y="1031738"/>
            <a:ext cx="9827407" cy="2224470"/>
          </a:xfrm>
          <a:prstGeom prst="rect">
            <a:avLst/>
          </a:prstGeom>
        </p:spPr>
      </p:pic>
      <p:sp>
        <p:nvSpPr>
          <p:cNvPr id="9" name="Rectángulo 8">
            <a:extLst>
              <a:ext uri="{FF2B5EF4-FFF2-40B4-BE49-F238E27FC236}">
                <a16:creationId xmlns:a16="http://schemas.microsoft.com/office/drawing/2014/main" id="{9071686D-69C5-4396-A4D0-D921E4232705}"/>
              </a:ext>
            </a:extLst>
          </p:cNvPr>
          <p:cNvSpPr/>
          <p:nvPr/>
        </p:nvSpPr>
        <p:spPr>
          <a:xfrm>
            <a:off x="324805" y="1605835"/>
            <a:ext cx="498855" cy="769441"/>
          </a:xfrm>
          <a:prstGeom prst="rect">
            <a:avLst/>
          </a:prstGeom>
          <a:noFill/>
        </p:spPr>
        <p:txBody>
          <a:bodyPr wrap="none" lIns="91440" tIns="45720" rIns="91440" bIns="45720">
            <a:spAutoFit/>
          </a:bodyPr>
          <a:lstStyle/>
          <a:p>
            <a:pPr algn="ctr"/>
            <a:r>
              <a:rPr lang="es-ES" sz="4400" b="0" cap="none" spc="0" dirty="0">
                <a:ln w="0"/>
                <a:solidFill>
                  <a:srgbClr val="C00000"/>
                </a:solidFill>
                <a:effectLst>
                  <a:outerShdw blurRad="38100" dist="19050" dir="2700000" algn="tl" rotWithShape="0">
                    <a:schemeClr val="dk1">
                      <a:alpha val="40000"/>
                    </a:schemeClr>
                  </a:outerShdw>
                </a:effectLst>
              </a:rPr>
              <a:t>1</a:t>
            </a:r>
          </a:p>
        </p:txBody>
      </p:sp>
      <p:sp>
        <p:nvSpPr>
          <p:cNvPr id="10" name="Rectángulo 9">
            <a:extLst>
              <a:ext uri="{FF2B5EF4-FFF2-40B4-BE49-F238E27FC236}">
                <a16:creationId xmlns:a16="http://schemas.microsoft.com/office/drawing/2014/main" id="{C828F077-9360-4921-90DB-AE32751A5E66}"/>
              </a:ext>
            </a:extLst>
          </p:cNvPr>
          <p:cNvSpPr/>
          <p:nvPr/>
        </p:nvSpPr>
        <p:spPr>
          <a:xfrm>
            <a:off x="1336910" y="4182533"/>
            <a:ext cx="498855" cy="769441"/>
          </a:xfrm>
          <a:prstGeom prst="rect">
            <a:avLst/>
          </a:prstGeom>
          <a:noFill/>
        </p:spPr>
        <p:txBody>
          <a:bodyPr wrap="none" lIns="91440" tIns="45720" rIns="91440" bIns="45720">
            <a:spAutoFit/>
          </a:bodyPr>
          <a:lstStyle/>
          <a:p>
            <a:pPr algn="ctr"/>
            <a:r>
              <a:rPr lang="es-ES" sz="4400" dirty="0">
                <a:ln w="0"/>
                <a:solidFill>
                  <a:srgbClr val="C00000"/>
                </a:solidFill>
                <a:effectLst>
                  <a:outerShdw blurRad="38100" dist="19050" dir="2700000" algn="tl" rotWithShape="0">
                    <a:schemeClr val="dk1">
                      <a:alpha val="40000"/>
                    </a:schemeClr>
                  </a:outerShdw>
                </a:effectLst>
              </a:rPr>
              <a:t>2</a:t>
            </a:r>
            <a:endParaRPr lang="es-ES" sz="4400" b="0" cap="none" spc="0" dirty="0">
              <a:ln w="0"/>
              <a:solidFill>
                <a:srgbClr val="C0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6792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9D6E65AA-D80A-40DE-9F78-D36B5520C923}"/>
              </a:ext>
            </a:extLst>
          </p:cNvPr>
          <p:cNvSpPr txBox="1">
            <a:spLocks noGrp="1"/>
          </p:cNvSpPr>
          <p:nvPr>
            <p:ph type="title"/>
          </p:nvPr>
        </p:nvSpPr>
        <p:spPr>
          <a:xfrm>
            <a:off x="262588" y="484749"/>
            <a:ext cx="9753600" cy="443070"/>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7.4 Comunicación</a:t>
            </a:r>
            <a:endParaRPr b="1" spc="-5" dirty="0">
              <a:solidFill>
                <a:schemeClr val="accent5">
                  <a:lumMod val="50000"/>
                </a:schemeClr>
              </a:solidFill>
            </a:endParaRPr>
          </a:p>
        </p:txBody>
      </p:sp>
      <p:sp>
        <p:nvSpPr>
          <p:cNvPr id="5" name="object 20">
            <a:extLst>
              <a:ext uri="{FF2B5EF4-FFF2-40B4-BE49-F238E27FC236}">
                <a16:creationId xmlns:a16="http://schemas.microsoft.com/office/drawing/2014/main" id="{D5A89AC9-26C9-4131-9582-19C11B2257FA}"/>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12</a:t>
            </a:fld>
            <a:endParaRPr spc="-5" dirty="0"/>
          </a:p>
        </p:txBody>
      </p:sp>
      <p:pic>
        <p:nvPicPr>
          <p:cNvPr id="7" name="Imagen 6">
            <a:extLst>
              <a:ext uri="{FF2B5EF4-FFF2-40B4-BE49-F238E27FC236}">
                <a16:creationId xmlns:a16="http://schemas.microsoft.com/office/drawing/2014/main" id="{8A0BFCBA-848B-42CF-90A1-635A185FB66B}"/>
              </a:ext>
            </a:extLst>
          </p:cNvPr>
          <p:cNvPicPr>
            <a:picLocks noChangeAspect="1"/>
          </p:cNvPicPr>
          <p:nvPr/>
        </p:nvPicPr>
        <p:blipFill>
          <a:blip r:embed="rId2"/>
          <a:stretch>
            <a:fillRect/>
          </a:stretch>
        </p:blipFill>
        <p:spPr>
          <a:xfrm>
            <a:off x="228721" y="2073545"/>
            <a:ext cx="5777567" cy="3368709"/>
          </a:xfrm>
          <a:prstGeom prst="rect">
            <a:avLst/>
          </a:prstGeom>
          <a:ln>
            <a:solidFill>
              <a:schemeClr val="tx1"/>
            </a:solidFill>
          </a:ln>
        </p:spPr>
      </p:pic>
      <p:pic>
        <p:nvPicPr>
          <p:cNvPr id="8" name="Imagen 7">
            <a:extLst>
              <a:ext uri="{FF2B5EF4-FFF2-40B4-BE49-F238E27FC236}">
                <a16:creationId xmlns:a16="http://schemas.microsoft.com/office/drawing/2014/main" id="{F98E6C98-367A-4A52-8EAC-E826BBDD7866}"/>
              </a:ext>
            </a:extLst>
          </p:cNvPr>
          <p:cNvPicPr>
            <a:picLocks noChangeAspect="1"/>
          </p:cNvPicPr>
          <p:nvPr/>
        </p:nvPicPr>
        <p:blipFill>
          <a:blip r:embed="rId3"/>
          <a:stretch>
            <a:fillRect/>
          </a:stretch>
        </p:blipFill>
        <p:spPr>
          <a:xfrm>
            <a:off x="6096000" y="2073546"/>
            <a:ext cx="5847574" cy="3368708"/>
          </a:xfrm>
          <a:prstGeom prst="rect">
            <a:avLst/>
          </a:prstGeom>
          <a:ln>
            <a:solidFill>
              <a:schemeClr val="tx1"/>
            </a:solidFill>
          </a:ln>
        </p:spPr>
      </p:pic>
    </p:spTree>
    <p:extLst>
      <p:ext uri="{BB962C8B-B14F-4D97-AF65-F5344CB8AC3E}">
        <p14:creationId xmlns:p14="http://schemas.microsoft.com/office/powerpoint/2010/main" val="2941237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2466A2AC-BA55-44EE-A4DC-FF05DE56DDD9}"/>
              </a:ext>
            </a:extLst>
          </p:cNvPr>
          <p:cNvSpPr txBox="1">
            <a:spLocks noGrp="1"/>
          </p:cNvSpPr>
          <p:nvPr>
            <p:ph type="title"/>
          </p:nvPr>
        </p:nvSpPr>
        <p:spPr>
          <a:xfrm>
            <a:off x="228600" y="518616"/>
            <a:ext cx="9753600" cy="443070"/>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7.4 Comunicación</a:t>
            </a:r>
            <a:endParaRPr b="1" spc="-5" dirty="0">
              <a:solidFill>
                <a:schemeClr val="accent5">
                  <a:lumMod val="50000"/>
                </a:schemeClr>
              </a:solidFill>
            </a:endParaRPr>
          </a:p>
        </p:txBody>
      </p:sp>
      <p:sp>
        <p:nvSpPr>
          <p:cNvPr id="5" name="object 20">
            <a:extLst>
              <a:ext uri="{FF2B5EF4-FFF2-40B4-BE49-F238E27FC236}">
                <a16:creationId xmlns:a16="http://schemas.microsoft.com/office/drawing/2014/main" id="{C09FC041-CAB6-4077-8F6C-0142BD5BAB85}"/>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13</a:t>
            </a:fld>
            <a:endParaRPr spc="-5" dirty="0"/>
          </a:p>
        </p:txBody>
      </p:sp>
      <p:pic>
        <p:nvPicPr>
          <p:cNvPr id="7" name="Imagen 6">
            <a:extLst>
              <a:ext uri="{FF2B5EF4-FFF2-40B4-BE49-F238E27FC236}">
                <a16:creationId xmlns:a16="http://schemas.microsoft.com/office/drawing/2014/main" id="{E6F48A2D-4000-412F-A595-1902753E581F}"/>
              </a:ext>
            </a:extLst>
          </p:cNvPr>
          <p:cNvPicPr>
            <a:picLocks noChangeAspect="1"/>
          </p:cNvPicPr>
          <p:nvPr/>
        </p:nvPicPr>
        <p:blipFill>
          <a:blip r:embed="rId2"/>
          <a:stretch>
            <a:fillRect/>
          </a:stretch>
        </p:blipFill>
        <p:spPr>
          <a:xfrm>
            <a:off x="4665134" y="349164"/>
            <a:ext cx="5105400" cy="6159672"/>
          </a:xfrm>
          <a:prstGeom prst="rect">
            <a:avLst/>
          </a:prstGeom>
        </p:spPr>
      </p:pic>
      <p:sp>
        <p:nvSpPr>
          <p:cNvPr id="8" name="object 4">
            <a:extLst>
              <a:ext uri="{FF2B5EF4-FFF2-40B4-BE49-F238E27FC236}">
                <a16:creationId xmlns:a16="http://schemas.microsoft.com/office/drawing/2014/main" id="{26D021DC-66F5-4FB8-B4A4-7E7CBED48B1B}"/>
              </a:ext>
            </a:extLst>
          </p:cNvPr>
          <p:cNvSpPr txBox="1"/>
          <p:nvPr/>
        </p:nvSpPr>
        <p:spPr>
          <a:xfrm>
            <a:off x="381000" y="2956957"/>
            <a:ext cx="3505200" cy="725840"/>
          </a:xfrm>
          <a:prstGeom prst="rect">
            <a:avLst/>
          </a:prstGeom>
          <a:solidFill>
            <a:srgbClr val="F1F1F1"/>
          </a:solidFill>
          <a:ln w="25907">
            <a:solidFill>
              <a:srgbClr val="0E7DC5"/>
            </a:solidFill>
          </a:ln>
        </p:spPr>
        <p:txBody>
          <a:bodyPr vert="horz" wrap="square" lIns="0" tIns="109220" rIns="0" bIns="0" rtlCol="0">
            <a:spAutoFit/>
          </a:bodyPr>
          <a:lstStyle/>
          <a:p>
            <a:pPr marL="174625">
              <a:spcBef>
                <a:spcPts val="860"/>
              </a:spcBef>
            </a:pPr>
            <a:r>
              <a:rPr lang="es-EC" sz="2000" b="1" spc="-5" dirty="0">
                <a:solidFill>
                  <a:srgbClr val="0E7DC5"/>
                </a:solidFill>
                <a:latin typeface="Arial"/>
                <a:cs typeface="Arial"/>
              </a:rPr>
              <a:t>Cuestiones a comunicarse internamente</a:t>
            </a:r>
            <a:endParaRPr sz="2000" dirty="0">
              <a:latin typeface="Arial"/>
              <a:cs typeface="Arial"/>
            </a:endParaRPr>
          </a:p>
        </p:txBody>
      </p:sp>
    </p:spTree>
    <p:extLst>
      <p:ext uri="{BB962C8B-B14F-4D97-AF65-F5344CB8AC3E}">
        <p14:creationId xmlns:p14="http://schemas.microsoft.com/office/powerpoint/2010/main" val="13335418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EBA2079E-0D3E-46A0-B63A-92B86DEBD4D9}"/>
              </a:ext>
            </a:extLst>
          </p:cNvPr>
          <p:cNvSpPr txBox="1">
            <a:spLocks noGrp="1"/>
          </p:cNvSpPr>
          <p:nvPr>
            <p:ph type="title"/>
          </p:nvPr>
        </p:nvSpPr>
        <p:spPr>
          <a:xfrm>
            <a:off x="321733" y="517760"/>
            <a:ext cx="9753600" cy="443070"/>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7.5 Información documentada</a:t>
            </a:r>
            <a:endParaRPr b="1" spc="-5" dirty="0">
              <a:solidFill>
                <a:schemeClr val="accent5">
                  <a:lumMod val="50000"/>
                </a:schemeClr>
              </a:solidFill>
            </a:endParaRPr>
          </a:p>
        </p:txBody>
      </p:sp>
      <p:sp>
        <p:nvSpPr>
          <p:cNvPr id="5" name="object 20">
            <a:extLst>
              <a:ext uri="{FF2B5EF4-FFF2-40B4-BE49-F238E27FC236}">
                <a16:creationId xmlns:a16="http://schemas.microsoft.com/office/drawing/2014/main" id="{8CD3F654-E1C8-407C-91A0-8F3C07AABB81}"/>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14</a:t>
            </a:fld>
            <a:endParaRPr spc="-5" dirty="0"/>
          </a:p>
        </p:txBody>
      </p:sp>
      <p:pic>
        <p:nvPicPr>
          <p:cNvPr id="7" name="Imagen 6">
            <a:extLst>
              <a:ext uri="{FF2B5EF4-FFF2-40B4-BE49-F238E27FC236}">
                <a16:creationId xmlns:a16="http://schemas.microsoft.com/office/drawing/2014/main" id="{E77D8FA0-5020-44A0-9996-B57F19BA82B3}"/>
              </a:ext>
            </a:extLst>
          </p:cNvPr>
          <p:cNvPicPr>
            <a:picLocks noChangeAspect="1"/>
          </p:cNvPicPr>
          <p:nvPr/>
        </p:nvPicPr>
        <p:blipFill>
          <a:blip r:embed="rId2"/>
          <a:stretch>
            <a:fillRect/>
          </a:stretch>
        </p:blipFill>
        <p:spPr>
          <a:xfrm>
            <a:off x="1600199" y="1068529"/>
            <a:ext cx="8263467" cy="4828641"/>
          </a:xfrm>
          <a:prstGeom prst="rect">
            <a:avLst/>
          </a:prstGeom>
          <a:ln>
            <a:noFill/>
          </a:ln>
        </p:spPr>
      </p:pic>
    </p:spTree>
    <p:extLst>
      <p:ext uri="{BB962C8B-B14F-4D97-AF65-F5344CB8AC3E}">
        <p14:creationId xmlns:p14="http://schemas.microsoft.com/office/powerpoint/2010/main" val="982828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object 12">
            <a:extLst>
              <a:ext uri="{FF2B5EF4-FFF2-40B4-BE49-F238E27FC236}">
                <a16:creationId xmlns:a16="http://schemas.microsoft.com/office/drawing/2014/main" id="{27581FA7-A420-4B25-A0BD-443CB0ACFD8D}"/>
              </a:ext>
            </a:extLst>
          </p:cNvPr>
          <p:cNvGrpSpPr/>
          <p:nvPr/>
        </p:nvGrpSpPr>
        <p:grpSpPr>
          <a:xfrm rot="5400000">
            <a:off x="1880652" y="3235783"/>
            <a:ext cx="844550" cy="880701"/>
            <a:chOff x="3893820" y="4407408"/>
            <a:chExt cx="844550" cy="772795"/>
          </a:xfrm>
        </p:grpSpPr>
        <p:sp>
          <p:nvSpPr>
            <p:cNvPr id="7" name="object 13">
              <a:extLst>
                <a:ext uri="{FF2B5EF4-FFF2-40B4-BE49-F238E27FC236}">
                  <a16:creationId xmlns:a16="http://schemas.microsoft.com/office/drawing/2014/main" id="{CFFD4B03-AFF7-4BA1-A4B5-8818D367B0E0}"/>
                </a:ext>
              </a:extLst>
            </p:cNvPr>
            <p:cNvSpPr/>
            <p:nvPr/>
          </p:nvSpPr>
          <p:spPr>
            <a:xfrm>
              <a:off x="3922776" y="4436364"/>
              <a:ext cx="786765" cy="715010"/>
            </a:xfrm>
            <a:custGeom>
              <a:avLst/>
              <a:gdLst/>
              <a:ahLst/>
              <a:cxnLst/>
              <a:rect l="l" t="t" r="r" b="b"/>
              <a:pathLst>
                <a:path w="786764" h="715010">
                  <a:moveTo>
                    <a:pt x="22351" y="178688"/>
                  </a:moveTo>
                  <a:lnTo>
                    <a:pt x="0" y="178688"/>
                  </a:lnTo>
                  <a:lnTo>
                    <a:pt x="0" y="536067"/>
                  </a:lnTo>
                  <a:lnTo>
                    <a:pt x="22351" y="536067"/>
                  </a:lnTo>
                  <a:lnTo>
                    <a:pt x="22351" y="178688"/>
                  </a:lnTo>
                  <a:close/>
                </a:path>
                <a:path w="786764" h="715010">
                  <a:moveTo>
                    <a:pt x="89281" y="178688"/>
                  </a:moveTo>
                  <a:lnTo>
                    <a:pt x="44703" y="178688"/>
                  </a:lnTo>
                  <a:lnTo>
                    <a:pt x="44703" y="536067"/>
                  </a:lnTo>
                  <a:lnTo>
                    <a:pt x="89281" y="536067"/>
                  </a:lnTo>
                  <a:lnTo>
                    <a:pt x="89281" y="178688"/>
                  </a:lnTo>
                  <a:close/>
                </a:path>
                <a:path w="786764" h="715010">
                  <a:moveTo>
                    <a:pt x="429006" y="0"/>
                  </a:moveTo>
                  <a:lnTo>
                    <a:pt x="429006" y="178688"/>
                  </a:lnTo>
                  <a:lnTo>
                    <a:pt x="111633" y="178688"/>
                  </a:lnTo>
                  <a:lnTo>
                    <a:pt x="111633" y="536067"/>
                  </a:lnTo>
                  <a:lnTo>
                    <a:pt x="429006" y="536067"/>
                  </a:lnTo>
                  <a:lnTo>
                    <a:pt x="429006" y="714756"/>
                  </a:lnTo>
                  <a:lnTo>
                    <a:pt x="786384" y="357378"/>
                  </a:lnTo>
                  <a:lnTo>
                    <a:pt x="429006" y="0"/>
                  </a:lnTo>
                  <a:close/>
                </a:path>
              </a:pathLst>
            </a:custGeom>
            <a:solidFill>
              <a:srgbClr val="F1F1F1"/>
            </a:solidFill>
            <a:ln>
              <a:solidFill>
                <a:schemeClr val="accent6">
                  <a:lumMod val="75000"/>
                </a:schemeClr>
              </a:solidFill>
            </a:ln>
          </p:spPr>
          <p:txBody>
            <a:bodyPr wrap="square" lIns="0" tIns="0" rIns="0" bIns="0" rtlCol="0"/>
            <a:lstStyle/>
            <a:p>
              <a:endParaRPr/>
            </a:p>
          </p:txBody>
        </p:sp>
        <p:sp>
          <p:nvSpPr>
            <p:cNvPr id="8" name="object 14">
              <a:extLst>
                <a:ext uri="{FF2B5EF4-FFF2-40B4-BE49-F238E27FC236}">
                  <a16:creationId xmlns:a16="http://schemas.microsoft.com/office/drawing/2014/main" id="{48DA0C74-E6F7-4015-863E-E9C53C05D2F3}"/>
                </a:ext>
              </a:extLst>
            </p:cNvPr>
            <p:cNvSpPr/>
            <p:nvPr/>
          </p:nvSpPr>
          <p:spPr>
            <a:xfrm>
              <a:off x="3922776" y="4436364"/>
              <a:ext cx="786765" cy="715010"/>
            </a:xfrm>
            <a:custGeom>
              <a:avLst/>
              <a:gdLst/>
              <a:ahLst/>
              <a:cxnLst/>
              <a:rect l="l" t="t" r="r" b="b"/>
              <a:pathLst>
                <a:path w="786764" h="715010">
                  <a:moveTo>
                    <a:pt x="0" y="178688"/>
                  </a:moveTo>
                  <a:lnTo>
                    <a:pt x="22351" y="178688"/>
                  </a:lnTo>
                  <a:lnTo>
                    <a:pt x="22351" y="536067"/>
                  </a:lnTo>
                  <a:lnTo>
                    <a:pt x="0" y="536067"/>
                  </a:lnTo>
                  <a:lnTo>
                    <a:pt x="0" y="178688"/>
                  </a:lnTo>
                  <a:close/>
                </a:path>
                <a:path w="786764" h="715010">
                  <a:moveTo>
                    <a:pt x="44703" y="178688"/>
                  </a:moveTo>
                  <a:lnTo>
                    <a:pt x="89281" y="178688"/>
                  </a:lnTo>
                  <a:lnTo>
                    <a:pt x="89281" y="536067"/>
                  </a:lnTo>
                  <a:lnTo>
                    <a:pt x="44703" y="536067"/>
                  </a:lnTo>
                  <a:lnTo>
                    <a:pt x="44703" y="178688"/>
                  </a:lnTo>
                  <a:close/>
                </a:path>
                <a:path w="786764" h="715010">
                  <a:moveTo>
                    <a:pt x="111633" y="178688"/>
                  </a:moveTo>
                  <a:lnTo>
                    <a:pt x="429006" y="178688"/>
                  </a:lnTo>
                  <a:lnTo>
                    <a:pt x="429006" y="0"/>
                  </a:lnTo>
                  <a:lnTo>
                    <a:pt x="786384" y="357378"/>
                  </a:lnTo>
                  <a:lnTo>
                    <a:pt x="429006" y="714756"/>
                  </a:lnTo>
                  <a:lnTo>
                    <a:pt x="429006" y="536067"/>
                  </a:lnTo>
                  <a:lnTo>
                    <a:pt x="111633" y="536067"/>
                  </a:lnTo>
                  <a:lnTo>
                    <a:pt x="111633" y="178688"/>
                  </a:lnTo>
                  <a:close/>
                </a:path>
              </a:pathLst>
            </a:custGeom>
            <a:ln w="57912">
              <a:solidFill>
                <a:schemeClr val="accent6">
                  <a:lumMod val="75000"/>
                </a:schemeClr>
              </a:solidFill>
            </a:ln>
          </p:spPr>
          <p:txBody>
            <a:bodyPr wrap="square" lIns="0" tIns="0" rIns="0" bIns="0" rtlCol="0"/>
            <a:lstStyle/>
            <a:p>
              <a:endParaRPr/>
            </a:p>
          </p:txBody>
        </p:sp>
      </p:grpSp>
      <p:sp>
        <p:nvSpPr>
          <p:cNvPr id="9" name="Rectángulo 8">
            <a:extLst>
              <a:ext uri="{FF2B5EF4-FFF2-40B4-BE49-F238E27FC236}">
                <a16:creationId xmlns:a16="http://schemas.microsoft.com/office/drawing/2014/main" id="{383635B6-9953-4FA9-A38F-D38015EA8502}"/>
              </a:ext>
            </a:extLst>
          </p:cNvPr>
          <p:cNvSpPr/>
          <p:nvPr/>
        </p:nvSpPr>
        <p:spPr>
          <a:xfrm>
            <a:off x="355600" y="1335566"/>
            <a:ext cx="4239311" cy="1754326"/>
          </a:xfrm>
          <a:prstGeom prst="rect">
            <a:avLst/>
          </a:prstGeom>
        </p:spPr>
        <p:txBody>
          <a:bodyPr wrap="square">
            <a:spAutoFit/>
          </a:bodyPr>
          <a:lstStyle/>
          <a:p>
            <a:pPr algn="just"/>
            <a:r>
              <a:rPr lang="es-ES" dirty="0">
                <a:latin typeface="Arial" panose="020B0604020202020204" pitchFamily="34" charset="0"/>
                <a:cs typeface="Arial" panose="020B0604020202020204" pitchFamily="34" charset="0"/>
              </a:rPr>
              <a:t>Los Registros son notas de lo que ocurrió en el pasado o todo lo que muestra el resultado de algo que se ha ejecutado. Ellos sirven como «prueba» de que algo sucedió, literalmente registrando hechos. </a:t>
            </a:r>
            <a:endParaRPr lang="en-US" dirty="0">
              <a:latin typeface="Arial" panose="020B0604020202020204" pitchFamily="34" charset="0"/>
              <a:cs typeface="Arial" panose="020B0604020202020204" pitchFamily="34" charset="0"/>
            </a:endParaRPr>
          </a:p>
        </p:txBody>
      </p:sp>
      <p:sp>
        <p:nvSpPr>
          <p:cNvPr id="10" name="Rectángulo 9">
            <a:extLst>
              <a:ext uri="{FF2B5EF4-FFF2-40B4-BE49-F238E27FC236}">
                <a16:creationId xmlns:a16="http://schemas.microsoft.com/office/drawing/2014/main" id="{393CA3D7-DB85-4EB6-8269-4565B5CEC1E2}"/>
              </a:ext>
            </a:extLst>
          </p:cNvPr>
          <p:cNvSpPr/>
          <p:nvPr/>
        </p:nvSpPr>
        <p:spPr>
          <a:xfrm>
            <a:off x="256218" y="4098408"/>
            <a:ext cx="4093420" cy="1200329"/>
          </a:xfrm>
          <a:prstGeom prst="rect">
            <a:avLst/>
          </a:prstGeom>
        </p:spPr>
        <p:txBody>
          <a:bodyPr wrap="square">
            <a:spAutoFit/>
          </a:bodyPr>
          <a:lstStyle/>
          <a:p>
            <a:pPr algn="just"/>
            <a:r>
              <a:rPr lang="es-ES" dirty="0">
                <a:latin typeface="Arial" panose="020B0604020202020204" pitchFamily="34" charset="0"/>
                <a:cs typeface="Arial" panose="020B0604020202020204" pitchFamily="34" charset="0"/>
              </a:rPr>
              <a:t>Se crean para ser consultados y muestran cómo una actividad, proyecto o plan de acción se ejecutó en el pasado. </a:t>
            </a:r>
            <a:endParaRPr lang="en-US" dirty="0">
              <a:latin typeface="Arial" panose="020B0604020202020204" pitchFamily="34" charset="0"/>
              <a:cs typeface="Arial" panose="020B0604020202020204" pitchFamily="34" charset="0"/>
            </a:endParaRPr>
          </a:p>
        </p:txBody>
      </p:sp>
      <p:sp>
        <p:nvSpPr>
          <p:cNvPr id="11" name="object 2">
            <a:extLst>
              <a:ext uri="{FF2B5EF4-FFF2-40B4-BE49-F238E27FC236}">
                <a16:creationId xmlns:a16="http://schemas.microsoft.com/office/drawing/2014/main" id="{A230EA83-725F-494A-8886-ECCB3F5AB91B}"/>
              </a:ext>
            </a:extLst>
          </p:cNvPr>
          <p:cNvSpPr txBox="1">
            <a:spLocks/>
          </p:cNvSpPr>
          <p:nvPr/>
        </p:nvSpPr>
        <p:spPr>
          <a:xfrm>
            <a:off x="355600" y="239165"/>
            <a:ext cx="9753600" cy="443070"/>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EC" b="1" kern="0" dirty="0">
                <a:solidFill>
                  <a:schemeClr val="accent5">
                    <a:lumMod val="50000"/>
                  </a:schemeClr>
                </a:solidFill>
              </a:rPr>
              <a:t>7.5 Información documentada</a:t>
            </a:r>
            <a:endParaRPr lang="es-EC" b="1" kern="0" spc="-5" dirty="0">
              <a:solidFill>
                <a:schemeClr val="accent5">
                  <a:lumMod val="50000"/>
                </a:schemeClr>
              </a:solidFill>
            </a:endParaRPr>
          </a:p>
        </p:txBody>
      </p:sp>
      <p:sp>
        <p:nvSpPr>
          <p:cNvPr id="12" name="Rectángulo 11">
            <a:extLst>
              <a:ext uri="{FF2B5EF4-FFF2-40B4-BE49-F238E27FC236}">
                <a16:creationId xmlns:a16="http://schemas.microsoft.com/office/drawing/2014/main" id="{531ACAC8-9F83-4232-B91E-0AF9D5AE7393}"/>
              </a:ext>
            </a:extLst>
          </p:cNvPr>
          <p:cNvSpPr/>
          <p:nvPr/>
        </p:nvSpPr>
        <p:spPr>
          <a:xfrm>
            <a:off x="6034087" y="1918391"/>
            <a:ext cx="5319713" cy="1200329"/>
          </a:xfrm>
          <a:prstGeom prst="rect">
            <a:avLst/>
          </a:prstGeom>
        </p:spPr>
        <p:txBody>
          <a:bodyPr wrap="square">
            <a:spAutoFit/>
          </a:bodyPr>
          <a:lstStyle/>
          <a:p>
            <a:pPr algn="just"/>
            <a:r>
              <a:rPr lang="es-ES" dirty="0">
                <a:latin typeface="Arial" panose="020B0604020202020204" pitchFamily="34" charset="0"/>
                <a:cs typeface="Arial" panose="020B0604020202020204" pitchFamily="34" charset="0"/>
              </a:rPr>
              <a:t>Bosquejo diseñado por los responsables de gestión documental, debidamente codificado, que cuando es llenado y diligenciado se convierte en registro.</a:t>
            </a:r>
            <a:endParaRPr lang="en-US" dirty="0">
              <a:latin typeface="Arial" panose="020B0604020202020204" pitchFamily="34" charset="0"/>
              <a:cs typeface="Arial" panose="020B0604020202020204" pitchFamily="34" charset="0"/>
            </a:endParaRPr>
          </a:p>
        </p:txBody>
      </p:sp>
      <p:sp>
        <p:nvSpPr>
          <p:cNvPr id="13" name="object 4">
            <a:extLst>
              <a:ext uri="{FF2B5EF4-FFF2-40B4-BE49-F238E27FC236}">
                <a16:creationId xmlns:a16="http://schemas.microsoft.com/office/drawing/2014/main" id="{FA4D950B-139C-4B3F-B858-3F01EAE4BD22}"/>
              </a:ext>
            </a:extLst>
          </p:cNvPr>
          <p:cNvSpPr txBox="1"/>
          <p:nvPr/>
        </p:nvSpPr>
        <p:spPr>
          <a:xfrm>
            <a:off x="355600" y="686412"/>
            <a:ext cx="1600200" cy="418063"/>
          </a:xfrm>
          <a:prstGeom prst="rect">
            <a:avLst/>
          </a:prstGeom>
          <a:solidFill>
            <a:srgbClr val="F1F1F1"/>
          </a:solidFill>
          <a:ln w="25907">
            <a:solidFill>
              <a:srgbClr val="0E7DC5"/>
            </a:solidFill>
          </a:ln>
        </p:spPr>
        <p:txBody>
          <a:bodyPr vert="horz" wrap="square" lIns="0" tIns="109220" rIns="0" bIns="0" rtlCol="0">
            <a:spAutoFit/>
          </a:bodyPr>
          <a:lstStyle/>
          <a:p>
            <a:pPr marL="174625">
              <a:spcBef>
                <a:spcPts val="860"/>
              </a:spcBef>
            </a:pPr>
            <a:r>
              <a:rPr lang="es-EC" sz="2000" b="1" spc="-5" dirty="0">
                <a:solidFill>
                  <a:srgbClr val="0E7DC5"/>
                </a:solidFill>
                <a:latin typeface="Arial"/>
                <a:cs typeface="Arial"/>
              </a:rPr>
              <a:t>Registros</a:t>
            </a:r>
            <a:endParaRPr sz="2000" dirty="0">
              <a:latin typeface="Arial"/>
              <a:cs typeface="Arial"/>
            </a:endParaRPr>
          </a:p>
        </p:txBody>
      </p:sp>
      <p:sp>
        <p:nvSpPr>
          <p:cNvPr id="14" name="object 4">
            <a:extLst>
              <a:ext uri="{FF2B5EF4-FFF2-40B4-BE49-F238E27FC236}">
                <a16:creationId xmlns:a16="http://schemas.microsoft.com/office/drawing/2014/main" id="{870D35D0-F432-40E0-9099-B38A06AA266D}"/>
              </a:ext>
            </a:extLst>
          </p:cNvPr>
          <p:cNvSpPr txBox="1"/>
          <p:nvPr/>
        </p:nvSpPr>
        <p:spPr>
          <a:xfrm>
            <a:off x="6231381" y="1391364"/>
            <a:ext cx="1600200" cy="418063"/>
          </a:xfrm>
          <a:prstGeom prst="rect">
            <a:avLst/>
          </a:prstGeom>
          <a:solidFill>
            <a:srgbClr val="F1F1F1"/>
          </a:solidFill>
          <a:ln w="25907">
            <a:solidFill>
              <a:srgbClr val="0E7DC5"/>
            </a:solidFill>
          </a:ln>
        </p:spPr>
        <p:txBody>
          <a:bodyPr vert="horz" wrap="square" lIns="0" tIns="109220" rIns="0" bIns="0" rtlCol="0">
            <a:spAutoFit/>
          </a:bodyPr>
          <a:lstStyle/>
          <a:p>
            <a:pPr marL="174625">
              <a:spcBef>
                <a:spcPts val="860"/>
              </a:spcBef>
            </a:pPr>
            <a:r>
              <a:rPr lang="es-EC" sz="2000" b="1" spc="-5" dirty="0">
                <a:solidFill>
                  <a:srgbClr val="0E7DC5"/>
                </a:solidFill>
                <a:latin typeface="Arial"/>
                <a:cs typeface="Arial"/>
              </a:rPr>
              <a:t>Formatos</a:t>
            </a:r>
            <a:endParaRPr sz="2000" dirty="0">
              <a:latin typeface="Arial"/>
              <a:cs typeface="Arial"/>
            </a:endParaRPr>
          </a:p>
        </p:txBody>
      </p:sp>
      <p:pic>
        <p:nvPicPr>
          <p:cNvPr id="15" name="Imagen 14">
            <a:extLst>
              <a:ext uri="{FF2B5EF4-FFF2-40B4-BE49-F238E27FC236}">
                <a16:creationId xmlns:a16="http://schemas.microsoft.com/office/drawing/2014/main" id="{2A82F63B-F731-4E87-BAF2-BD2F1D591127}"/>
              </a:ext>
            </a:extLst>
          </p:cNvPr>
          <p:cNvPicPr>
            <a:picLocks noChangeAspect="1"/>
          </p:cNvPicPr>
          <p:nvPr/>
        </p:nvPicPr>
        <p:blipFill>
          <a:blip r:embed="rId2"/>
          <a:stretch>
            <a:fillRect/>
          </a:stretch>
        </p:blipFill>
        <p:spPr>
          <a:xfrm>
            <a:off x="8238565" y="3118719"/>
            <a:ext cx="3750235" cy="3500115"/>
          </a:xfrm>
          <a:prstGeom prst="rect">
            <a:avLst/>
          </a:prstGeom>
        </p:spPr>
      </p:pic>
      <p:pic>
        <p:nvPicPr>
          <p:cNvPr id="16" name="Imagen 15">
            <a:extLst>
              <a:ext uri="{FF2B5EF4-FFF2-40B4-BE49-F238E27FC236}">
                <a16:creationId xmlns:a16="http://schemas.microsoft.com/office/drawing/2014/main" id="{9B565E03-6AD7-4930-B8E4-B9F4DEC33602}"/>
              </a:ext>
            </a:extLst>
          </p:cNvPr>
          <p:cNvPicPr>
            <a:picLocks noChangeAspect="1"/>
          </p:cNvPicPr>
          <p:nvPr/>
        </p:nvPicPr>
        <p:blipFill>
          <a:blip r:embed="rId3"/>
          <a:stretch>
            <a:fillRect/>
          </a:stretch>
        </p:blipFill>
        <p:spPr>
          <a:xfrm>
            <a:off x="4363781" y="3118720"/>
            <a:ext cx="3860641" cy="3426013"/>
          </a:xfrm>
          <a:prstGeom prst="rect">
            <a:avLst/>
          </a:prstGeom>
        </p:spPr>
      </p:pic>
    </p:spTree>
    <p:extLst>
      <p:ext uri="{BB962C8B-B14F-4D97-AF65-F5344CB8AC3E}">
        <p14:creationId xmlns:p14="http://schemas.microsoft.com/office/powerpoint/2010/main" val="2310872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7DE0C439-533D-46FB-BD2F-579D5847F2FB}"/>
              </a:ext>
            </a:extLst>
          </p:cNvPr>
          <p:cNvSpPr/>
          <p:nvPr/>
        </p:nvSpPr>
        <p:spPr>
          <a:xfrm>
            <a:off x="228600" y="1861718"/>
            <a:ext cx="11607800" cy="3416320"/>
          </a:xfrm>
          <a:prstGeom prst="rect">
            <a:avLst/>
          </a:prstGeom>
        </p:spPr>
        <p:txBody>
          <a:bodyPr wrap="square">
            <a:spAutoFit/>
          </a:bodyPr>
          <a:lstStyle/>
          <a:p>
            <a:pPr algn="just"/>
            <a:r>
              <a:rPr lang="es-ES" dirty="0">
                <a:latin typeface="Arial" panose="020B0604020202020204" pitchFamily="34" charset="0"/>
                <a:ea typeface="Open Sans" panose="020B0606030504020204" pitchFamily="34" charset="0"/>
                <a:cs typeface="Arial" panose="020B0604020202020204" pitchFamily="34" charset="0"/>
              </a:rPr>
              <a:t>Es la forma específica de llevar a cabo una actividad o un proceso”. Es decir, cuando se tiene un proceso que tiene que ocurrir en una forma específica, y se especifica cómo sucede, se tiene un procedimiento. </a:t>
            </a:r>
          </a:p>
          <a:p>
            <a:pPr algn="just"/>
            <a:endParaRPr lang="es-ES" dirty="0">
              <a:latin typeface="Arial" panose="020B0604020202020204" pitchFamily="34" charset="0"/>
              <a:ea typeface="Open Sans" panose="020B0606030504020204" pitchFamily="34" charset="0"/>
              <a:cs typeface="Arial" panose="020B0604020202020204" pitchFamily="34" charset="0"/>
            </a:endParaRPr>
          </a:p>
          <a:p>
            <a:pPr algn="just"/>
            <a:endParaRPr lang="es-ES" dirty="0">
              <a:latin typeface="Arial" panose="020B0604020202020204" pitchFamily="34" charset="0"/>
              <a:ea typeface="Open Sans" panose="020B0606030504020204" pitchFamily="34" charset="0"/>
              <a:cs typeface="Arial" panose="020B0604020202020204" pitchFamily="34" charset="0"/>
            </a:endParaRPr>
          </a:p>
          <a:p>
            <a:pPr algn="just"/>
            <a:endParaRPr lang="es-ES" dirty="0">
              <a:latin typeface="Arial" panose="020B0604020202020204" pitchFamily="34" charset="0"/>
              <a:ea typeface="Open Sans" panose="020B0606030504020204" pitchFamily="34" charset="0"/>
              <a:cs typeface="Arial" panose="020B0604020202020204" pitchFamily="34" charset="0"/>
            </a:endParaRPr>
          </a:p>
          <a:p>
            <a:pPr algn="just"/>
            <a:r>
              <a:rPr lang="es-ES" dirty="0">
                <a:latin typeface="Arial" panose="020B0604020202020204" pitchFamily="34" charset="0"/>
                <a:ea typeface="Open Sans" panose="020B0606030504020204" pitchFamily="34" charset="0"/>
                <a:cs typeface="Arial" panose="020B0604020202020204" pitchFamily="34" charset="0"/>
              </a:rPr>
              <a:t>El procedimiento es de obligado cumplimiento y es necesario para desarrollar cualquier Sistema de Gestión. </a:t>
            </a:r>
          </a:p>
          <a:p>
            <a:pPr algn="just"/>
            <a:endParaRPr lang="es-ES" dirty="0">
              <a:latin typeface="Arial" panose="020B0604020202020204" pitchFamily="34" charset="0"/>
              <a:ea typeface="Open Sans" panose="020B0606030504020204" pitchFamily="34" charset="0"/>
              <a:cs typeface="Arial" panose="020B0604020202020204" pitchFamily="34" charset="0"/>
            </a:endParaRPr>
          </a:p>
          <a:p>
            <a:pPr algn="just"/>
            <a:endParaRPr lang="es-ES" dirty="0">
              <a:latin typeface="Arial" panose="020B0604020202020204" pitchFamily="34" charset="0"/>
              <a:ea typeface="Open Sans" panose="020B0606030504020204" pitchFamily="34" charset="0"/>
              <a:cs typeface="Arial" panose="020B0604020202020204" pitchFamily="34" charset="0"/>
            </a:endParaRPr>
          </a:p>
          <a:p>
            <a:pPr algn="just"/>
            <a:endParaRPr lang="es-ES" dirty="0">
              <a:latin typeface="Arial" panose="020B0604020202020204" pitchFamily="34" charset="0"/>
              <a:ea typeface="Open Sans" panose="020B0606030504020204" pitchFamily="34" charset="0"/>
              <a:cs typeface="Arial" panose="020B0604020202020204" pitchFamily="34" charset="0"/>
            </a:endParaRPr>
          </a:p>
          <a:p>
            <a:pPr algn="just"/>
            <a:endParaRPr lang="es-ES" dirty="0">
              <a:latin typeface="Arial" panose="020B0604020202020204" pitchFamily="34" charset="0"/>
              <a:ea typeface="Open Sans" panose="020B0606030504020204" pitchFamily="34" charset="0"/>
              <a:cs typeface="Arial" panose="020B0604020202020204" pitchFamily="34" charset="0"/>
            </a:endParaRPr>
          </a:p>
          <a:p>
            <a:pPr algn="just"/>
            <a:r>
              <a:rPr lang="es-ES" dirty="0">
                <a:latin typeface="Arial" panose="020B0604020202020204" pitchFamily="34" charset="0"/>
                <a:ea typeface="Open Sans" panose="020B0606030504020204" pitchFamily="34" charset="0"/>
                <a:cs typeface="Arial" panose="020B0604020202020204" pitchFamily="34" charset="0"/>
              </a:rPr>
              <a:t>Se debe tener en cuenta que no todos los procesos necesitan contar con un procedimiento, y que un mismo proceso puede tener asociado uno o varios procedimientos.</a:t>
            </a:r>
            <a:endParaRPr lang="en-US" dirty="0">
              <a:latin typeface="Arial" panose="020B0604020202020204" pitchFamily="34" charset="0"/>
              <a:ea typeface="Open Sans" panose="020B0606030504020204" pitchFamily="34" charset="0"/>
              <a:cs typeface="Arial" panose="020B0604020202020204" pitchFamily="34" charset="0"/>
            </a:endParaRPr>
          </a:p>
        </p:txBody>
      </p:sp>
      <p:sp>
        <p:nvSpPr>
          <p:cNvPr id="7" name="Flecha abajo 11">
            <a:extLst>
              <a:ext uri="{FF2B5EF4-FFF2-40B4-BE49-F238E27FC236}">
                <a16:creationId xmlns:a16="http://schemas.microsoft.com/office/drawing/2014/main" id="{620F6B3F-DB70-4059-8C1F-9E56B353E702}"/>
              </a:ext>
            </a:extLst>
          </p:cNvPr>
          <p:cNvSpPr/>
          <p:nvPr/>
        </p:nvSpPr>
        <p:spPr>
          <a:xfrm>
            <a:off x="5727208" y="2720292"/>
            <a:ext cx="610583" cy="633159"/>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lecha abajo 13">
            <a:extLst>
              <a:ext uri="{FF2B5EF4-FFF2-40B4-BE49-F238E27FC236}">
                <a16:creationId xmlns:a16="http://schemas.microsoft.com/office/drawing/2014/main" id="{9F6EA8B4-B1AA-420E-9858-77A7E2F2D113}"/>
              </a:ext>
            </a:extLst>
          </p:cNvPr>
          <p:cNvSpPr/>
          <p:nvPr/>
        </p:nvSpPr>
        <p:spPr>
          <a:xfrm>
            <a:off x="5790708" y="4001327"/>
            <a:ext cx="610583" cy="658189"/>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bject 2">
            <a:extLst>
              <a:ext uri="{FF2B5EF4-FFF2-40B4-BE49-F238E27FC236}">
                <a16:creationId xmlns:a16="http://schemas.microsoft.com/office/drawing/2014/main" id="{D93A0EAE-CA3D-43D4-B74C-BEA46EB8848A}"/>
              </a:ext>
            </a:extLst>
          </p:cNvPr>
          <p:cNvSpPr txBox="1">
            <a:spLocks/>
          </p:cNvSpPr>
          <p:nvPr/>
        </p:nvSpPr>
        <p:spPr>
          <a:xfrm>
            <a:off x="229583" y="337338"/>
            <a:ext cx="9753600" cy="443070"/>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EC" b="1" kern="0" dirty="0">
                <a:solidFill>
                  <a:schemeClr val="accent5">
                    <a:lumMod val="50000"/>
                  </a:schemeClr>
                </a:solidFill>
              </a:rPr>
              <a:t>7.5 Información documentada</a:t>
            </a:r>
            <a:endParaRPr lang="es-EC" b="1" kern="0" spc="-5" dirty="0">
              <a:solidFill>
                <a:schemeClr val="accent5">
                  <a:lumMod val="50000"/>
                </a:schemeClr>
              </a:solidFill>
            </a:endParaRPr>
          </a:p>
        </p:txBody>
      </p:sp>
      <p:sp>
        <p:nvSpPr>
          <p:cNvPr id="10" name="object 4">
            <a:extLst>
              <a:ext uri="{FF2B5EF4-FFF2-40B4-BE49-F238E27FC236}">
                <a16:creationId xmlns:a16="http://schemas.microsoft.com/office/drawing/2014/main" id="{9011CCB9-4D6B-4FF4-BE07-2D65BD477927}"/>
              </a:ext>
            </a:extLst>
          </p:cNvPr>
          <p:cNvSpPr txBox="1"/>
          <p:nvPr/>
        </p:nvSpPr>
        <p:spPr>
          <a:xfrm>
            <a:off x="368671" y="1164161"/>
            <a:ext cx="2239061" cy="418063"/>
          </a:xfrm>
          <a:prstGeom prst="rect">
            <a:avLst/>
          </a:prstGeom>
          <a:solidFill>
            <a:srgbClr val="F1F1F1"/>
          </a:solidFill>
          <a:ln w="25907">
            <a:solidFill>
              <a:srgbClr val="0E7DC5"/>
            </a:solidFill>
          </a:ln>
        </p:spPr>
        <p:txBody>
          <a:bodyPr vert="horz" wrap="square" lIns="0" tIns="109220" rIns="0" bIns="0" rtlCol="0">
            <a:spAutoFit/>
          </a:bodyPr>
          <a:lstStyle/>
          <a:p>
            <a:pPr marL="174625">
              <a:spcBef>
                <a:spcPts val="860"/>
              </a:spcBef>
            </a:pPr>
            <a:r>
              <a:rPr lang="es-MX" sz="2000" b="1" spc="-5" dirty="0">
                <a:solidFill>
                  <a:srgbClr val="0E7DC5"/>
                </a:solidFill>
                <a:latin typeface="Arial"/>
                <a:cs typeface="Arial"/>
              </a:rPr>
              <a:t>P</a:t>
            </a:r>
            <a:r>
              <a:rPr lang="es-EC" sz="2000" b="1" spc="-5" dirty="0">
                <a:solidFill>
                  <a:srgbClr val="0E7DC5"/>
                </a:solidFill>
                <a:latin typeface="Arial"/>
                <a:cs typeface="Arial"/>
              </a:rPr>
              <a:t>rocedimientos</a:t>
            </a:r>
            <a:endParaRPr sz="2000" dirty="0">
              <a:latin typeface="Arial"/>
              <a:cs typeface="Arial"/>
            </a:endParaRPr>
          </a:p>
        </p:txBody>
      </p:sp>
    </p:spTree>
    <p:extLst>
      <p:ext uri="{BB962C8B-B14F-4D97-AF65-F5344CB8AC3E}">
        <p14:creationId xmlns:p14="http://schemas.microsoft.com/office/powerpoint/2010/main" val="4242051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a 5">
            <a:extLst>
              <a:ext uri="{FF2B5EF4-FFF2-40B4-BE49-F238E27FC236}">
                <a16:creationId xmlns:a16="http://schemas.microsoft.com/office/drawing/2014/main" id="{28010473-E05D-4DA0-8030-7BA8B1B0F7F4}"/>
              </a:ext>
            </a:extLst>
          </p:cNvPr>
          <p:cNvGraphicFramePr/>
          <p:nvPr>
            <p:extLst>
              <p:ext uri="{D42A27DB-BD31-4B8C-83A1-F6EECF244321}">
                <p14:modId xmlns:p14="http://schemas.microsoft.com/office/powerpoint/2010/main" val="13834675"/>
              </p:ext>
            </p:extLst>
          </p:nvPr>
        </p:nvGraphicFramePr>
        <p:xfrm>
          <a:off x="880533" y="2128331"/>
          <a:ext cx="9621620" cy="34521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object 4">
            <a:extLst>
              <a:ext uri="{FF2B5EF4-FFF2-40B4-BE49-F238E27FC236}">
                <a16:creationId xmlns:a16="http://schemas.microsoft.com/office/drawing/2014/main" id="{7EB8DF1B-98A2-4EBF-BA6D-429FCFDA85BC}"/>
              </a:ext>
            </a:extLst>
          </p:cNvPr>
          <p:cNvSpPr txBox="1"/>
          <p:nvPr/>
        </p:nvSpPr>
        <p:spPr>
          <a:xfrm>
            <a:off x="460099" y="1009152"/>
            <a:ext cx="2239061" cy="418063"/>
          </a:xfrm>
          <a:prstGeom prst="rect">
            <a:avLst/>
          </a:prstGeom>
          <a:solidFill>
            <a:srgbClr val="F1F1F1"/>
          </a:solidFill>
          <a:ln w="25907">
            <a:solidFill>
              <a:srgbClr val="0E7DC5"/>
            </a:solidFill>
          </a:ln>
        </p:spPr>
        <p:txBody>
          <a:bodyPr vert="horz" wrap="square" lIns="0" tIns="109220" rIns="0" bIns="0" rtlCol="0">
            <a:spAutoFit/>
          </a:bodyPr>
          <a:lstStyle/>
          <a:p>
            <a:pPr marL="174625">
              <a:spcBef>
                <a:spcPts val="860"/>
              </a:spcBef>
            </a:pPr>
            <a:r>
              <a:rPr lang="es-MX" sz="2000" b="1" spc="-5" dirty="0">
                <a:solidFill>
                  <a:srgbClr val="0E7DC5"/>
                </a:solidFill>
                <a:latin typeface="Arial"/>
                <a:cs typeface="Arial"/>
              </a:rPr>
              <a:t>P</a:t>
            </a:r>
            <a:r>
              <a:rPr lang="es-EC" sz="2000" b="1" spc="-5" dirty="0">
                <a:solidFill>
                  <a:srgbClr val="0E7DC5"/>
                </a:solidFill>
                <a:latin typeface="Arial"/>
                <a:cs typeface="Arial"/>
              </a:rPr>
              <a:t>rocedimientos</a:t>
            </a:r>
            <a:endParaRPr sz="2000" dirty="0">
              <a:latin typeface="Arial"/>
              <a:cs typeface="Arial"/>
            </a:endParaRPr>
          </a:p>
        </p:txBody>
      </p:sp>
      <p:sp>
        <p:nvSpPr>
          <p:cNvPr id="8" name="object 2">
            <a:extLst>
              <a:ext uri="{FF2B5EF4-FFF2-40B4-BE49-F238E27FC236}">
                <a16:creationId xmlns:a16="http://schemas.microsoft.com/office/drawing/2014/main" id="{7A682EC3-AF53-4E4A-A399-338445ECFF86}"/>
              </a:ext>
            </a:extLst>
          </p:cNvPr>
          <p:cNvSpPr txBox="1">
            <a:spLocks/>
          </p:cNvSpPr>
          <p:nvPr/>
        </p:nvSpPr>
        <p:spPr>
          <a:xfrm>
            <a:off x="304800" y="360375"/>
            <a:ext cx="9753600" cy="443070"/>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EC" b="1" kern="0" dirty="0">
                <a:solidFill>
                  <a:schemeClr val="accent5">
                    <a:lumMod val="50000"/>
                  </a:schemeClr>
                </a:solidFill>
              </a:rPr>
              <a:t>7.5 Información documentada</a:t>
            </a:r>
            <a:endParaRPr lang="es-EC" b="1" kern="0" spc="-5" dirty="0">
              <a:solidFill>
                <a:schemeClr val="accent5">
                  <a:lumMod val="50000"/>
                </a:schemeClr>
              </a:solidFill>
            </a:endParaRPr>
          </a:p>
        </p:txBody>
      </p:sp>
    </p:spTree>
    <p:extLst>
      <p:ext uri="{BB962C8B-B14F-4D97-AF65-F5344CB8AC3E}">
        <p14:creationId xmlns:p14="http://schemas.microsoft.com/office/powerpoint/2010/main" val="12424606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F2B3F715-D906-4555-8E13-942D406D5DF1}"/>
              </a:ext>
            </a:extLst>
          </p:cNvPr>
          <p:cNvSpPr/>
          <p:nvPr/>
        </p:nvSpPr>
        <p:spPr>
          <a:xfrm>
            <a:off x="316166" y="1694434"/>
            <a:ext cx="10374879" cy="3970318"/>
          </a:xfrm>
          <a:prstGeom prst="rect">
            <a:avLst/>
          </a:prstGeom>
        </p:spPr>
        <p:txBody>
          <a:bodyPr wrap="square">
            <a:spAutoFit/>
          </a:bodyPr>
          <a:lstStyle/>
          <a:p>
            <a:pPr algn="just"/>
            <a:r>
              <a:rPr lang="es-ES" dirty="0">
                <a:latin typeface="Arial" panose="020B0604020202020204" pitchFamily="34" charset="0"/>
                <a:ea typeface="Open Sans" panose="020B0606030504020204" pitchFamily="34" charset="0"/>
                <a:cs typeface="Arial" panose="020B0604020202020204" pitchFamily="34" charset="0"/>
              </a:rPr>
              <a:t>Son documentos que describen de manera clara y precisa la manera correcta de realizar determinadas tareas que pueden generar inconvenientes o daños de no realizarse de la manera establecida. </a:t>
            </a:r>
          </a:p>
          <a:p>
            <a:pPr algn="just"/>
            <a:endParaRPr lang="es-ES" dirty="0">
              <a:latin typeface="Arial" panose="020B0604020202020204" pitchFamily="34" charset="0"/>
              <a:ea typeface="Open Sans" panose="020B0606030504020204" pitchFamily="34" charset="0"/>
              <a:cs typeface="Arial" panose="020B0604020202020204" pitchFamily="34" charset="0"/>
            </a:endParaRPr>
          </a:p>
          <a:p>
            <a:pPr algn="just"/>
            <a:endParaRPr lang="es-ES" dirty="0">
              <a:latin typeface="Arial" panose="020B0604020202020204" pitchFamily="34" charset="0"/>
              <a:ea typeface="Open Sans" panose="020B0606030504020204" pitchFamily="34" charset="0"/>
              <a:cs typeface="Arial" panose="020B0604020202020204" pitchFamily="34" charset="0"/>
            </a:endParaRPr>
          </a:p>
          <a:p>
            <a:pPr algn="just"/>
            <a:endParaRPr lang="es-ES" dirty="0">
              <a:latin typeface="Arial" panose="020B0604020202020204" pitchFamily="34" charset="0"/>
              <a:ea typeface="Open Sans" panose="020B0606030504020204" pitchFamily="34" charset="0"/>
              <a:cs typeface="Arial" panose="020B0604020202020204" pitchFamily="34" charset="0"/>
            </a:endParaRPr>
          </a:p>
          <a:p>
            <a:pPr algn="just"/>
            <a:r>
              <a:rPr lang="es-ES" dirty="0">
                <a:latin typeface="Arial" panose="020B0604020202020204" pitchFamily="34" charset="0"/>
                <a:ea typeface="Open Sans" panose="020B0606030504020204" pitchFamily="34" charset="0"/>
                <a:cs typeface="Arial" panose="020B0604020202020204" pitchFamily="34" charset="0"/>
              </a:rPr>
              <a:t>Describen, dictan o estipulan los pasos que se deben seguir para realizar correctamente alguna actividad o trabajo específico.  </a:t>
            </a:r>
          </a:p>
          <a:p>
            <a:pPr algn="just"/>
            <a:endParaRPr lang="es-ES" dirty="0">
              <a:latin typeface="Arial" panose="020B0604020202020204" pitchFamily="34" charset="0"/>
              <a:ea typeface="Open Sans" panose="020B0606030504020204" pitchFamily="34" charset="0"/>
              <a:cs typeface="Arial" panose="020B0604020202020204" pitchFamily="34" charset="0"/>
            </a:endParaRPr>
          </a:p>
          <a:p>
            <a:pPr algn="just"/>
            <a:endParaRPr lang="es-ES" dirty="0">
              <a:latin typeface="Arial" panose="020B0604020202020204" pitchFamily="34" charset="0"/>
              <a:ea typeface="Open Sans" panose="020B0606030504020204" pitchFamily="34" charset="0"/>
              <a:cs typeface="Arial" panose="020B0604020202020204" pitchFamily="34" charset="0"/>
            </a:endParaRPr>
          </a:p>
          <a:p>
            <a:pPr algn="just"/>
            <a:endParaRPr lang="es-ES" dirty="0">
              <a:latin typeface="Arial" panose="020B0604020202020204" pitchFamily="34" charset="0"/>
              <a:ea typeface="Open Sans" panose="020B0606030504020204" pitchFamily="34" charset="0"/>
              <a:cs typeface="Arial" panose="020B0604020202020204" pitchFamily="34" charset="0"/>
            </a:endParaRPr>
          </a:p>
          <a:p>
            <a:pPr algn="just"/>
            <a:endParaRPr lang="es-ES" dirty="0">
              <a:latin typeface="Arial" panose="020B0604020202020204" pitchFamily="34" charset="0"/>
              <a:ea typeface="Open Sans" panose="020B0606030504020204" pitchFamily="34" charset="0"/>
              <a:cs typeface="Arial" panose="020B0604020202020204" pitchFamily="34" charset="0"/>
            </a:endParaRPr>
          </a:p>
          <a:p>
            <a:pPr algn="just"/>
            <a:r>
              <a:rPr lang="es-ES" dirty="0">
                <a:latin typeface="Arial" panose="020B0604020202020204" pitchFamily="34" charset="0"/>
                <a:ea typeface="Open Sans" panose="020B0606030504020204" pitchFamily="34" charset="0"/>
                <a:cs typeface="Arial" panose="020B0604020202020204" pitchFamily="34" charset="0"/>
              </a:rPr>
              <a:t>Las instrucciones de trabajo están sobre todo enfocadas a explicar cómo se va a realizar una actividad concreta, y son de obligado cumplimiento. </a:t>
            </a:r>
            <a:endParaRPr lang="en-US" dirty="0">
              <a:latin typeface="Arial" panose="020B0604020202020204" pitchFamily="34" charset="0"/>
              <a:ea typeface="Open Sans" panose="020B0606030504020204" pitchFamily="34" charset="0"/>
              <a:cs typeface="Arial" panose="020B0604020202020204" pitchFamily="34" charset="0"/>
            </a:endParaRPr>
          </a:p>
        </p:txBody>
      </p:sp>
      <p:sp>
        <p:nvSpPr>
          <p:cNvPr id="7" name="Flecha abajo 14">
            <a:extLst>
              <a:ext uri="{FF2B5EF4-FFF2-40B4-BE49-F238E27FC236}">
                <a16:creationId xmlns:a16="http://schemas.microsoft.com/office/drawing/2014/main" id="{E1242F1C-702C-42B4-8F10-C213B533937D}"/>
              </a:ext>
            </a:extLst>
          </p:cNvPr>
          <p:cNvSpPr/>
          <p:nvPr/>
        </p:nvSpPr>
        <p:spPr>
          <a:xfrm>
            <a:off x="4747048" y="2685908"/>
            <a:ext cx="589916" cy="627633"/>
          </a:xfrm>
          <a:prstGeom prst="down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Flecha abajo 17">
            <a:extLst>
              <a:ext uri="{FF2B5EF4-FFF2-40B4-BE49-F238E27FC236}">
                <a16:creationId xmlns:a16="http://schemas.microsoft.com/office/drawing/2014/main" id="{29CE24EF-B35D-4B7D-9F7B-833EA8D5C864}"/>
              </a:ext>
            </a:extLst>
          </p:cNvPr>
          <p:cNvSpPr/>
          <p:nvPr/>
        </p:nvSpPr>
        <p:spPr>
          <a:xfrm>
            <a:off x="4747048" y="4164055"/>
            <a:ext cx="589916" cy="650183"/>
          </a:xfrm>
          <a:prstGeom prst="down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object 2">
            <a:extLst>
              <a:ext uri="{FF2B5EF4-FFF2-40B4-BE49-F238E27FC236}">
                <a16:creationId xmlns:a16="http://schemas.microsoft.com/office/drawing/2014/main" id="{3D97ED93-DDC5-4626-AAF1-BBF3A8C0578C}"/>
              </a:ext>
            </a:extLst>
          </p:cNvPr>
          <p:cNvSpPr txBox="1">
            <a:spLocks/>
          </p:cNvSpPr>
          <p:nvPr/>
        </p:nvSpPr>
        <p:spPr>
          <a:xfrm>
            <a:off x="296481" y="518615"/>
            <a:ext cx="9753600" cy="443070"/>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EC" b="1" kern="0" dirty="0">
                <a:solidFill>
                  <a:schemeClr val="accent5">
                    <a:lumMod val="50000"/>
                  </a:schemeClr>
                </a:solidFill>
              </a:rPr>
              <a:t>7.5 Información documentada</a:t>
            </a:r>
            <a:endParaRPr lang="es-EC" b="1" kern="0" spc="-5" dirty="0">
              <a:solidFill>
                <a:schemeClr val="accent5">
                  <a:lumMod val="50000"/>
                </a:schemeClr>
              </a:solidFill>
            </a:endParaRPr>
          </a:p>
        </p:txBody>
      </p:sp>
      <p:sp>
        <p:nvSpPr>
          <p:cNvPr id="10" name="object 4">
            <a:extLst>
              <a:ext uri="{FF2B5EF4-FFF2-40B4-BE49-F238E27FC236}">
                <a16:creationId xmlns:a16="http://schemas.microsoft.com/office/drawing/2014/main" id="{B55FE638-8E28-4AD3-ACFF-D21063B3ACEB}"/>
              </a:ext>
            </a:extLst>
          </p:cNvPr>
          <p:cNvSpPr txBox="1"/>
          <p:nvPr/>
        </p:nvSpPr>
        <p:spPr>
          <a:xfrm>
            <a:off x="316166" y="1119028"/>
            <a:ext cx="3189034" cy="418063"/>
          </a:xfrm>
          <a:prstGeom prst="rect">
            <a:avLst/>
          </a:prstGeom>
          <a:solidFill>
            <a:srgbClr val="F1F1F1"/>
          </a:solidFill>
          <a:ln w="25907">
            <a:solidFill>
              <a:srgbClr val="0E7DC5"/>
            </a:solidFill>
          </a:ln>
        </p:spPr>
        <p:txBody>
          <a:bodyPr vert="horz" wrap="square" lIns="0" tIns="109220" rIns="0" bIns="0" rtlCol="0">
            <a:spAutoFit/>
          </a:bodyPr>
          <a:lstStyle/>
          <a:p>
            <a:pPr marL="174625">
              <a:spcBef>
                <a:spcPts val="860"/>
              </a:spcBef>
            </a:pPr>
            <a:r>
              <a:rPr lang="es-MX" sz="2000" b="1" spc="-5" dirty="0">
                <a:solidFill>
                  <a:srgbClr val="0E7DC5"/>
                </a:solidFill>
                <a:latin typeface="Arial"/>
                <a:cs typeface="Arial"/>
              </a:rPr>
              <a:t>Instrucciones técnicas</a:t>
            </a:r>
            <a:endParaRPr sz="2000" dirty="0">
              <a:latin typeface="Arial"/>
              <a:cs typeface="Arial"/>
            </a:endParaRPr>
          </a:p>
        </p:txBody>
      </p:sp>
    </p:spTree>
    <p:extLst>
      <p:ext uri="{BB962C8B-B14F-4D97-AF65-F5344CB8AC3E}">
        <p14:creationId xmlns:p14="http://schemas.microsoft.com/office/powerpoint/2010/main" val="23581791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4">
            <a:extLst>
              <a:ext uri="{FF2B5EF4-FFF2-40B4-BE49-F238E27FC236}">
                <a16:creationId xmlns:a16="http://schemas.microsoft.com/office/drawing/2014/main" id="{F4AF3D47-E516-4EF2-BE71-F7A6BAC2E2D4}"/>
              </a:ext>
            </a:extLst>
          </p:cNvPr>
          <p:cNvSpPr txBox="1"/>
          <p:nvPr/>
        </p:nvSpPr>
        <p:spPr>
          <a:xfrm>
            <a:off x="1848755" y="1407019"/>
            <a:ext cx="2189844" cy="418063"/>
          </a:xfrm>
          <a:prstGeom prst="rect">
            <a:avLst/>
          </a:prstGeom>
          <a:solidFill>
            <a:srgbClr val="F1F1F1"/>
          </a:solidFill>
          <a:ln w="25907">
            <a:solidFill>
              <a:srgbClr val="0E7DC5"/>
            </a:solidFill>
          </a:ln>
        </p:spPr>
        <p:txBody>
          <a:bodyPr vert="horz" wrap="square" lIns="0" tIns="109220" rIns="0" bIns="0" rtlCol="0">
            <a:spAutoFit/>
          </a:bodyPr>
          <a:lstStyle/>
          <a:p>
            <a:pPr marL="174625">
              <a:spcBef>
                <a:spcPts val="860"/>
              </a:spcBef>
            </a:pPr>
            <a:r>
              <a:rPr lang="es-EC" sz="2000" b="1" dirty="0">
                <a:solidFill>
                  <a:srgbClr val="0E7DC5"/>
                </a:solidFill>
                <a:latin typeface="Arial"/>
                <a:cs typeface="Arial"/>
              </a:rPr>
              <a:t>Requerimientos</a:t>
            </a:r>
            <a:endParaRPr sz="2000" dirty="0">
              <a:latin typeface="Arial"/>
              <a:cs typeface="Arial"/>
            </a:endParaRPr>
          </a:p>
        </p:txBody>
      </p:sp>
      <p:graphicFrame>
        <p:nvGraphicFramePr>
          <p:cNvPr id="7" name="Tabla 6">
            <a:extLst>
              <a:ext uri="{FF2B5EF4-FFF2-40B4-BE49-F238E27FC236}">
                <a16:creationId xmlns:a16="http://schemas.microsoft.com/office/drawing/2014/main" id="{95A73945-3EB1-411A-BEF1-D9C2C9A1960C}"/>
              </a:ext>
            </a:extLst>
          </p:cNvPr>
          <p:cNvGraphicFramePr>
            <a:graphicFrameLocks noGrp="1"/>
          </p:cNvGraphicFramePr>
          <p:nvPr>
            <p:extLst>
              <p:ext uri="{D42A27DB-BD31-4B8C-83A1-F6EECF244321}">
                <p14:modId xmlns:p14="http://schemas.microsoft.com/office/powerpoint/2010/main" val="2104656591"/>
              </p:ext>
            </p:extLst>
          </p:nvPr>
        </p:nvGraphicFramePr>
        <p:xfrm>
          <a:off x="1848755" y="2219819"/>
          <a:ext cx="8243512" cy="3683398"/>
        </p:xfrm>
        <a:graphic>
          <a:graphicData uri="http://schemas.openxmlformats.org/drawingml/2006/table">
            <a:tbl>
              <a:tblPr firstRow="1" bandRow="1">
                <a:tableStyleId>{7DF18680-E054-41AD-8BC1-D1AEF772440D}</a:tableStyleId>
              </a:tblPr>
              <a:tblGrid>
                <a:gridCol w="4121756">
                  <a:extLst>
                    <a:ext uri="{9D8B030D-6E8A-4147-A177-3AD203B41FA5}">
                      <a16:colId xmlns:a16="http://schemas.microsoft.com/office/drawing/2014/main" val="2244051344"/>
                    </a:ext>
                  </a:extLst>
                </a:gridCol>
                <a:gridCol w="4121756">
                  <a:extLst>
                    <a:ext uri="{9D8B030D-6E8A-4147-A177-3AD203B41FA5}">
                      <a16:colId xmlns:a16="http://schemas.microsoft.com/office/drawing/2014/main" val="3460476514"/>
                    </a:ext>
                  </a:extLst>
                </a:gridCol>
              </a:tblGrid>
              <a:tr h="382486">
                <a:tc>
                  <a:txBody>
                    <a:bodyPr/>
                    <a:lstStyle/>
                    <a:p>
                      <a:pPr algn="ctr"/>
                      <a:r>
                        <a:rPr lang="en-US" sz="1600" dirty="0" err="1"/>
                        <a:t>Tipo</a:t>
                      </a:r>
                      <a:r>
                        <a:rPr lang="en-US" sz="1600" dirty="0"/>
                        <a:t> de </a:t>
                      </a:r>
                      <a:r>
                        <a:rPr lang="en-US" sz="1600" dirty="0" err="1"/>
                        <a:t>documento</a:t>
                      </a:r>
                      <a:endParaRPr lang="en-US" sz="1600" dirty="0"/>
                    </a:p>
                  </a:txBody>
                  <a:tcPr anchor="ctr"/>
                </a:tc>
                <a:tc>
                  <a:txBody>
                    <a:bodyPr/>
                    <a:lstStyle/>
                    <a:p>
                      <a:pPr algn="ctr"/>
                      <a:r>
                        <a:rPr lang="en-US" sz="1600" dirty="0" err="1"/>
                        <a:t>Requerimientos</a:t>
                      </a:r>
                      <a:r>
                        <a:rPr lang="en-US" sz="1600" dirty="0"/>
                        <a:t> </a:t>
                      </a:r>
                      <a:r>
                        <a:rPr lang="en-US" sz="1600" dirty="0" err="1"/>
                        <a:t>mínimos</a:t>
                      </a:r>
                      <a:endParaRPr lang="en-US" sz="1600" dirty="0"/>
                    </a:p>
                  </a:txBody>
                  <a:tcPr anchor="ctr"/>
                </a:tc>
                <a:extLst>
                  <a:ext uri="{0D108BD9-81ED-4DB2-BD59-A6C34878D82A}">
                    <a16:rowId xmlns:a16="http://schemas.microsoft.com/office/drawing/2014/main" val="2089217497"/>
                  </a:ext>
                </a:extLst>
              </a:tr>
              <a:tr h="1100304">
                <a:tc>
                  <a:txBody>
                    <a:bodyPr/>
                    <a:lstStyle/>
                    <a:p>
                      <a:pPr algn="ctr"/>
                      <a:r>
                        <a:rPr lang="en-US" sz="1600" dirty="0" err="1"/>
                        <a:t>Procedimientos</a:t>
                      </a:r>
                      <a:r>
                        <a:rPr lang="en-US" sz="1600" dirty="0"/>
                        <a:t> </a:t>
                      </a:r>
                    </a:p>
                  </a:txBody>
                  <a:tcPr anchor="ctr"/>
                </a:tc>
                <a:tc>
                  <a:txBody>
                    <a:bodyPr/>
                    <a:lstStyle/>
                    <a:p>
                      <a:pPr algn="ctr"/>
                      <a:r>
                        <a:rPr lang="es-ES" sz="1600" dirty="0"/>
                        <a:t>Código, título, nombre y firmas de las funciones que elaboraron, revisaron y autorizaron, no. de revisión, fecha de revisión y número de páginas.</a:t>
                      </a:r>
                      <a:endParaRPr lang="en-US" sz="1600" dirty="0"/>
                    </a:p>
                  </a:txBody>
                  <a:tcPr anchor="ctr"/>
                </a:tc>
                <a:extLst>
                  <a:ext uri="{0D108BD9-81ED-4DB2-BD59-A6C34878D82A}">
                    <a16:rowId xmlns:a16="http://schemas.microsoft.com/office/drawing/2014/main" val="4228761885"/>
                  </a:ext>
                </a:extLst>
              </a:tr>
              <a:tr h="1100304">
                <a:tc>
                  <a:txBody>
                    <a:bodyPr/>
                    <a:lstStyle/>
                    <a:p>
                      <a:pPr algn="ctr"/>
                      <a:r>
                        <a:rPr lang="en-US" sz="1600" dirty="0" err="1"/>
                        <a:t>Instrucciones</a:t>
                      </a:r>
                      <a:r>
                        <a:rPr lang="en-US" sz="1600" dirty="0"/>
                        <a:t> de </a:t>
                      </a:r>
                      <a:r>
                        <a:rPr lang="en-US" sz="1600" dirty="0" err="1"/>
                        <a:t>trabajo</a:t>
                      </a:r>
                      <a:r>
                        <a:rPr lang="en-US" sz="1600" dirty="0"/>
                        <a:t> </a:t>
                      </a:r>
                    </a:p>
                  </a:txBody>
                  <a:tcPr anchor="ctr"/>
                </a:tc>
                <a:tc>
                  <a:txBody>
                    <a:bodyPr/>
                    <a:lstStyle/>
                    <a:p>
                      <a:pPr algn="ctr"/>
                      <a:r>
                        <a:rPr lang="es-ES" sz="1600" dirty="0"/>
                        <a:t>Código, título, nombre y firmas de las funciones que elaboraron, revisaron y autorizaron, no. de revisión, fecha de revisión y número de páginas</a:t>
                      </a:r>
                      <a:endParaRPr lang="en-US" sz="1600" dirty="0"/>
                    </a:p>
                  </a:txBody>
                  <a:tcPr anchor="ctr"/>
                </a:tc>
                <a:extLst>
                  <a:ext uri="{0D108BD9-81ED-4DB2-BD59-A6C34878D82A}">
                    <a16:rowId xmlns:a16="http://schemas.microsoft.com/office/drawing/2014/main" val="2914350416"/>
                  </a:ext>
                </a:extLst>
              </a:tr>
              <a:tr h="1100304">
                <a:tc>
                  <a:txBody>
                    <a:bodyPr/>
                    <a:lstStyle/>
                    <a:p>
                      <a:pPr algn="ctr"/>
                      <a:r>
                        <a:rPr lang="es-ES" sz="1600" dirty="0"/>
                        <a:t>Formatos y Formatos electrónicos (Información Documentada) </a:t>
                      </a:r>
                      <a:endParaRPr lang="en-US" sz="1600" dirty="0"/>
                    </a:p>
                  </a:txBody>
                  <a:tcPr anchor="ctr"/>
                </a:tc>
                <a:tc>
                  <a:txBody>
                    <a:bodyPr/>
                    <a:lstStyle/>
                    <a:p>
                      <a:pPr algn="ctr"/>
                      <a:r>
                        <a:rPr lang="es-ES" sz="1600" dirty="0"/>
                        <a:t>Código, título, nombre y firmas de las funciones que elaboraron, revisaron y autorizaron, no. de revisión, fecha de revisión y número de páginas.</a:t>
                      </a:r>
                      <a:endParaRPr lang="en-US" sz="1600" dirty="0"/>
                    </a:p>
                  </a:txBody>
                  <a:tcPr anchor="ctr"/>
                </a:tc>
                <a:extLst>
                  <a:ext uri="{0D108BD9-81ED-4DB2-BD59-A6C34878D82A}">
                    <a16:rowId xmlns:a16="http://schemas.microsoft.com/office/drawing/2014/main" val="539866942"/>
                  </a:ext>
                </a:extLst>
              </a:tr>
            </a:tbl>
          </a:graphicData>
        </a:graphic>
      </p:graphicFrame>
      <p:sp>
        <p:nvSpPr>
          <p:cNvPr id="8" name="object 2">
            <a:extLst>
              <a:ext uri="{FF2B5EF4-FFF2-40B4-BE49-F238E27FC236}">
                <a16:creationId xmlns:a16="http://schemas.microsoft.com/office/drawing/2014/main" id="{8A9A353E-0E1D-4A2A-B62F-33D2040486BB}"/>
              </a:ext>
            </a:extLst>
          </p:cNvPr>
          <p:cNvSpPr txBox="1">
            <a:spLocks/>
          </p:cNvSpPr>
          <p:nvPr/>
        </p:nvSpPr>
        <p:spPr>
          <a:xfrm>
            <a:off x="397934" y="392646"/>
            <a:ext cx="9753600" cy="443070"/>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EC" b="1" kern="0" dirty="0">
                <a:solidFill>
                  <a:schemeClr val="accent5">
                    <a:lumMod val="50000"/>
                  </a:schemeClr>
                </a:solidFill>
              </a:rPr>
              <a:t>7.5 Información documentada</a:t>
            </a:r>
            <a:endParaRPr lang="es-EC" b="1" kern="0" spc="-5" dirty="0">
              <a:solidFill>
                <a:schemeClr val="accent5">
                  <a:lumMod val="50000"/>
                </a:schemeClr>
              </a:solidFill>
            </a:endParaRPr>
          </a:p>
        </p:txBody>
      </p:sp>
    </p:spTree>
    <p:extLst>
      <p:ext uri="{BB962C8B-B14F-4D97-AF65-F5344CB8AC3E}">
        <p14:creationId xmlns:p14="http://schemas.microsoft.com/office/powerpoint/2010/main" val="2948681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6F9D2705-1F95-450A-9613-DDAF901E4A49}"/>
              </a:ext>
            </a:extLst>
          </p:cNvPr>
          <p:cNvPicPr>
            <a:picLocks noChangeAspect="1"/>
          </p:cNvPicPr>
          <p:nvPr/>
        </p:nvPicPr>
        <p:blipFill>
          <a:blip r:embed="rId2"/>
          <a:stretch>
            <a:fillRect/>
          </a:stretch>
        </p:blipFill>
        <p:spPr>
          <a:xfrm>
            <a:off x="1620582" y="1569359"/>
            <a:ext cx="9137103" cy="4490796"/>
          </a:xfrm>
          <a:prstGeom prst="rect">
            <a:avLst/>
          </a:prstGeom>
          <a:ln>
            <a:solidFill>
              <a:schemeClr val="tx1"/>
            </a:solidFill>
          </a:ln>
        </p:spPr>
      </p:pic>
      <p:sp>
        <p:nvSpPr>
          <p:cNvPr id="7" name="object 4">
            <a:extLst>
              <a:ext uri="{FF2B5EF4-FFF2-40B4-BE49-F238E27FC236}">
                <a16:creationId xmlns:a16="http://schemas.microsoft.com/office/drawing/2014/main" id="{7873105B-B82C-439B-8A94-D00C88B955FC}"/>
              </a:ext>
            </a:extLst>
          </p:cNvPr>
          <p:cNvSpPr txBox="1"/>
          <p:nvPr/>
        </p:nvSpPr>
        <p:spPr>
          <a:xfrm>
            <a:off x="452966" y="970885"/>
            <a:ext cx="3276600" cy="418063"/>
          </a:xfrm>
          <a:prstGeom prst="rect">
            <a:avLst/>
          </a:prstGeom>
          <a:solidFill>
            <a:srgbClr val="F1F1F1"/>
          </a:solidFill>
          <a:ln w="25907">
            <a:solidFill>
              <a:srgbClr val="0E7DC5"/>
            </a:solidFill>
          </a:ln>
        </p:spPr>
        <p:txBody>
          <a:bodyPr vert="horz" wrap="square" lIns="0" tIns="109220" rIns="0" bIns="0" rtlCol="0">
            <a:spAutoFit/>
          </a:bodyPr>
          <a:lstStyle/>
          <a:p>
            <a:pPr marL="174625">
              <a:spcBef>
                <a:spcPts val="860"/>
              </a:spcBef>
            </a:pPr>
            <a:r>
              <a:rPr lang="es-EC" sz="2000" b="1" dirty="0">
                <a:solidFill>
                  <a:srgbClr val="0E7DC5"/>
                </a:solidFill>
                <a:latin typeface="Arial"/>
                <a:cs typeface="Arial"/>
              </a:rPr>
              <a:t>Proceso de elaboración</a:t>
            </a:r>
            <a:endParaRPr sz="2000" dirty="0">
              <a:latin typeface="Arial"/>
              <a:cs typeface="Arial"/>
            </a:endParaRPr>
          </a:p>
        </p:txBody>
      </p:sp>
      <p:sp>
        <p:nvSpPr>
          <p:cNvPr id="8" name="object 2">
            <a:extLst>
              <a:ext uri="{FF2B5EF4-FFF2-40B4-BE49-F238E27FC236}">
                <a16:creationId xmlns:a16="http://schemas.microsoft.com/office/drawing/2014/main" id="{1A742BC4-0050-49FB-ABE5-0489137D9268}"/>
              </a:ext>
            </a:extLst>
          </p:cNvPr>
          <p:cNvSpPr txBox="1">
            <a:spLocks/>
          </p:cNvSpPr>
          <p:nvPr/>
        </p:nvSpPr>
        <p:spPr>
          <a:xfrm>
            <a:off x="304800" y="354775"/>
            <a:ext cx="9753600" cy="443070"/>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EC" b="1" kern="0" dirty="0">
                <a:solidFill>
                  <a:schemeClr val="accent5">
                    <a:lumMod val="50000"/>
                  </a:schemeClr>
                </a:solidFill>
              </a:rPr>
              <a:t>7.5 Información documentada</a:t>
            </a:r>
            <a:endParaRPr lang="es-EC" b="1" kern="0" spc="-5" dirty="0">
              <a:solidFill>
                <a:schemeClr val="accent5">
                  <a:lumMod val="50000"/>
                </a:schemeClr>
              </a:solidFill>
            </a:endParaRPr>
          </a:p>
        </p:txBody>
      </p:sp>
    </p:spTree>
    <p:extLst>
      <p:ext uri="{BB962C8B-B14F-4D97-AF65-F5344CB8AC3E}">
        <p14:creationId xmlns:p14="http://schemas.microsoft.com/office/powerpoint/2010/main" val="26318096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C80302EC-6384-4A39-8074-B0EF1C8AF52A}"/>
              </a:ext>
            </a:extLst>
          </p:cNvPr>
          <p:cNvSpPr/>
          <p:nvPr/>
        </p:nvSpPr>
        <p:spPr>
          <a:xfrm>
            <a:off x="3048000" y="2865632"/>
            <a:ext cx="6477000" cy="577850"/>
          </a:xfrm>
          <a:prstGeom prst="rect">
            <a:avLst/>
          </a:prstGeom>
        </p:spPr>
        <p:txBody>
          <a:bodyPr wrap="square">
            <a:spAutoFit/>
          </a:bodyPr>
          <a:lstStyle/>
          <a:p>
            <a:pPr algn="ctr">
              <a:lnSpc>
                <a:spcPct val="150000"/>
              </a:lnSpc>
              <a:spcAft>
                <a:spcPts val="600"/>
              </a:spcAft>
            </a:pPr>
            <a:r>
              <a:rPr lang="es-EC" sz="2400" dirty="0">
                <a:latin typeface="Arial" panose="020B0604020202020204" pitchFamily="34" charset="0"/>
                <a:ea typeface="Calibri" panose="020F0502020204030204" pitchFamily="34" charset="0"/>
                <a:cs typeface="Times New Roman" panose="02020603050405020304" pitchFamily="18" charset="0"/>
              </a:rPr>
              <a:t>Ejemplos de procedimientos…..</a:t>
            </a:r>
            <a:endParaRPr lang="en-US" sz="2400" dirty="0">
              <a:latin typeface="Arial" panose="020B0604020202020204" pitchFamily="34" charset="0"/>
              <a:ea typeface="Calibri" panose="020F0502020204030204" pitchFamily="34" charset="0"/>
              <a:cs typeface="Times New Roman" panose="02020603050405020304" pitchFamily="18" charset="0"/>
            </a:endParaRPr>
          </a:p>
        </p:txBody>
      </p:sp>
      <p:sp>
        <p:nvSpPr>
          <p:cNvPr id="7" name="object 2">
            <a:extLst>
              <a:ext uri="{FF2B5EF4-FFF2-40B4-BE49-F238E27FC236}">
                <a16:creationId xmlns:a16="http://schemas.microsoft.com/office/drawing/2014/main" id="{A51CE3EE-D711-41B0-8904-0A83FFB6AC82}"/>
              </a:ext>
            </a:extLst>
          </p:cNvPr>
          <p:cNvSpPr txBox="1">
            <a:spLocks/>
          </p:cNvSpPr>
          <p:nvPr/>
        </p:nvSpPr>
        <p:spPr>
          <a:xfrm>
            <a:off x="330200" y="408549"/>
            <a:ext cx="9753600" cy="443070"/>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EC" b="1" kern="0" dirty="0">
                <a:solidFill>
                  <a:schemeClr val="accent5">
                    <a:lumMod val="50000"/>
                  </a:schemeClr>
                </a:solidFill>
              </a:rPr>
              <a:t>7.5 Información documentada</a:t>
            </a:r>
            <a:endParaRPr lang="es-EC" b="1" kern="0" spc="-5" dirty="0">
              <a:solidFill>
                <a:schemeClr val="accent5">
                  <a:lumMod val="50000"/>
                </a:schemeClr>
              </a:solidFill>
            </a:endParaRPr>
          </a:p>
        </p:txBody>
      </p:sp>
    </p:spTree>
    <p:extLst>
      <p:ext uri="{BB962C8B-B14F-4D97-AF65-F5344CB8AC3E}">
        <p14:creationId xmlns:p14="http://schemas.microsoft.com/office/powerpoint/2010/main" val="251957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ECE66273-FD47-4D69-9CAA-ACD7A723AA88}"/>
              </a:ext>
            </a:extLst>
          </p:cNvPr>
          <p:cNvSpPr/>
          <p:nvPr/>
        </p:nvSpPr>
        <p:spPr>
          <a:xfrm>
            <a:off x="355663" y="2166060"/>
            <a:ext cx="11387604" cy="2764859"/>
          </a:xfrm>
          <a:prstGeom prst="rect">
            <a:avLst/>
          </a:prstGeom>
        </p:spPr>
        <p:txBody>
          <a:bodyPr wrap="square">
            <a:spAutoFit/>
          </a:bodyPr>
          <a:lstStyle/>
          <a:p>
            <a:pPr algn="just">
              <a:lnSpc>
                <a:spcPct val="150000"/>
              </a:lnSpc>
              <a:spcAft>
                <a:spcPts val="600"/>
              </a:spcAft>
            </a:pPr>
            <a:r>
              <a:rPr lang="es-EC" dirty="0">
                <a:latin typeface="Arial" panose="020B0604020202020204" pitchFamily="34" charset="0"/>
                <a:ea typeface="Open Sans" panose="020B0606030504020204" pitchFamily="34" charset="0"/>
                <a:cs typeface="Arial" panose="020B0604020202020204" pitchFamily="34" charset="0"/>
              </a:rPr>
              <a:t>Es el documento que recoge toda la información y documentación creada y actualizada con fines del sistema de gestión.</a:t>
            </a:r>
          </a:p>
          <a:p>
            <a:pPr algn="just">
              <a:lnSpc>
                <a:spcPct val="150000"/>
              </a:lnSpc>
              <a:spcAft>
                <a:spcPts val="600"/>
              </a:spcAft>
            </a:pPr>
            <a:r>
              <a:rPr lang="es-EC" dirty="0">
                <a:latin typeface="Arial" panose="020B0604020202020204" pitchFamily="34" charset="0"/>
                <a:ea typeface="Open Sans" panose="020B0606030504020204" pitchFamily="34" charset="0"/>
                <a:cs typeface="Arial" panose="020B0604020202020204" pitchFamily="34" charset="0"/>
              </a:rPr>
              <a:t>No es obligatorio pero si es recomendable para tener a la mano toda la información del sistema de gestión. </a:t>
            </a:r>
          </a:p>
          <a:p>
            <a:pPr algn="just">
              <a:lnSpc>
                <a:spcPct val="150000"/>
              </a:lnSpc>
              <a:spcAft>
                <a:spcPts val="600"/>
              </a:spcAft>
            </a:pPr>
            <a:r>
              <a:rPr lang="es-EC" dirty="0">
                <a:latin typeface="Arial" panose="020B0604020202020204" pitchFamily="34" charset="0"/>
                <a:ea typeface="Open Sans" panose="020B0606030504020204" pitchFamily="34" charset="0"/>
                <a:cs typeface="Arial" panose="020B0604020202020204" pitchFamily="34" charset="0"/>
              </a:rPr>
              <a:t>Se lo puede crear ubicando toda la información en el orden que desee la organización, o siguiendo el orden de los contenidos de las normas ISO</a:t>
            </a:r>
          </a:p>
          <a:p>
            <a:pPr algn="just">
              <a:lnSpc>
                <a:spcPct val="150000"/>
              </a:lnSpc>
              <a:spcAft>
                <a:spcPts val="600"/>
              </a:spcAft>
            </a:pPr>
            <a:endParaRPr lang="es-ES" dirty="0">
              <a:latin typeface="Arial" panose="020B0604020202020204" pitchFamily="34" charset="0"/>
              <a:ea typeface="Open Sans" panose="020B0606030504020204" pitchFamily="34" charset="0"/>
              <a:cs typeface="Arial" panose="020B0604020202020204" pitchFamily="34" charset="0"/>
            </a:endParaRPr>
          </a:p>
        </p:txBody>
      </p:sp>
      <p:sp>
        <p:nvSpPr>
          <p:cNvPr id="7" name="object 2">
            <a:extLst>
              <a:ext uri="{FF2B5EF4-FFF2-40B4-BE49-F238E27FC236}">
                <a16:creationId xmlns:a16="http://schemas.microsoft.com/office/drawing/2014/main" id="{0D9CE8E1-3E90-4FAF-9BA2-C256DF108FD8}"/>
              </a:ext>
            </a:extLst>
          </p:cNvPr>
          <p:cNvSpPr txBox="1">
            <a:spLocks/>
          </p:cNvSpPr>
          <p:nvPr/>
        </p:nvSpPr>
        <p:spPr>
          <a:xfrm>
            <a:off x="355663" y="467816"/>
            <a:ext cx="9753600" cy="443070"/>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EC" b="1" kern="0" dirty="0">
                <a:solidFill>
                  <a:schemeClr val="accent5">
                    <a:lumMod val="50000"/>
                  </a:schemeClr>
                </a:solidFill>
              </a:rPr>
              <a:t>7.5 Información documentada</a:t>
            </a:r>
            <a:endParaRPr lang="es-EC" b="1" kern="0" spc="-5" dirty="0">
              <a:solidFill>
                <a:schemeClr val="accent5">
                  <a:lumMod val="50000"/>
                </a:schemeClr>
              </a:solidFill>
            </a:endParaRPr>
          </a:p>
        </p:txBody>
      </p:sp>
      <p:sp>
        <p:nvSpPr>
          <p:cNvPr id="8" name="object 4">
            <a:extLst>
              <a:ext uri="{FF2B5EF4-FFF2-40B4-BE49-F238E27FC236}">
                <a16:creationId xmlns:a16="http://schemas.microsoft.com/office/drawing/2014/main" id="{BC193D39-AA2E-4B53-A187-1FA0B91ECEF6}"/>
              </a:ext>
            </a:extLst>
          </p:cNvPr>
          <p:cNvSpPr txBox="1"/>
          <p:nvPr/>
        </p:nvSpPr>
        <p:spPr>
          <a:xfrm>
            <a:off x="355663" y="1585219"/>
            <a:ext cx="3987738" cy="418063"/>
          </a:xfrm>
          <a:prstGeom prst="rect">
            <a:avLst/>
          </a:prstGeom>
          <a:solidFill>
            <a:srgbClr val="F1F1F1"/>
          </a:solidFill>
          <a:ln w="25907">
            <a:solidFill>
              <a:srgbClr val="0E7DC5"/>
            </a:solidFill>
          </a:ln>
        </p:spPr>
        <p:txBody>
          <a:bodyPr vert="horz" wrap="square" lIns="0" tIns="109220" rIns="0" bIns="0" rtlCol="0">
            <a:spAutoFit/>
          </a:bodyPr>
          <a:lstStyle/>
          <a:p>
            <a:pPr marL="174625">
              <a:spcBef>
                <a:spcPts val="860"/>
              </a:spcBef>
            </a:pPr>
            <a:r>
              <a:rPr lang="es-EC" sz="2000" b="1" dirty="0">
                <a:solidFill>
                  <a:srgbClr val="0E7DC5"/>
                </a:solidFill>
                <a:latin typeface="Arial"/>
                <a:cs typeface="Arial"/>
              </a:rPr>
              <a:t>Manual del sistema de gestión</a:t>
            </a:r>
            <a:endParaRPr sz="2000" dirty="0">
              <a:latin typeface="Arial"/>
              <a:cs typeface="Arial"/>
            </a:endParaRPr>
          </a:p>
        </p:txBody>
      </p:sp>
    </p:spTree>
    <p:extLst>
      <p:ext uri="{BB962C8B-B14F-4D97-AF65-F5344CB8AC3E}">
        <p14:creationId xmlns:p14="http://schemas.microsoft.com/office/powerpoint/2010/main" val="12997400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1A64BD9F-B32F-4627-B609-06DDA774AD90}"/>
              </a:ext>
            </a:extLst>
          </p:cNvPr>
          <p:cNvSpPr/>
          <p:nvPr/>
        </p:nvSpPr>
        <p:spPr>
          <a:xfrm>
            <a:off x="3048000" y="2851150"/>
            <a:ext cx="6477000" cy="577850"/>
          </a:xfrm>
          <a:prstGeom prst="rect">
            <a:avLst/>
          </a:prstGeom>
        </p:spPr>
        <p:txBody>
          <a:bodyPr wrap="square">
            <a:spAutoFit/>
          </a:bodyPr>
          <a:lstStyle/>
          <a:p>
            <a:pPr algn="just">
              <a:lnSpc>
                <a:spcPct val="150000"/>
              </a:lnSpc>
              <a:spcAft>
                <a:spcPts val="600"/>
              </a:spcAft>
            </a:pPr>
            <a:r>
              <a:rPr lang="es-EC" sz="2400" dirty="0">
                <a:latin typeface="Arial" panose="020B0604020202020204" pitchFamily="34" charset="0"/>
                <a:ea typeface="Calibri" panose="020F0502020204030204" pitchFamily="34" charset="0"/>
                <a:cs typeface="Times New Roman" panose="02020603050405020304" pitchFamily="18" charset="0"/>
              </a:rPr>
              <a:t>Ejemplo de Manual de Sistema de Gestión…</a:t>
            </a:r>
            <a:endParaRPr lang="en-US" sz="2400" dirty="0">
              <a:latin typeface="Arial" panose="020B0604020202020204" pitchFamily="34" charset="0"/>
              <a:ea typeface="Calibri" panose="020F0502020204030204" pitchFamily="34" charset="0"/>
              <a:cs typeface="Times New Roman" panose="02020603050405020304" pitchFamily="18" charset="0"/>
            </a:endParaRPr>
          </a:p>
        </p:txBody>
      </p:sp>
      <p:sp>
        <p:nvSpPr>
          <p:cNvPr id="7" name="object 2">
            <a:extLst>
              <a:ext uri="{FF2B5EF4-FFF2-40B4-BE49-F238E27FC236}">
                <a16:creationId xmlns:a16="http://schemas.microsoft.com/office/drawing/2014/main" id="{F723BC17-C156-4A57-BF59-69C67F75DCD0}"/>
              </a:ext>
            </a:extLst>
          </p:cNvPr>
          <p:cNvSpPr txBox="1">
            <a:spLocks/>
          </p:cNvSpPr>
          <p:nvPr/>
        </p:nvSpPr>
        <p:spPr>
          <a:xfrm>
            <a:off x="330200" y="518616"/>
            <a:ext cx="9753600" cy="443070"/>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EC" b="1" kern="0" dirty="0">
                <a:solidFill>
                  <a:schemeClr val="accent5">
                    <a:lumMod val="50000"/>
                  </a:schemeClr>
                </a:solidFill>
              </a:rPr>
              <a:t>7.5 Información documentada</a:t>
            </a:r>
            <a:endParaRPr lang="es-EC" b="1" kern="0" spc="-5" dirty="0">
              <a:solidFill>
                <a:schemeClr val="accent5">
                  <a:lumMod val="50000"/>
                </a:schemeClr>
              </a:solidFill>
            </a:endParaRPr>
          </a:p>
        </p:txBody>
      </p:sp>
    </p:spTree>
    <p:extLst>
      <p:ext uri="{BB962C8B-B14F-4D97-AF65-F5344CB8AC3E}">
        <p14:creationId xmlns:p14="http://schemas.microsoft.com/office/powerpoint/2010/main" val="35460984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6">
            <a:extLst>
              <a:ext uri="{FF2B5EF4-FFF2-40B4-BE49-F238E27FC236}">
                <a16:creationId xmlns:a16="http://schemas.microsoft.com/office/drawing/2014/main" id="{7CDBCFD0-5586-45D4-87F0-C5B835798ADA}"/>
              </a:ext>
            </a:extLst>
          </p:cNvPr>
          <p:cNvSpPr txBox="1">
            <a:spLocks noGrp="1"/>
          </p:cNvSpPr>
          <p:nvPr>
            <p:ph type="title"/>
          </p:nvPr>
        </p:nvSpPr>
        <p:spPr>
          <a:xfrm>
            <a:off x="3657600" y="3124200"/>
            <a:ext cx="5105400" cy="704680"/>
          </a:xfrm>
          <a:prstGeom prst="rect">
            <a:avLst/>
          </a:prstGeom>
        </p:spPr>
        <p:txBody>
          <a:bodyPr vert="horz" wrap="square" lIns="0" tIns="12065" rIns="0" bIns="0" rtlCol="0">
            <a:spAutoFit/>
          </a:bodyPr>
          <a:lstStyle/>
          <a:p>
            <a:pPr marL="12700">
              <a:spcBef>
                <a:spcPts val="95"/>
              </a:spcBef>
            </a:pPr>
            <a:r>
              <a:rPr lang="es-EC" sz="4500" b="1" dirty="0">
                <a:solidFill>
                  <a:schemeClr val="tx1"/>
                </a:solidFill>
              </a:rPr>
              <a:t>¿PREGUNTAS?….</a:t>
            </a:r>
            <a:endParaRPr sz="4500" b="1" dirty="0">
              <a:solidFill>
                <a:schemeClr val="tx1"/>
              </a:solidFill>
            </a:endParaRPr>
          </a:p>
        </p:txBody>
      </p:sp>
    </p:spTree>
    <p:extLst>
      <p:ext uri="{BB962C8B-B14F-4D97-AF65-F5344CB8AC3E}">
        <p14:creationId xmlns:p14="http://schemas.microsoft.com/office/powerpoint/2010/main" val="3241877516"/>
      </p:ext>
    </p:extLst>
  </p:cSld>
  <p:clrMapOvr>
    <a:masterClrMapping/>
  </p:clrMapOvr>
</p:sld>
</file>

<file path=ppt/theme/theme1.xml><?xml version="1.0" encoding="utf-8"?>
<a:theme xmlns:a="http://schemas.openxmlformats.org/drawingml/2006/main" name="1_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1323</Words>
  <Application>Microsoft Office PowerPoint</Application>
  <PresentationFormat>Panorámica</PresentationFormat>
  <Paragraphs>136</Paragraphs>
  <Slides>24</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24</vt:i4>
      </vt:variant>
    </vt:vector>
  </HeadingPairs>
  <TitlesOfParts>
    <vt:vector size="28" baseType="lpstr">
      <vt:lpstr>Arial</vt:lpstr>
      <vt:lpstr>Calibri</vt:lpstr>
      <vt:lpstr>Open Sans</vt:lpstr>
      <vt:lpstr>1_Tema de Office</vt:lpstr>
      <vt:lpstr>Presentación de PowerPoint</vt:lpstr>
      <vt:lpstr>Presentación de PowerPoint</vt:lpstr>
      <vt:lpstr>7.1 Recursos</vt:lpstr>
      <vt:lpstr>7.2 Competencia</vt:lpstr>
      <vt:lpstr>7.2 Competencia</vt:lpstr>
      <vt:lpstr>7.2 Competencia</vt:lpstr>
      <vt:lpstr>7.2 Competencia</vt:lpstr>
      <vt:lpstr>7.2 Competencia</vt:lpstr>
      <vt:lpstr>7.3 Toma de conciencia</vt:lpstr>
      <vt:lpstr>7.4 Comunicación</vt:lpstr>
      <vt:lpstr>7.4 Comunicación</vt:lpstr>
      <vt:lpstr>7.4 Comunicación</vt:lpstr>
      <vt:lpstr>7.4 Comunicación</vt:lpstr>
      <vt:lpstr>7.5 Información documentada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¿PREGUNTAS?….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Fernando Véliz Narváez</dc:creator>
  <cp:lastModifiedBy>Luis Clavijo Ayala</cp:lastModifiedBy>
  <cp:revision>4</cp:revision>
  <dcterms:created xsi:type="dcterms:W3CDTF">2022-12-07T16:01:01Z</dcterms:created>
  <dcterms:modified xsi:type="dcterms:W3CDTF">2022-12-08T05:05:23Z</dcterms:modified>
</cp:coreProperties>
</file>