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1"/>
  </p:notesMasterIdLst>
  <p:sldIdLst>
    <p:sldId id="273" r:id="rId3"/>
    <p:sldId id="274" r:id="rId4"/>
    <p:sldId id="275" r:id="rId5"/>
    <p:sldId id="276" r:id="rId6"/>
    <p:sldId id="279" r:id="rId7"/>
    <p:sldId id="280" r:id="rId8"/>
    <p:sldId id="277" r:id="rId9"/>
    <p:sldId id="278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58" r:id="rId18"/>
    <p:sldId id="289" r:id="rId19"/>
    <p:sldId id="288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2737B6-300B-480D-A98D-2A1C87C930B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D00C4F3-D836-419F-9986-8A0E1E8D1F48}">
      <dgm:prSet phldrT="[Texto]" custT="1"/>
      <dgm:spPr/>
      <dgm:t>
        <a:bodyPr/>
        <a:lstStyle/>
        <a:p>
          <a:r>
            <a:rPr lang="es-ES" sz="1400" dirty="0"/>
            <a:t>Incluir un compromiso con la calidad de los productos, el cuidado del medio ambiente y las condiciones seguras de trabajo para su empelados</a:t>
          </a:r>
        </a:p>
      </dgm:t>
    </dgm:pt>
    <dgm:pt modelId="{B8DC0CAE-77E8-4691-AC09-626F3D5FAF6F}" type="parTrans" cxnId="{F81C649A-3C28-44DE-AA97-C1E06E5EC27F}">
      <dgm:prSet/>
      <dgm:spPr/>
      <dgm:t>
        <a:bodyPr/>
        <a:lstStyle/>
        <a:p>
          <a:endParaRPr lang="es-ES" sz="2000"/>
        </a:p>
      </dgm:t>
    </dgm:pt>
    <dgm:pt modelId="{788512DD-3208-4932-A6AA-56C3C25322AB}" type="sibTrans" cxnId="{F81C649A-3C28-44DE-AA97-C1E06E5EC27F}">
      <dgm:prSet/>
      <dgm:spPr/>
      <dgm:t>
        <a:bodyPr/>
        <a:lstStyle/>
        <a:p>
          <a:endParaRPr lang="es-ES" sz="2000"/>
        </a:p>
      </dgm:t>
    </dgm:pt>
    <dgm:pt modelId="{186E7910-8DF9-46C0-BB96-E6FD76F7D286}">
      <dgm:prSet phldrT="[Texto]" custT="1"/>
      <dgm:spPr/>
      <dgm:t>
        <a:bodyPr/>
        <a:lstStyle/>
        <a:p>
          <a:r>
            <a:rPr lang="es-ES" sz="1400" dirty="0"/>
            <a:t>Proporcione un marco d referencia para el cumplimiento de sus objetivos</a:t>
          </a:r>
        </a:p>
      </dgm:t>
    </dgm:pt>
    <dgm:pt modelId="{0E66CCD8-DE90-4019-B16E-420148C25D42}" type="parTrans" cxnId="{D9B9066B-6508-4A6F-B08D-5A972C76693A}">
      <dgm:prSet/>
      <dgm:spPr/>
      <dgm:t>
        <a:bodyPr/>
        <a:lstStyle/>
        <a:p>
          <a:endParaRPr lang="es-ES" sz="2000"/>
        </a:p>
      </dgm:t>
    </dgm:pt>
    <dgm:pt modelId="{4D126E38-A340-494A-85BB-2172678D9D89}" type="sibTrans" cxnId="{D9B9066B-6508-4A6F-B08D-5A972C76693A}">
      <dgm:prSet/>
      <dgm:spPr/>
      <dgm:t>
        <a:bodyPr/>
        <a:lstStyle/>
        <a:p>
          <a:endParaRPr lang="es-ES" sz="2000"/>
        </a:p>
      </dgm:t>
    </dgm:pt>
    <dgm:pt modelId="{4072C49E-7527-4E0A-8A5C-2A7E4243CB63}">
      <dgm:prSet phldrT="[Texto]" custT="1"/>
      <dgm:spPr/>
      <dgm:t>
        <a:bodyPr/>
        <a:lstStyle/>
        <a:p>
          <a:r>
            <a:rPr lang="es-ES" sz="1400" dirty="0"/>
            <a:t>Incluya un compromiso para la mejora continua del sistema de gestión</a:t>
          </a:r>
        </a:p>
      </dgm:t>
    </dgm:pt>
    <dgm:pt modelId="{160F2CFF-9B57-4E76-8F72-A92AD5D88CDB}" type="parTrans" cxnId="{7E65B995-194D-4627-A160-BC17F3F95AF0}">
      <dgm:prSet/>
      <dgm:spPr/>
      <dgm:t>
        <a:bodyPr/>
        <a:lstStyle/>
        <a:p>
          <a:endParaRPr lang="es-ES" sz="2000"/>
        </a:p>
      </dgm:t>
    </dgm:pt>
    <dgm:pt modelId="{D6D1B5E7-1E5D-47DB-B98F-0F581C521DB2}" type="sibTrans" cxnId="{7E65B995-194D-4627-A160-BC17F3F95AF0}">
      <dgm:prSet/>
      <dgm:spPr/>
      <dgm:t>
        <a:bodyPr/>
        <a:lstStyle/>
        <a:p>
          <a:endParaRPr lang="es-ES" sz="2000"/>
        </a:p>
      </dgm:t>
    </dgm:pt>
    <dgm:pt modelId="{0069E824-CA3F-4005-96ED-95E8E3F2BAAE}">
      <dgm:prSet phldrT="[Texto]" custT="1"/>
      <dgm:spPr/>
      <dgm:t>
        <a:bodyPr/>
        <a:lstStyle/>
        <a:p>
          <a:r>
            <a:rPr lang="es-ES" sz="1400" dirty="0"/>
            <a:t>Incluya un compromiso para la consulta de los trabajadores y la mitigación de los impactos ambientales</a:t>
          </a:r>
        </a:p>
      </dgm:t>
    </dgm:pt>
    <dgm:pt modelId="{E0C8133F-90DC-4A2B-9FB2-6DCE122AD68D}" type="parTrans" cxnId="{F7873B53-9F7A-4935-BD8A-F1C1D868814F}">
      <dgm:prSet/>
      <dgm:spPr/>
      <dgm:t>
        <a:bodyPr/>
        <a:lstStyle/>
        <a:p>
          <a:endParaRPr lang="es-ES" sz="2000"/>
        </a:p>
      </dgm:t>
    </dgm:pt>
    <dgm:pt modelId="{AEAD8BB4-16E3-43A7-A57A-E450BBC755C3}" type="sibTrans" cxnId="{F7873B53-9F7A-4935-BD8A-F1C1D868814F}">
      <dgm:prSet/>
      <dgm:spPr/>
      <dgm:t>
        <a:bodyPr/>
        <a:lstStyle/>
        <a:p>
          <a:endParaRPr lang="es-ES" sz="2000"/>
        </a:p>
      </dgm:t>
    </dgm:pt>
    <dgm:pt modelId="{3B347E99-927A-4A08-B277-D263A26E23C3}">
      <dgm:prSet phldrT="[Texto]" custT="1"/>
      <dgm:spPr/>
      <dgm:t>
        <a:bodyPr/>
        <a:lstStyle/>
        <a:p>
          <a:r>
            <a:rPr lang="es-ES" sz="1400" dirty="0"/>
            <a:t>Estar disponible siempre como información documentada</a:t>
          </a:r>
        </a:p>
      </dgm:t>
    </dgm:pt>
    <dgm:pt modelId="{6BA332F3-5092-48E5-84A4-5D99400EEB3F}" type="parTrans" cxnId="{6069BD5C-AC8E-4F0E-87C8-AD660E6881E6}">
      <dgm:prSet/>
      <dgm:spPr/>
      <dgm:t>
        <a:bodyPr/>
        <a:lstStyle/>
        <a:p>
          <a:endParaRPr lang="es-ES" sz="2000"/>
        </a:p>
      </dgm:t>
    </dgm:pt>
    <dgm:pt modelId="{85276979-2821-4A48-9C25-1A569370E408}" type="sibTrans" cxnId="{6069BD5C-AC8E-4F0E-87C8-AD660E6881E6}">
      <dgm:prSet/>
      <dgm:spPr/>
      <dgm:t>
        <a:bodyPr/>
        <a:lstStyle/>
        <a:p>
          <a:endParaRPr lang="es-ES" sz="2000"/>
        </a:p>
      </dgm:t>
    </dgm:pt>
    <dgm:pt modelId="{514A5DE6-0627-4C87-AF2E-C60872D21434}">
      <dgm:prSet custT="1"/>
      <dgm:spPr/>
      <dgm:t>
        <a:bodyPr/>
        <a:lstStyle/>
        <a:p>
          <a:r>
            <a:rPr lang="es-ES" sz="1400" dirty="0"/>
            <a:t>Ser ampliamente difundida interna y externamente</a:t>
          </a:r>
        </a:p>
      </dgm:t>
    </dgm:pt>
    <dgm:pt modelId="{42E8646F-5DD6-450B-A676-2D2A66CCD40E}" type="parTrans" cxnId="{A438A667-3CD1-4B29-A43F-70DCC6B4E152}">
      <dgm:prSet/>
      <dgm:spPr/>
      <dgm:t>
        <a:bodyPr/>
        <a:lstStyle/>
        <a:p>
          <a:endParaRPr lang="es-ES" sz="2000"/>
        </a:p>
      </dgm:t>
    </dgm:pt>
    <dgm:pt modelId="{98ED9A65-90BE-46E4-9DCC-210A2F2CA6E5}" type="sibTrans" cxnId="{A438A667-3CD1-4B29-A43F-70DCC6B4E152}">
      <dgm:prSet/>
      <dgm:spPr/>
      <dgm:t>
        <a:bodyPr/>
        <a:lstStyle/>
        <a:p>
          <a:endParaRPr lang="es-ES" sz="2000"/>
        </a:p>
      </dgm:t>
    </dgm:pt>
    <dgm:pt modelId="{12B84DD4-7C1F-4559-9405-4D10C12AB2EA}">
      <dgm:prSet custT="1"/>
      <dgm:spPr/>
      <dgm:t>
        <a:bodyPr/>
        <a:lstStyle/>
        <a:p>
          <a:r>
            <a:rPr lang="es-ES" sz="1400" dirty="0"/>
            <a:t>Estar fechada y firmada </a:t>
          </a:r>
        </a:p>
      </dgm:t>
    </dgm:pt>
    <dgm:pt modelId="{FFCCA1FE-D07E-4F50-8025-8E8B847CF554}" type="parTrans" cxnId="{54365567-24F2-4BE2-ABA9-9800BD7576F3}">
      <dgm:prSet/>
      <dgm:spPr/>
      <dgm:t>
        <a:bodyPr/>
        <a:lstStyle/>
        <a:p>
          <a:endParaRPr lang="es-ES" sz="2000"/>
        </a:p>
      </dgm:t>
    </dgm:pt>
    <dgm:pt modelId="{A426A2CC-2682-43FF-9462-AC73B22111AC}" type="sibTrans" cxnId="{54365567-24F2-4BE2-ABA9-9800BD7576F3}">
      <dgm:prSet/>
      <dgm:spPr/>
      <dgm:t>
        <a:bodyPr/>
        <a:lstStyle/>
        <a:p>
          <a:endParaRPr lang="es-ES" sz="2000"/>
        </a:p>
      </dgm:t>
    </dgm:pt>
    <dgm:pt modelId="{EBB55E46-7C81-4771-B7CF-DF77BF88E6AE}" type="pres">
      <dgm:prSet presAssocID="{972737B6-300B-480D-A98D-2A1C87C930B8}" presName="diagram" presStyleCnt="0">
        <dgm:presLayoutVars>
          <dgm:dir/>
          <dgm:resizeHandles val="exact"/>
        </dgm:presLayoutVars>
      </dgm:prSet>
      <dgm:spPr/>
    </dgm:pt>
    <dgm:pt modelId="{906AE213-4F3F-483E-B03B-40DE3777C0BD}" type="pres">
      <dgm:prSet presAssocID="{CD00C4F3-D836-419F-9986-8A0E1E8D1F48}" presName="node" presStyleLbl="node1" presStyleIdx="0" presStyleCnt="7">
        <dgm:presLayoutVars>
          <dgm:bulletEnabled val="1"/>
        </dgm:presLayoutVars>
      </dgm:prSet>
      <dgm:spPr/>
    </dgm:pt>
    <dgm:pt modelId="{ADF7A84D-573A-4584-80B9-DDF88373A50C}" type="pres">
      <dgm:prSet presAssocID="{788512DD-3208-4932-A6AA-56C3C25322AB}" presName="sibTrans" presStyleCnt="0"/>
      <dgm:spPr/>
    </dgm:pt>
    <dgm:pt modelId="{1FC9A742-622B-4C67-B6C7-E3A1EF1383F8}" type="pres">
      <dgm:prSet presAssocID="{186E7910-8DF9-46C0-BB96-E6FD76F7D286}" presName="node" presStyleLbl="node1" presStyleIdx="1" presStyleCnt="7">
        <dgm:presLayoutVars>
          <dgm:bulletEnabled val="1"/>
        </dgm:presLayoutVars>
      </dgm:prSet>
      <dgm:spPr/>
    </dgm:pt>
    <dgm:pt modelId="{A6A76F3F-9AF3-40CE-94C8-247C3857074D}" type="pres">
      <dgm:prSet presAssocID="{4D126E38-A340-494A-85BB-2172678D9D89}" presName="sibTrans" presStyleCnt="0"/>
      <dgm:spPr/>
    </dgm:pt>
    <dgm:pt modelId="{AC4E0996-1F7B-4B14-A037-5D4070D527CD}" type="pres">
      <dgm:prSet presAssocID="{4072C49E-7527-4E0A-8A5C-2A7E4243CB63}" presName="node" presStyleLbl="node1" presStyleIdx="2" presStyleCnt="7">
        <dgm:presLayoutVars>
          <dgm:bulletEnabled val="1"/>
        </dgm:presLayoutVars>
      </dgm:prSet>
      <dgm:spPr/>
    </dgm:pt>
    <dgm:pt modelId="{DE2BC5ED-6E1B-412E-896D-AF95A9F55577}" type="pres">
      <dgm:prSet presAssocID="{D6D1B5E7-1E5D-47DB-B98F-0F581C521DB2}" presName="sibTrans" presStyleCnt="0"/>
      <dgm:spPr/>
    </dgm:pt>
    <dgm:pt modelId="{6AA8F7F0-0C1C-4ED4-886E-3B863A77891C}" type="pres">
      <dgm:prSet presAssocID="{0069E824-CA3F-4005-96ED-95E8E3F2BAAE}" presName="node" presStyleLbl="node1" presStyleIdx="3" presStyleCnt="7">
        <dgm:presLayoutVars>
          <dgm:bulletEnabled val="1"/>
        </dgm:presLayoutVars>
      </dgm:prSet>
      <dgm:spPr/>
    </dgm:pt>
    <dgm:pt modelId="{3229EC85-4917-4DC9-9367-14EB454A742A}" type="pres">
      <dgm:prSet presAssocID="{AEAD8BB4-16E3-43A7-A57A-E450BBC755C3}" presName="sibTrans" presStyleCnt="0"/>
      <dgm:spPr/>
    </dgm:pt>
    <dgm:pt modelId="{BBFDD223-0D5F-41C5-A08C-FC82CEC50C0A}" type="pres">
      <dgm:prSet presAssocID="{3B347E99-927A-4A08-B277-D263A26E23C3}" presName="node" presStyleLbl="node1" presStyleIdx="4" presStyleCnt="7">
        <dgm:presLayoutVars>
          <dgm:bulletEnabled val="1"/>
        </dgm:presLayoutVars>
      </dgm:prSet>
      <dgm:spPr/>
    </dgm:pt>
    <dgm:pt modelId="{B22FC65B-C860-4211-892B-C257706E1F2D}" type="pres">
      <dgm:prSet presAssocID="{85276979-2821-4A48-9C25-1A569370E408}" presName="sibTrans" presStyleCnt="0"/>
      <dgm:spPr/>
    </dgm:pt>
    <dgm:pt modelId="{2BDFDC91-54A2-4C82-8A7E-9E816854BD86}" type="pres">
      <dgm:prSet presAssocID="{514A5DE6-0627-4C87-AF2E-C60872D21434}" presName="node" presStyleLbl="node1" presStyleIdx="5" presStyleCnt="7">
        <dgm:presLayoutVars>
          <dgm:bulletEnabled val="1"/>
        </dgm:presLayoutVars>
      </dgm:prSet>
      <dgm:spPr/>
    </dgm:pt>
    <dgm:pt modelId="{E6844B27-9FBC-4FB2-A3EA-993312088D50}" type="pres">
      <dgm:prSet presAssocID="{98ED9A65-90BE-46E4-9DCC-210A2F2CA6E5}" presName="sibTrans" presStyleCnt="0"/>
      <dgm:spPr/>
    </dgm:pt>
    <dgm:pt modelId="{28163B99-84A6-4D34-8AF7-81F384634E22}" type="pres">
      <dgm:prSet presAssocID="{12B84DD4-7C1F-4559-9405-4D10C12AB2EA}" presName="node" presStyleLbl="node1" presStyleIdx="6" presStyleCnt="7">
        <dgm:presLayoutVars>
          <dgm:bulletEnabled val="1"/>
        </dgm:presLayoutVars>
      </dgm:prSet>
      <dgm:spPr/>
    </dgm:pt>
  </dgm:ptLst>
  <dgm:cxnLst>
    <dgm:cxn modelId="{CB525006-BE60-46BA-896B-A87BDD106163}" type="presOf" srcId="{514A5DE6-0627-4C87-AF2E-C60872D21434}" destId="{2BDFDC91-54A2-4C82-8A7E-9E816854BD86}" srcOrd="0" destOrd="0" presId="urn:microsoft.com/office/officeart/2005/8/layout/default"/>
    <dgm:cxn modelId="{A644C53E-8B28-4CEA-8DDD-E9C1082D2D7D}" type="presOf" srcId="{3B347E99-927A-4A08-B277-D263A26E23C3}" destId="{BBFDD223-0D5F-41C5-A08C-FC82CEC50C0A}" srcOrd="0" destOrd="0" presId="urn:microsoft.com/office/officeart/2005/8/layout/default"/>
    <dgm:cxn modelId="{6069BD5C-AC8E-4F0E-87C8-AD660E6881E6}" srcId="{972737B6-300B-480D-A98D-2A1C87C930B8}" destId="{3B347E99-927A-4A08-B277-D263A26E23C3}" srcOrd="4" destOrd="0" parTransId="{6BA332F3-5092-48E5-84A4-5D99400EEB3F}" sibTransId="{85276979-2821-4A48-9C25-1A569370E408}"/>
    <dgm:cxn modelId="{54365567-24F2-4BE2-ABA9-9800BD7576F3}" srcId="{972737B6-300B-480D-A98D-2A1C87C930B8}" destId="{12B84DD4-7C1F-4559-9405-4D10C12AB2EA}" srcOrd="6" destOrd="0" parTransId="{FFCCA1FE-D07E-4F50-8025-8E8B847CF554}" sibTransId="{A426A2CC-2682-43FF-9462-AC73B22111AC}"/>
    <dgm:cxn modelId="{A438A667-3CD1-4B29-A43F-70DCC6B4E152}" srcId="{972737B6-300B-480D-A98D-2A1C87C930B8}" destId="{514A5DE6-0627-4C87-AF2E-C60872D21434}" srcOrd="5" destOrd="0" parTransId="{42E8646F-5DD6-450B-A676-2D2A66CCD40E}" sibTransId="{98ED9A65-90BE-46E4-9DCC-210A2F2CA6E5}"/>
    <dgm:cxn modelId="{6A3C6848-CF27-433C-8912-967ED4277028}" type="presOf" srcId="{4072C49E-7527-4E0A-8A5C-2A7E4243CB63}" destId="{AC4E0996-1F7B-4B14-A037-5D4070D527CD}" srcOrd="0" destOrd="0" presId="urn:microsoft.com/office/officeart/2005/8/layout/default"/>
    <dgm:cxn modelId="{D9B9066B-6508-4A6F-B08D-5A972C76693A}" srcId="{972737B6-300B-480D-A98D-2A1C87C930B8}" destId="{186E7910-8DF9-46C0-BB96-E6FD76F7D286}" srcOrd="1" destOrd="0" parTransId="{0E66CCD8-DE90-4019-B16E-420148C25D42}" sibTransId="{4D126E38-A340-494A-85BB-2172678D9D89}"/>
    <dgm:cxn modelId="{F7873B53-9F7A-4935-BD8A-F1C1D868814F}" srcId="{972737B6-300B-480D-A98D-2A1C87C930B8}" destId="{0069E824-CA3F-4005-96ED-95E8E3F2BAAE}" srcOrd="3" destOrd="0" parTransId="{E0C8133F-90DC-4A2B-9FB2-6DCE122AD68D}" sibTransId="{AEAD8BB4-16E3-43A7-A57A-E450BBC755C3}"/>
    <dgm:cxn modelId="{4C105159-2100-49BE-B3E0-785F18A877DB}" type="presOf" srcId="{972737B6-300B-480D-A98D-2A1C87C930B8}" destId="{EBB55E46-7C81-4771-B7CF-DF77BF88E6AE}" srcOrd="0" destOrd="0" presId="urn:microsoft.com/office/officeart/2005/8/layout/default"/>
    <dgm:cxn modelId="{7E65B995-194D-4627-A160-BC17F3F95AF0}" srcId="{972737B6-300B-480D-A98D-2A1C87C930B8}" destId="{4072C49E-7527-4E0A-8A5C-2A7E4243CB63}" srcOrd="2" destOrd="0" parTransId="{160F2CFF-9B57-4E76-8F72-A92AD5D88CDB}" sibTransId="{D6D1B5E7-1E5D-47DB-B98F-0F581C521DB2}"/>
    <dgm:cxn modelId="{F81C649A-3C28-44DE-AA97-C1E06E5EC27F}" srcId="{972737B6-300B-480D-A98D-2A1C87C930B8}" destId="{CD00C4F3-D836-419F-9986-8A0E1E8D1F48}" srcOrd="0" destOrd="0" parTransId="{B8DC0CAE-77E8-4691-AC09-626F3D5FAF6F}" sibTransId="{788512DD-3208-4932-A6AA-56C3C25322AB}"/>
    <dgm:cxn modelId="{58F4F4AD-C169-4D50-8401-591CB6B95EA3}" type="presOf" srcId="{0069E824-CA3F-4005-96ED-95E8E3F2BAAE}" destId="{6AA8F7F0-0C1C-4ED4-886E-3B863A77891C}" srcOrd="0" destOrd="0" presId="urn:microsoft.com/office/officeart/2005/8/layout/default"/>
    <dgm:cxn modelId="{BE113BB0-27DA-4F90-BB4E-A1D6E5347F46}" type="presOf" srcId="{186E7910-8DF9-46C0-BB96-E6FD76F7D286}" destId="{1FC9A742-622B-4C67-B6C7-E3A1EF1383F8}" srcOrd="0" destOrd="0" presId="urn:microsoft.com/office/officeart/2005/8/layout/default"/>
    <dgm:cxn modelId="{9C8F39EA-968F-4D45-ADA6-F4FD6955B065}" type="presOf" srcId="{CD00C4F3-D836-419F-9986-8A0E1E8D1F48}" destId="{906AE213-4F3F-483E-B03B-40DE3777C0BD}" srcOrd="0" destOrd="0" presId="urn:microsoft.com/office/officeart/2005/8/layout/default"/>
    <dgm:cxn modelId="{B98EC6ED-F00A-4F29-8179-33F607FBEE4F}" type="presOf" srcId="{12B84DD4-7C1F-4559-9405-4D10C12AB2EA}" destId="{28163B99-84A6-4D34-8AF7-81F384634E22}" srcOrd="0" destOrd="0" presId="urn:microsoft.com/office/officeart/2005/8/layout/default"/>
    <dgm:cxn modelId="{2F348003-9F89-4215-884E-793AB8ECF137}" type="presParOf" srcId="{EBB55E46-7C81-4771-B7CF-DF77BF88E6AE}" destId="{906AE213-4F3F-483E-B03B-40DE3777C0BD}" srcOrd="0" destOrd="0" presId="urn:microsoft.com/office/officeart/2005/8/layout/default"/>
    <dgm:cxn modelId="{ECD849D2-6B4A-4193-B405-D540489720BB}" type="presParOf" srcId="{EBB55E46-7C81-4771-B7CF-DF77BF88E6AE}" destId="{ADF7A84D-573A-4584-80B9-DDF88373A50C}" srcOrd="1" destOrd="0" presId="urn:microsoft.com/office/officeart/2005/8/layout/default"/>
    <dgm:cxn modelId="{18CF4356-A72A-47A0-A154-35896C57FBB3}" type="presParOf" srcId="{EBB55E46-7C81-4771-B7CF-DF77BF88E6AE}" destId="{1FC9A742-622B-4C67-B6C7-E3A1EF1383F8}" srcOrd="2" destOrd="0" presId="urn:microsoft.com/office/officeart/2005/8/layout/default"/>
    <dgm:cxn modelId="{0F05F19E-DE6A-4425-835F-1CF364A26CF8}" type="presParOf" srcId="{EBB55E46-7C81-4771-B7CF-DF77BF88E6AE}" destId="{A6A76F3F-9AF3-40CE-94C8-247C3857074D}" srcOrd="3" destOrd="0" presId="urn:microsoft.com/office/officeart/2005/8/layout/default"/>
    <dgm:cxn modelId="{237C298E-55E2-40BD-BE37-F5F84EBCBA09}" type="presParOf" srcId="{EBB55E46-7C81-4771-B7CF-DF77BF88E6AE}" destId="{AC4E0996-1F7B-4B14-A037-5D4070D527CD}" srcOrd="4" destOrd="0" presId="urn:microsoft.com/office/officeart/2005/8/layout/default"/>
    <dgm:cxn modelId="{004BA342-3AEA-4092-8BC8-9FD7DECE7BD8}" type="presParOf" srcId="{EBB55E46-7C81-4771-B7CF-DF77BF88E6AE}" destId="{DE2BC5ED-6E1B-412E-896D-AF95A9F55577}" srcOrd="5" destOrd="0" presId="urn:microsoft.com/office/officeart/2005/8/layout/default"/>
    <dgm:cxn modelId="{ED3BF701-3EB3-413F-8B0D-6F031377CD7C}" type="presParOf" srcId="{EBB55E46-7C81-4771-B7CF-DF77BF88E6AE}" destId="{6AA8F7F0-0C1C-4ED4-886E-3B863A77891C}" srcOrd="6" destOrd="0" presId="urn:microsoft.com/office/officeart/2005/8/layout/default"/>
    <dgm:cxn modelId="{DF329EBC-94DE-43BC-A8AD-EDCD2426A7F7}" type="presParOf" srcId="{EBB55E46-7C81-4771-B7CF-DF77BF88E6AE}" destId="{3229EC85-4917-4DC9-9367-14EB454A742A}" srcOrd="7" destOrd="0" presId="urn:microsoft.com/office/officeart/2005/8/layout/default"/>
    <dgm:cxn modelId="{F2809BE5-DEF8-4D5E-8D37-032C65DB2E6F}" type="presParOf" srcId="{EBB55E46-7C81-4771-B7CF-DF77BF88E6AE}" destId="{BBFDD223-0D5F-41C5-A08C-FC82CEC50C0A}" srcOrd="8" destOrd="0" presId="urn:microsoft.com/office/officeart/2005/8/layout/default"/>
    <dgm:cxn modelId="{6324A189-926E-4D3C-91FB-4AD4483C1E87}" type="presParOf" srcId="{EBB55E46-7C81-4771-B7CF-DF77BF88E6AE}" destId="{B22FC65B-C860-4211-892B-C257706E1F2D}" srcOrd="9" destOrd="0" presId="urn:microsoft.com/office/officeart/2005/8/layout/default"/>
    <dgm:cxn modelId="{A02C68C2-E35D-4F34-9A7B-EDB3D8F1D45F}" type="presParOf" srcId="{EBB55E46-7C81-4771-B7CF-DF77BF88E6AE}" destId="{2BDFDC91-54A2-4C82-8A7E-9E816854BD86}" srcOrd="10" destOrd="0" presId="urn:microsoft.com/office/officeart/2005/8/layout/default"/>
    <dgm:cxn modelId="{B639D3F5-5821-4F48-8F71-F4A2E9E00AAE}" type="presParOf" srcId="{EBB55E46-7C81-4771-B7CF-DF77BF88E6AE}" destId="{E6844B27-9FBC-4FB2-A3EA-993312088D50}" srcOrd="11" destOrd="0" presId="urn:microsoft.com/office/officeart/2005/8/layout/default"/>
    <dgm:cxn modelId="{E3654F35-7778-4E75-8C18-321D2B7E1983}" type="presParOf" srcId="{EBB55E46-7C81-4771-B7CF-DF77BF88E6AE}" destId="{28163B99-84A6-4D34-8AF7-81F384634E2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4C6859-5D45-4860-82F9-744C456A355E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5CE05941-CB36-412D-91D6-411772111FDD}">
      <dgm:prSet phldrT="[Texto]" custT="1"/>
      <dgm:spPr/>
      <dgm:t>
        <a:bodyPr/>
        <a:lstStyle/>
        <a:p>
          <a:r>
            <a:rPr lang="es-ES" sz="1400" b="1" i="0" dirty="0"/>
            <a:t>McDonald’s - Valores</a:t>
          </a:r>
        </a:p>
        <a:p>
          <a:r>
            <a:rPr lang="es-ES" sz="1400" b="0" i="0" dirty="0"/>
            <a:t>Calidad, responsabilidad, unión y mejora.</a:t>
          </a:r>
          <a:endParaRPr lang="es-ES" sz="1400" dirty="0"/>
        </a:p>
      </dgm:t>
    </dgm:pt>
    <dgm:pt modelId="{185E9495-8C43-4802-88D5-D994DD287F3D}" type="parTrans" cxnId="{239842E9-6F1A-4E67-BBA7-6F5AB6C8B093}">
      <dgm:prSet/>
      <dgm:spPr/>
      <dgm:t>
        <a:bodyPr/>
        <a:lstStyle/>
        <a:p>
          <a:endParaRPr lang="es-ES" sz="1700"/>
        </a:p>
      </dgm:t>
    </dgm:pt>
    <dgm:pt modelId="{91BDF846-DFB2-467B-8182-2AAD874D5773}" type="sibTrans" cxnId="{239842E9-6F1A-4E67-BBA7-6F5AB6C8B093}">
      <dgm:prSet/>
      <dgm:spPr/>
      <dgm:t>
        <a:bodyPr/>
        <a:lstStyle/>
        <a:p>
          <a:endParaRPr lang="es-ES" sz="1700"/>
        </a:p>
      </dgm:t>
    </dgm:pt>
    <dgm:pt modelId="{96627173-B4F2-40D4-91F0-1D7ABE5A93C4}" type="pres">
      <dgm:prSet presAssocID="{8F4C6859-5D45-4860-82F9-744C456A355E}" presName="diagram" presStyleCnt="0">
        <dgm:presLayoutVars>
          <dgm:dir/>
          <dgm:resizeHandles val="exact"/>
        </dgm:presLayoutVars>
      </dgm:prSet>
      <dgm:spPr/>
    </dgm:pt>
    <dgm:pt modelId="{BA23F486-B914-4ACA-91CE-AB3009A4EF40}" type="pres">
      <dgm:prSet presAssocID="{5CE05941-CB36-412D-91D6-411772111FDD}" presName="node" presStyleLbl="node1" presStyleIdx="0" presStyleCnt="1" custScaleY="106615">
        <dgm:presLayoutVars>
          <dgm:bulletEnabled val="1"/>
        </dgm:presLayoutVars>
      </dgm:prSet>
      <dgm:spPr/>
    </dgm:pt>
  </dgm:ptLst>
  <dgm:cxnLst>
    <dgm:cxn modelId="{88F68F99-6067-476A-9E2E-70A98786E316}" type="presOf" srcId="{8F4C6859-5D45-4860-82F9-744C456A355E}" destId="{96627173-B4F2-40D4-91F0-1D7ABE5A93C4}" srcOrd="0" destOrd="0" presId="urn:microsoft.com/office/officeart/2005/8/layout/default"/>
    <dgm:cxn modelId="{0B74FACA-6705-43E4-84AA-307F16386B99}" type="presOf" srcId="{5CE05941-CB36-412D-91D6-411772111FDD}" destId="{BA23F486-B914-4ACA-91CE-AB3009A4EF40}" srcOrd="0" destOrd="0" presId="urn:microsoft.com/office/officeart/2005/8/layout/default"/>
    <dgm:cxn modelId="{239842E9-6F1A-4E67-BBA7-6F5AB6C8B093}" srcId="{8F4C6859-5D45-4860-82F9-744C456A355E}" destId="{5CE05941-CB36-412D-91D6-411772111FDD}" srcOrd="0" destOrd="0" parTransId="{185E9495-8C43-4802-88D5-D994DD287F3D}" sibTransId="{91BDF846-DFB2-467B-8182-2AAD874D5773}"/>
    <dgm:cxn modelId="{55C15630-44F7-4F46-BF0B-37ABF799A01D}" type="presParOf" srcId="{96627173-B4F2-40D4-91F0-1D7ABE5A93C4}" destId="{BA23F486-B914-4ACA-91CE-AB3009A4EF4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AE213-4F3F-483E-B03B-40DE3777C0BD}">
      <dsp:nvSpPr>
        <dsp:cNvPr id="0" name=""/>
        <dsp:cNvSpPr/>
      </dsp:nvSpPr>
      <dsp:spPr>
        <a:xfrm>
          <a:off x="0" y="38390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Incluir un compromiso con la calidad de los productos, el cuidado del medio ambiente y las condiciones seguras de trabajo para su empelados</a:t>
          </a:r>
        </a:p>
      </dsp:txBody>
      <dsp:txXfrm>
        <a:off x="0" y="38390"/>
        <a:ext cx="2309812" cy="1385887"/>
      </dsp:txXfrm>
    </dsp:sp>
    <dsp:sp modelId="{1FC9A742-622B-4C67-B6C7-E3A1EF1383F8}">
      <dsp:nvSpPr>
        <dsp:cNvPr id="0" name=""/>
        <dsp:cNvSpPr/>
      </dsp:nvSpPr>
      <dsp:spPr>
        <a:xfrm>
          <a:off x="2540793" y="38390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Proporcione un marco d referencia para el cumplimiento de sus objetivos</a:t>
          </a:r>
        </a:p>
      </dsp:txBody>
      <dsp:txXfrm>
        <a:off x="2540793" y="38390"/>
        <a:ext cx="2309812" cy="1385887"/>
      </dsp:txXfrm>
    </dsp:sp>
    <dsp:sp modelId="{AC4E0996-1F7B-4B14-A037-5D4070D527CD}">
      <dsp:nvSpPr>
        <dsp:cNvPr id="0" name=""/>
        <dsp:cNvSpPr/>
      </dsp:nvSpPr>
      <dsp:spPr>
        <a:xfrm>
          <a:off x="5081586" y="38390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Incluya un compromiso para la mejora continua del sistema de gestión</a:t>
          </a:r>
        </a:p>
      </dsp:txBody>
      <dsp:txXfrm>
        <a:off x="5081586" y="38390"/>
        <a:ext cx="2309812" cy="1385887"/>
      </dsp:txXfrm>
    </dsp:sp>
    <dsp:sp modelId="{6AA8F7F0-0C1C-4ED4-886E-3B863A77891C}">
      <dsp:nvSpPr>
        <dsp:cNvPr id="0" name=""/>
        <dsp:cNvSpPr/>
      </dsp:nvSpPr>
      <dsp:spPr>
        <a:xfrm>
          <a:off x="0" y="1655259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Incluya un compromiso para la consulta de los trabajadores y la mitigación de los impactos ambientales</a:t>
          </a:r>
        </a:p>
      </dsp:txBody>
      <dsp:txXfrm>
        <a:off x="0" y="1655259"/>
        <a:ext cx="2309812" cy="1385887"/>
      </dsp:txXfrm>
    </dsp:sp>
    <dsp:sp modelId="{BBFDD223-0D5F-41C5-A08C-FC82CEC50C0A}">
      <dsp:nvSpPr>
        <dsp:cNvPr id="0" name=""/>
        <dsp:cNvSpPr/>
      </dsp:nvSpPr>
      <dsp:spPr>
        <a:xfrm>
          <a:off x="2540793" y="1655259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Estar disponible siempre como información documentada</a:t>
          </a:r>
        </a:p>
      </dsp:txBody>
      <dsp:txXfrm>
        <a:off x="2540793" y="1655259"/>
        <a:ext cx="2309812" cy="1385887"/>
      </dsp:txXfrm>
    </dsp:sp>
    <dsp:sp modelId="{2BDFDC91-54A2-4C82-8A7E-9E816854BD86}">
      <dsp:nvSpPr>
        <dsp:cNvPr id="0" name=""/>
        <dsp:cNvSpPr/>
      </dsp:nvSpPr>
      <dsp:spPr>
        <a:xfrm>
          <a:off x="5081586" y="1655259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Ser ampliamente difundida interna y externamente</a:t>
          </a:r>
        </a:p>
      </dsp:txBody>
      <dsp:txXfrm>
        <a:off x="5081586" y="1655259"/>
        <a:ext cx="2309812" cy="1385887"/>
      </dsp:txXfrm>
    </dsp:sp>
    <dsp:sp modelId="{28163B99-84A6-4D34-8AF7-81F384634E22}">
      <dsp:nvSpPr>
        <dsp:cNvPr id="0" name=""/>
        <dsp:cNvSpPr/>
      </dsp:nvSpPr>
      <dsp:spPr>
        <a:xfrm>
          <a:off x="2540793" y="3272127"/>
          <a:ext cx="2309812" cy="1385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Estar fechada y firmada </a:t>
          </a:r>
        </a:p>
      </dsp:txBody>
      <dsp:txXfrm>
        <a:off x="2540793" y="3272127"/>
        <a:ext cx="2309812" cy="1385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3F486-B914-4ACA-91CE-AB3009A4EF40}">
      <dsp:nvSpPr>
        <dsp:cNvPr id="0" name=""/>
        <dsp:cNvSpPr/>
      </dsp:nvSpPr>
      <dsp:spPr>
        <a:xfrm>
          <a:off x="0" y="507228"/>
          <a:ext cx="2496007" cy="15966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/>
            <a:t>McDonald’s - Valores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Calidad, responsabilidad, unión y mejora.</a:t>
          </a:r>
          <a:endParaRPr lang="es-ES" sz="1400" kern="1200" dirty="0"/>
        </a:p>
      </dsp:txBody>
      <dsp:txXfrm>
        <a:off x="0" y="507228"/>
        <a:ext cx="2496007" cy="1596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F3FC5-5F91-4BD5-952A-2A4FBA363C83}" type="datetimeFigureOut">
              <a:rPr lang="es-EC" smtClean="0"/>
              <a:t>7/12/2022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C733D-5A2A-482D-ADD1-5B0D9B76AD2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360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918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8100" marR="0" lvl="0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786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437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767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272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418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5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862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78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684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536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481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3265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1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4408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8100" marR="0" lvl="0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022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838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0338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6339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541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5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8016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0756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035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9785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84499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990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1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lvl="0" indent="0" algn="r">
              <a:lnSpc>
                <a:spcPct val="158333"/>
              </a:lnSpc>
              <a:spcBef>
                <a:spcPts val="0"/>
              </a:spcBef>
              <a:buNone/>
              <a:defRPr/>
            </a:lvl1pPr>
            <a:lvl2pPr marL="38100" lvl="1" indent="0" algn="r">
              <a:lnSpc>
                <a:spcPct val="158333"/>
              </a:lnSpc>
              <a:spcBef>
                <a:spcPts val="0"/>
              </a:spcBef>
              <a:buNone/>
              <a:defRPr/>
            </a:lvl2pPr>
            <a:lvl3pPr marL="38100" lvl="2" indent="0" algn="r">
              <a:lnSpc>
                <a:spcPct val="158333"/>
              </a:lnSpc>
              <a:spcBef>
                <a:spcPts val="0"/>
              </a:spcBef>
              <a:buNone/>
              <a:defRPr/>
            </a:lvl3pPr>
            <a:lvl4pPr marL="38100" lvl="3" indent="0" algn="r">
              <a:lnSpc>
                <a:spcPct val="158333"/>
              </a:lnSpc>
              <a:spcBef>
                <a:spcPts val="0"/>
              </a:spcBef>
              <a:buNone/>
              <a:defRPr/>
            </a:lvl4pPr>
            <a:lvl5pPr marL="38100" lvl="4" indent="0" algn="r">
              <a:lnSpc>
                <a:spcPct val="158333"/>
              </a:lnSpc>
              <a:spcBef>
                <a:spcPts val="0"/>
              </a:spcBef>
              <a:buNone/>
              <a:defRPr/>
            </a:lvl5pPr>
            <a:lvl6pPr marL="38100" lvl="5" indent="0" algn="r">
              <a:lnSpc>
                <a:spcPct val="158333"/>
              </a:lnSpc>
              <a:spcBef>
                <a:spcPts val="0"/>
              </a:spcBef>
              <a:buNone/>
              <a:defRPr/>
            </a:lvl6pPr>
            <a:lvl7pPr marL="38100" lvl="6" indent="0" algn="r">
              <a:lnSpc>
                <a:spcPct val="158333"/>
              </a:lnSpc>
              <a:spcBef>
                <a:spcPts val="0"/>
              </a:spcBef>
              <a:buNone/>
              <a:defRPr/>
            </a:lvl7pPr>
            <a:lvl8pPr marL="38100" lvl="7" indent="0" algn="r">
              <a:lnSpc>
                <a:spcPct val="158333"/>
              </a:lnSpc>
              <a:spcBef>
                <a:spcPts val="0"/>
              </a:spcBef>
              <a:buNone/>
              <a:defRPr/>
            </a:lvl8pPr>
            <a:lvl9pPr marL="38100" lvl="8" indent="0" algn="r">
              <a:lnSpc>
                <a:spcPct val="158333"/>
              </a:lnSpc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327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marR="0" lvl="0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100" marR="0" lvl="1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8100" marR="0" lvl="2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8100" marR="0" lvl="3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8100" marR="0" lvl="4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8100" marR="0" lvl="5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100" marR="0" lvl="6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100" marR="0" lvl="7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100" marR="0" lvl="8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92013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8100" marR="0" lvl="0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100" marR="0" lvl="1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8100" marR="0" lvl="2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8100" marR="0" lvl="3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8100" marR="0" lvl="4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8100" marR="0" lvl="5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100" marR="0" lvl="6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100" marR="0" lvl="7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100" marR="0" lvl="8" indent="0" algn="r" rtl="0">
              <a:lnSpc>
                <a:spcPct val="158333"/>
              </a:lnSpc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56552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id="{70E0FB4A-FB9A-42DD-A27C-9267313E769A}"/>
              </a:ext>
            </a:extLst>
          </p:cNvPr>
          <p:cNvSpPr txBox="1">
            <a:spLocks/>
          </p:cNvSpPr>
          <p:nvPr/>
        </p:nvSpPr>
        <p:spPr>
          <a:xfrm>
            <a:off x="10134600" y="6356350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lang="es-EC" kern="0" spc="-5"/>
              <a:pPr marL="38100">
                <a:lnSpc>
                  <a:spcPts val="1425"/>
                </a:lnSpc>
              </a:pPr>
              <a:t>1</a:t>
            </a:fld>
            <a:endParaRPr lang="es-EC" kern="0" spc="-5" dirty="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134FA2D3-8E14-4E89-B1C5-0EEBD9F64681}"/>
              </a:ext>
            </a:extLst>
          </p:cNvPr>
          <p:cNvSpPr txBox="1">
            <a:spLocks/>
          </p:cNvSpPr>
          <p:nvPr/>
        </p:nvSpPr>
        <p:spPr>
          <a:xfrm>
            <a:off x="4619313" y="4750734"/>
            <a:ext cx="7162800" cy="6515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1114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spcBef>
                <a:spcPts val="244"/>
              </a:spcBef>
              <a:buClr>
                <a:srgbClr val="000000"/>
              </a:buClr>
            </a:pPr>
            <a:r>
              <a:rPr lang="es-MX" sz="2400" b="1" kern="0" spc="-5" dirty="0">
                <a:solidFill>
                  <a:schemeClr val="tx1"/>
                </a:solidFill>
              </a:rPr>
              <a:t>IMPLEMENTACIÓN DE SISTEMAS DE</a:t>
            </a:r>
            <a:r>
              <a:rPr lang="es-MX" sz="2400" b="1" kern="0" spc="-20" dirty="0">
                <a:solidFill>
                  <a:schemeClr val="tx1"/>
                </a:solidFill>
              </a:rPr>
              <a:t> </a:t>
            </a:r>
            <a:r>
              <a:rPr lang="es-MX" sz="2400" b="1" kern="0" spc="-5" dirty="0">
                <a:solidFill>
                  <a:schemeClr val="tx1"/>
                </a:solidFill>
              </a:rPr>
              <a:t>GESTIÓN</a:t>
            </a:r>
          </a:p>
          <a:p>
            <a:pPr marL="12700" algn="ctr">
              <a:spcBef>
                <a:spcPts val="105"/>
              </a:spcBef>
              <a:buClr>
                <a:srgbClr val="000000"/>
              </a:buClr>
            </a:pPr>
            <a:r>
              <a:rPr lang="es-MX" sz="1800" b="1" kern="0" spc="-5" dirty="0">
                <a:solidFill>
                  <a:schemeClr val="tx1"/>
                </a:solidFill>
              </a:rPr>
              <a:t>Luis Clavijo Ayala</a:t>
            </a:r>
            <a:endParaRPr lang="es-MX" sz="1800" b="1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6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4A4CE314-5482-4E6A-8EB3-0E2C04735D0C}"/>
              </a:ext>
            </a:extLst>
          </p:cNvPr>
          <p:cNvSpPr txBox="1"/>
          <p:nvPr/>
        </p:nvSpPr>
        <p:spPr>
          <a:xfrm>
            <a:off x="2243836" y="2362201"/>
            <a:ext cx="8077708" cy="17575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spc="-5" dirty="0">
                <a:solidFill>
                  <a:prstClr val="black"/>
                </a:solidFill>
                <a:latin typeface="Arial"/>
                <a:cs typeface="Arial"/>
              </a:rPr>
              <a:t>Capítulo 5</a:t>
            </a:r>
          </a:p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MX" sz="4000" spc="-5" dirty="0">
                <a:solidFill>
                  <a:prstClr val="black"/>
                </a:solidFill>
                <a:latin typeface="Arial"/>
                <a:cs typeface="Arial"/>
              </a:rPr>
              <a:t>Liderazgo</a:t>
            </a:r>
          </a:p>
        </p:txBody>
      </p:sp>
    </p:spTree>
    <p:extLst>
      <p:ext uri="{BB962C8B-B14F-4D97-AF65-F5344CB8AC3E}">
        <p14:creationId xmlns:p14="http://schemas.microsoft.com/office/powerpoint/2010/main" val="126268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DF35F42E-E8AD-4F91-81E6-FEA8A7A66C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0267" y="518616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5.1 Liderazgo y compromiso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0211625-1193-45B8-805D-1AC4C2F10880}"/>
              </a:ext>
            </a:extLst>
          </p:cNvPr>
          <p:cNvSpPr/>
          <p:nvPr/>
        </p:nvSpPr>
        <p:spPr>
          <a:xfrm>
            <a:off x="516467" y="1295400"/>
            <a:ext cx="10134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alta dirección debe ocuparse o asignar responsabilidades y autoridades para: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Asegurarse de que el Sistema de Gestión es conforme con los requisitos de las Normas </a:t>
            </a: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Asegurarse de que los procesos están generando las salidas previstas.</a:t>
            </a: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Asegurarse de que se está cumpliendo con el cuidado del medio ambiente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Asegurarse de que se promueve el enfoque al cliente en toda la organización.</a:t>
            </a: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e)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Asegurarse de que se cuida la integridad, salud y seguridad de todos los trabajadores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f)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Asegurarse de que la integridad del Sistema de Gestión se mantiene cuando se planifican e implementan cambios en el mismo.</a:t>
            </a:r>
            <a:endParaRPr lang="es-ES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589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6414EE3-D0EE-417D-9472-1B130E1991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1733" y="499569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accent5">
                    <a:lumMod val="50000"/>
                  </a:schemeClr>
                </a:solidFill>
              </a:rPr>
              <a:t>5.1 Liderazgo y compromiso</a:t>
            </a:r>
            <a:endParaRPr b="1" spc="-5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1AD3156-44E2-407F-BC60-DB1286DE6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627884"/>
              </p:ext>
            </p:extLst>
          </p:nvPr>
        </p:nvGraphicFramePr>
        <p:xfrm>
          <a:off x="2074334" y="1541913"/>
          <a:ext cx="7710487" cy="453194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33364">
                  <a:extLst>
                    <a:ext uri="{9D8B030D-6E8A-4147-A177-3AD203B41FA5}">
                      <a16:colId xmlns:a16="http://schemas.microsoft.com/office/drawing/2014/main" val="571416690"/>
                    </a:ext>
                  </a:extLst>
                </a:gridCol>
                <a:gridCol w="1748770">
                  <a:extLst>
                    <a:ext uri="{9D8B030D-6E8A-4147-A177-3AD203B41FA5}">
                      <a16:colId xmlns:a16="http://schemas.microsoft.com/office/drawing/2014/main" val="3922319270"/>
                    </a:ext>
                  </a:extLst>
                </a:gridCol>
                <a:gridCol w="4928353">
                  <a:extLst>
                    <a:ext uri="{9D8B030D-6E8A-4147-A177-3AD203B41FA5}">
                      <a16:colId xmlns:a16="http://schemas.microsoft.com/office/drawing/2014/main" val="598905759"/>
                    </a:ext>
                  </a:extLst>
                </a:gridCol>
              </a:tblGrid>
              <a:tr h="39166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Tema</a:t>
                      </a:r>
                      <a:endParaRPr lang="en-US" sz="1200" b="1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effectLst/>
                        </a:rPr>
                        <a:t>Nivel de Responsabilidad </a:t>
                      </a:r>
                      <a:endParaRPr lang="es-ES" sz="1200" b="1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Temas considerados</a:t>
                      </a:r>
                      <a:endParaRPr lang="en-US" sz="1200" b="1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extLst>
                  <a:ext uri="{0D108BD9-81ED-4DB2-BD59-A6C34878D82A}">
                    <a16:rowId xmlns:a16="http://schemas.microsoft.com/office/drawing/2014/main" val="2057980817"/>
                  </a:ext>
                </a:extLst>
              </a:tr>
              <a:tr h="74718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Enfoque en el cliente</a:t>
                      </a:r>
                      <a:endParaRPr lang="en-US" sz="120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Demostrar liderazgo y compromiso</a:t>
                      </a:r>
                      <a:endParaRPr lang="en-US" sz="1200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Estar al tanto de las expectativas del cliente, de los requisitos legales y reglamentarios pertinentes y de los riesgos y oportunidades que pueden afectar la conformidad de los productos y servicios que la organización ofrece.</a:t>
                      </a:r>
                      <a:endParaRPr lang="es-ES" sz="1200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extLst>
                  <a:ext uri="{0D108BD9-81ED-4DB2-BD59-A6C34878D82A}">
                    <a16:rowId xmlns:a16="http://schemas.microsoft.com/office/drawing/2014/main" val="762518192"/>
                  </a:ext>
                </a:extLst>
              </a:tr>
              <a:tr h="105537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Política de Calidad, objetivos e indicadores</a:t>
                      </a:r>
                      <a:endParaRPr lang="en-US" sz="120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Establecer, implementar y mantener una política de calidad.</a:t>
                      </a:r>
                      <a:endParaRPr lang="es-ES" sz="1200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Establecer una política coherente con la misión, visión y valores, estableciendo los principales procesos de la organización, orientando la estrategia y objetivos generales, objetivos de calidad y metas con indicadores. Debe </a:t>
                      </a:r>
                      <a:r>
                        <a:rPr lang="es-ES" sz="1200" u="none" strike="noStrike" dirty="0">
                          <a:effectLst/>
                        </a:rPr>
                        <a:t>liderar programas de sensibilización</a:t>
                      </a:r>
                      <a:r>
                        <a:rPr lang="es-ES" sz="1200" dirty="0">
                          <a:effectLst/>
                        </a:rPr>
                        <a:t> para la calidad en todos los niveles de la organización.</a:t>
                      </a:r>
                      <a:endParaRPr lang="es-ES" sz="1200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extLst>
                  <a:ext uri="{0D108BD9-81ED-4DB2-BD59-A6C34878D82A}">
                    <a16:rowId xmlns:a16="http://schemas.microsoft.com/office/drawing/2014/main" val="3223018051"/>
                  </a:ext>
                </a:extLst>
              </a:tr>
              <a:tr h="95829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Funciones organizativas</a:t>
                      </a:r>
                      <a:endParaRPr lang="en-US" sz="120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effectLst/>
                        </a:rPr>
                        <a:t>Asignar responsabilidad y autoridad a funciones relevantes dentro de la organización.</a:t>
                      </a:r>
                      <a:endParaRPr lang="es-ES" sz="120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Distribuir las responsabilidades sobre procesos y proyectos y preocuparse de en qué medida cada responsable es competente para ejecutar lo que se propone. </a:t>
                      </a:r>
                      <a:endParaRPr lang="es-ES" sz="1200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extLst>
                  <a:ext uri="{0D108BD9-81ED-4DB2-BD59-A6C34878D82A}">
                    <a16:rowId xmlns:a16="http://schemas.microsoft.com/office/drawing/2014/main" val="1195648236"/>
                  </a:ext>
                </a:extLst>
              </a:tr>
              <a:tr h="134664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Revisión de la estrategia</a:t>
                      </a:r>
                      <a:endParaRPr lang="en-US" sz="120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Asegurar que el SG siga siendo adecuado para el contexto de la organización y apoye el direccionamiento estratégico.</a:t>
                      </a:r>
                      <a:endParaRPr lang="es-ES" sz="1200" dirty="0">
                        <a:solidFill>
                          <a:srgbClr val="6666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88" marR="18588" marT="18588" marB="185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Conducir y revisar la planificación estratégica de la organización. Asimismo debe considerar aspectos políticos, económicos, sociales y tecnológicos que puedan influir en la supervivencia de la organización.</a:t>
                      </a:r>
                    </a:p>
                    <a:p>
                      <a:pPr algn="ctr"/>
                      <a:r>
                        <a:rPr lang="es-ES" sz="1200" dirty="0">
                          <a:effectLst/>
                        </a:rPr>
                        <a:t>Tener en cuenta los resultados de las auditorías internas, los resultados de la evaluación de los proveedores, los recursos financieros y humanos necesarios para alcanzar las metas.</a:t>
                      </a:r>
                    </a:p>
                  </a:txBody>
                  <a:tcPr marL="18588" marR="18588" marT="18588" marB="18588" anchor="ctr"/>
                </a:tc>
                <a:extLst>
                  <a:ext uri="{0D108BD9-81ED-4DB2-BD59-A6C34878D82A}">
                    <a16:rowId xmlns:a16="http://schemas.microsoft.com/office/drawing/2014/main" val="2812849756"/>
                  </a:ext>
                </a:extLst>
              </a:tr>
            </a:tbl>
          </a:graphicData>
        </a:graphic>
      </p:graphicFrame>
      <p:sp>
        <p:nvSpPr>
          <p:cNvPr id="7" name="object 16">
            <a:extLst>
              <a:ext uri="{FF2B5EF4-FFF2-40B4-BE49-F238E27FC236}">
                <a16:creationId xmlns:a16="http://schemas.microsoft.com/office/drawing/2014/main" id="{7C6B4F14-312C-45F7-8A13-134397DDFC9A}"/>
              </a:ext>
            </a:extLst>
          </p:cNvPr>
          <p:cNvSpPr txBox="1"/>
          <p:nvPr/>
        </p:nvSpPr>
        <p:spPr>
          <a:xfrm>
            <a:off x="321733" y="1062419"/>
            <a:ext cx="3008478" cy="359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7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 marL="539115" marR="168910" indent="-365760">
              <a:lnSpc>
                <a:spcPct val="100000"/>
              </a:lnSpc>
              <a:spcBef>
                <a:spcPts val="405"/>
              </a:spcBef>
            </a:pPr>
            <a:r>
              <a:rPr lang="es-EC" sz="2000" b="1" dirty="0">
                <a:solidFill>
                  <a:srgbClr val="0E7DC5"/>
                </a:solidFill>
                <a:latin typeface="Arial"/>
                <a:cs typeface="Arial"/>
              </a:rPr>
              <a:t>Ejemplo para calidad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069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1524000" y="4995374"/>
            <a:ext cx="9144000" cy="136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012F5C48-4E63-411E-AC32-DBA41462A5E3}"/>
              </a:ext>
            </a:extLst>
          </p:cNvPr>
          <p:cNvSpPr txBox="1">
            <a:spLocks/>
          </p:cNvSpPr>
          <p:nvPr/>
        </p:nvSpPr>
        <p:spPr>
          <a:xfrm>
            <a:off x="397933" y="499650"/>
            <a:ext cx="97536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es-MX" sz="2000" b="1" kern="0" dirty="0">
                <a:solidFill>
                  <a:schemeClr val="bg1"/>
                </a:solidFill>
              </a:rPr>
              <a:t>5.1.2 Enfoque al cliente</a:t>
            </a:r>
            <a:br>
              <a:rPr lang="es-MX" sz="2000" b="1" kern="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s-MX" sz="2000" b="1" kern="0" dirty="0">
                <a:solidFill>
                  <a:schemeClr val="accent2"/>
                </a:solidFill>
                <a:latin typeface="Monotype Corsiva" panose="03010101010201010101" pitchFamily="66" charset="0"/>
              </a:rPr>
              <a:t>Calidad ISO 9001</a:t>
            </a:r>
            <a:endParaRPr lang="es-MX" sz="2000" b="1" kern="0" spc="-5" dirty="0">
              <a:solidFill>
                <a:schemeClr val="accent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8C95F2-84B5-45B2-81A2-A9BA0546E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340" y="1616567"/>
            <a:ext cx="6926660" cy="4096283"/>
          </a:xfrm>
          <a:prstGeom prst="rect">
            <a:avLst/>
          </a:prstGeom>
        </p:spPr>
      </p:pic>
      <p:sp>
        <p:nvSpPr>
          <p:cNvPr id="6" name="object 11">
            <a:extLst>
              <a:ext uri="{FF2B5EF4-FFF2-40B4-BE49-F238E27FC236}">
                <a16:creationId xmlns:a16="http://schemas.microsoft.com/office/drawing/2014/main" id="{07DA34EB-7638-4B69-80E9-2B47D1013768}"/>
              </a:ext>
            </a:extLst>
          </p:cNvPr>
          <p:cNvSpPr txBox="1"/>
          <p:nvPr/>
        </p:nvSpPr>
        <p:spPr>
          <a:xfrm>
            <a:off x="381000" y="2667000"/>
            <a:ext cx="4343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s-EC" sz="1600" dirty="0">
                <a:solidFill>
                  <a:schemeClr val="bg1"/>
                </a:solidFill>
                <a:latin typeface="Arial"/>
                <a:cs typeface="Arial"/>
              </a:rPr>
              <a:t>Se analizan las necesidades del producto y los tipos de cliente. En función del cliente y su mercado se establecen sus necesidades respecto al producto o servicio.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F2A4D3E3-BA36-463D-AE4A-B396C45CA746}"/>
              </a:ext>
            </a:extLst>
          </p:cNvPr>
          <p:cNvSpPr txBox="1">
            <a:spLocks/>
          </p:cNvSpPr>
          <p:nvPr/>
        </p:nvSpPr>
        <p:spPr>
          <a:xfrm>
            <a:off x="381000" y="1962016"/>
            <a:ext cx="42672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MX" sz="2000" b="1" kern="0" dirty="0">
                <a:solidFill>
                  <a:schemeClr val="bg1"/>
                </a:solidFill>
              </a:rPr>
              <a:t>Necesidades vs tipos de clientes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5;p1">
            <a:extLst>
              <a:ext uri="{FF2B5EF4-FFF2-40B4-BE49-F238E27FC236}">
                <a16:creationId xmlns:a16="http://schemas.microsoft.com/office/drawing/2014/main" id="{FA64DF1B-6A44-4680-97FA-B26A0752ED5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61C7E167-EC7A-4630-999E-03809150CB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0" y="426970"/>
            <a:ext cx="9753600" cy="9391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5.1.2 Enfoque al cliente</a:t>
            </a:r>
            <a:br>
              <a:rPr lang="es-EC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s-EC" b="1" dirty="0">
                <a:solidFill>
                  <a:schemeClr val="accent2"/>
                </a:solidFill>
                <a:latin typeface="Monotype Corsiva" panose="03010101010201010101" pitchFamily="66" charset="0"/>
              </a:rPr>
              <a:t>Calidad ISO 9001</a:t>
            </a:r>
            <a:endParaRPr b="1" spc="-5" dirty="0">
              <a:solidFill>
                <a:schemeClr val="accent2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296F9FC6-6565-46AA-B629-2843D069E161}"/>
              </a:ext>
            </a:extLst>
          </p:cNvPr>
          <p:cNvSpPr txBox="1"/>
          <p:nvPr/>
        </p:nvSpPr>
        <p:spPr>
          <a:xfrm>
            <a:off x="381000" y="2667000"/>
            <a:ext cx="4343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s-EC" sz="1600" dirty="0">
                <a:solidFill>
                  <a:schemeClr val="bg1"/>
                </a:solidFill>
                <a:latin typeface="Arial"/>
                <a:cs typeface="Arial"/>
              </a:rPr>
              <a:t>Se analizan las necesidades del producto y los tipos de cliente. En función del cliente y su mercado se establecen sus necesidades respecto al producto o servicio.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A6FC0523-DFEC-4FA5-8E0F-B64CDD0CF19A}"/>
              </a:ext>
            </a:extLst>
          </p:cNvPr>
          <p:cNvSpPr txBox="1">
            <a:spLocks/>
          </p:cNvSpPr>
          <p:nvPr/>
        </p:nvSpPr>
        <p:spPr>
          <a:xfrm>
            <a:off x="381000" y="1592043"/>
            <a:ext cx="42672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MX" sz="2000" b="1" kern="0" dirty="0">
                <a:solidFill>
                  <a:schemeClr val="bg1"/>
                </a:solidFill>
              </a:rPr>
              <a:t>Características del producto vs procesos internos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28121F-2426-4687-91BA-738B33086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499415"/>
            <a:ext cx="6629400" cy="46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83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4D872DB-53F5-4081-B10F-288349A10B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4733" y="532991"/>
            <a:ext cx="9753600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8CAAB15-806D-40B8-96A5-4208F2E7BEC7}"/>
              </a:ext>
            </a:extLst>
          </p:cNvPr>
          <p:cNvSpPr/>
          <p:nvPr/>
        </p:nvSpPr>
        <p:spPr>
          <a:xfrm>
            <a:off x="408533" y="1398910"/>
            <a:ext cx="1033566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política integrada de una organización señala un compromiso vinculante de la más alta gerencia respecto al desarrollo del sistema de gestión, el establecimiento de los objetivos de calidad, ambiente y seguridad que deben ser alcanzados, la distribución de los recursos materiales y humanos para llegar a cumplirlos, la metodología para el desarrollo de las actividades, la supervisión del cumplimiento de los programas establecidos y el resultado sobre el nivel de desempeño obtenido.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política sólo puede ser enunciada y desarrollada por los más altos niveles de la dirección, por lo que resulta necesario una declaración emitida por la alta gerencia, precisando su compromiso y los objetivos generales de la empresa.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46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>
            <a:off x="1524000" y="4995374"/>
            <a:ext cx="9144000" cy="136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5C1A75D-0DD2-4989-ADAF-2F762E0FA32F}"/>
              </a:ext>
            </a:extLst>
          </p:cNvPr>
          <p:cNvSpPr txBox="1">
            <a:spLocks/>
          </p:cNvSpPr>
          <p:nvPr/>
        </p:nvSpPr>
        <p:spPr>
          <a:xfrm>
            <a:off x="541867" y="494074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es-EC" sz="2800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86834416-8BD2-4C26-85C6-FC0BDE8B0B8D}"/>
              </a:ext>
            </a:extLst>
          </p:cNvPr>
          <p:cNvSpPr txBox="1"/>
          <p:nvPr/>
        </p:nvSpPr>
        <p:spPr>
          <a:xfrm>
            <a:off x="609600" y="1096914"/>
            <a:ext cx="1859279" cy="359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7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 marL="539115" marR="168910" indent="-365760">
              <a:lnSpc>
                <a:spcPct val="100000"/>
              </a:lnSpc>
              <a:spcBef>
                <a:spcPts val="405"/>
              </a:spcBef>
            </a:pPr>
            <a:r>
              <a:rPr lang="es-EC" sz="2000" b="1" dirty="0">
                <a:solidFill>
                  <a:srgbClr val="0E7DC5"/>
                </a:solidFill>
                <a:latin typeface="Arial"/>
                <a:cs typeface="Arial"/>
              </a:rPr>
              <a:t>Requisitos</a:t>
            </a:r>
            <a:endParaRPr sz="2000" dirty="0">
              <a:latin typeface="Arial"/>
              <a:cs typeface="Arial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02D0A4D-6B71-4B30-BAC5-1C2168789D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385459"/>
              </p:ext>
            </p:extLst>
          </p:nvPr>
        </p:nvGraphicFramePr>
        <p:xfrm>
          <a:off x="2286000" y="1600898"/>
          <a:ext cx="7391399" cy="4696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6">
            <a:extLst>
              <a:ext uri="{FF2B5EF4-FFF2-40B4-BE49-F238E27FC236}">
                <a16:creationId xmlns:a16="http://schemas.microsoft.com/office/drawing/2014/main" id="{6D3AD67D-5DFC-409C-910B-D9357CB378C2}"/>
              </a:ext>
            </a:extLst>
          </p:cNvPr>
          <p:cNvSpPr txBox="1"/>
          <p:nvPr/>
        </p:nvSpPr>
        <p:spPr>
          <a:xfrm>
            <a:off x="1295400" y="1390523"/>
            <a:ext cx="1676400" cy="359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7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 marL="539115" marR="168910" indent="-365760">
              <a:spcBef>
                <a:spcPts val="405"/>
              </a:spcBef>
            </a:pPr>
            <a:r>
              <a:rPr lang="es-EC" sz="2000" b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Ejemplo</a:t>
            </a:r>
            <a:endParaRPr sz="2000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9D16271-E95E-4FDF-9523-D786ED951355}"/>
              </a:ext>
            </a:extLst>
          </p:cNvPr>
          <p:cNvSpPr/>
          <p:nvPr/>
        </p:nvSpPr>
        <p:spPr>
          <a:xfrm>
            <a:off x="838200" y="1960743"/>
            <a:ext cx="9982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980" marR="358140" algn="just">
              <a:spcBef>
                <a:spcPts val="460"/>
              </a:spcBef>
            </a:pPr>
            <a:r>
              <a:rPr lang="es-ES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Parmalat del Ecuador S.A. es una empresa dedicada al procesamiento y comercialización de productos lácteos, envasados y empacados bajo estándares de calidad de acuerdo a las exigencias de nuestros clientes y entidades de control, con el compromiso de cumplir la normativa ambiental y de seguridad y salud ocupacional, basada en una cultura de prevención de la contaminación y de los daños, y deterioro de la salud, teniendo en cuenta la capacitación, el entrenamiento la motivación del personal como pilar de la mejora continua de los procesos; destinando los recursos necesarios para la puesta en práctica del Sistema Integrado de Gestión aplicando tecnología de punta e innovación en el desarrollo de nuevos productos.</a:t>
            </a:r>
            <a:endParaRPr lang="en-US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7980" marR="361315" algn="just"/>
            <a:r>
              <a:rPr lang="es-ES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protección ambiental, la seguridad laboral y la calidad del producto es tarea de todos, compartiendo nuestro compromiso a las partes interesadas.</a:t>
            </a:r>
            <a:endParaRPr lang="en-US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522D6D9-9E83-4950-A61E-BCF54CDE0D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2533" y="507591"/>
            <a:ext cx="9753600" cy="482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583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6">
            <a:extLst>
              <a:ext uri="{FF2B5EF4-FFF2-40B4-BE49-F238E27FC236}">
                <a16:creationId xmlns:a16="http://schemas.microsoft.com/office/drawing/2014/main" id="{237E4A83-BE79-4C45-BA9A-9AFBBEB350D7}"/>
              </a:ext>
            </a:extLst>
          </p:cNvPr>
          <p:cNvSpPr txBox="1"/>
          <p:nvPr/>
        </p:nvSpPr>
        <p:spPr>
          <a:xfrm>
            <a:off x="1400175" y="1371600"/>
            <a:ext cx="1676400" cy="359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7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 marL="539115" marR="168910" indent="-365760">
              <a:spcBef>
                <a:spcPts val="405"/>
              </a:spcBef>
            </a:pPr>
            <a:r>
              <a:rPr lang="es-EC" sz="2000" b="1" dirty="0">
                <a:solidFill>
                  <a:srgbClr val="0E7DC5"/>
                </a:solidFill>
                <a:latin typeface="Arial"/>
                <a:cs typeface="Arial"/>
              </a:rPr>
              <a:t>Ejemplo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72E80A9-61A4-4EEB-AE17-DAF155CE6716}"/>
              </a:ext>
            </a:extLst>
          </p:cNvPr>
          <p:cNvSpPr/>
          <p:nvPr/>
        </p:nvSpPr>
        <p:spPr>
          <a:xfrm>
            <a:off x="1371600" y="1960743"/>
            <a:ext cx="9448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i="1" dirty="0">
                <a:latin typeface="Arial" panose="020B0604020202020204" pitchFamily="34" charset="0"/>
                <a:cs typeface="Arial" panose="020B0604020202020204" pitchFamily="34" charset="0"/>
              </a:rPr>
              <a:t>Además, nos comprometemos a:</a:t>
            </a:r>
          </a:p>
          <a:p>
            <a:pPr lvl="0"/>
            <a:endParaRPr lang="es-EC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i="1" dirty="0">
                <a:latin typeface="Arial" panose="020B0604020202020204" pitchFamily="34" charset="0"/>
                <a:cs typeface="Arial" panose="020B0604020202020204" pitchFamily="34" charset="0"/>
              </a:rPr>
              <a:t>Formar y capacitar continuamente a los trabajadores en temas relacionados a las buenas prácticas ambientales y prevención de riesgos laborales.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i="1" dirty="0">
                <a:latin typeface="Arial" panose="020B0604020202020204" pitchFamily="34" charset="0"/>
                <a:cs typeface="Arial" panose="020B0604020202020204" pitchFamily="34" charset="0"/>
              </a:rPr>
              <a:t>Establecer y revisar periódicamente los objetivos acordes a esta Política.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i="1" dirty="0">
                <a:latin typeface="Arial" panose="020B0604020202020204" pitchFamily="34" charset="0"/>
                <a:cs typeface="Arial" panose="020B0604020202020204" pitchFamily="34" charset="0"/>
              </a:rPr>
              <a:t>Revisar y mejorar continuamente la eficacia del Sistema de Gestión.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i="1" dirty="0">
                <a:latin typeface="Arial" panose="020B0604020202020204" pitchFamily="34" charset="0"/>
                <a:cs typeface="Arial" panose="020B0604020202020204" pitchFamily="34" charset="0"/>
              </a:rPr>
              <a:t>Comunicar esta Política a todos los trabajadores de la empresa para su conocimiento y comprensión, así como estar disponible para todas las partes interesadas.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C" i="1" dirty="0">
                <a:latin typeface="Arial" panose="020B0604020202020204" pitchFamily="34" charset="0"/>
                <a:cs typeface="Arial" panose="020B0604020202020204" pitchFamily="34" charset="0"/>
              </a:rPr>
              <a:t>Esta Política se establece y se revisa para su continua adecuación.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C" i="1" dirty="0"/>
              <a:t> </a:t>
            </a:r>
            <a:endParaRPr lang="en-US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7F9ADB90-6546-4EB8-9F6E-F0DBE287694A}"/>
              </a:ext>
            </a:extLst>
          </p:cNvPr>
          <p:cNvSpPr txBox="1">
            <a:spLocks/>
          </p:cNvSpPr>
          <p:nvPr/>
        </p:nvSpPr>
        <p:spPr>
          <a:xfrm>
            <a:off x="457200" y="557204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C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</a:p>
        </p:txBody>
      </p:sp>
    </p:spTree>
    <p:extLst>
      <p:ext uri="{BB962C8B-B14F-4D97-AF65-F5344CB8AC3E}">
        <p14:creationId xmlns:p14="http://schemas.microsoft.com/office/powerpoint/2010/main" val="290459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77D22D-FFB0-49B9-868B-9773AD3B3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888" y="973667"/>
            <a:ext cx="7537779" cy="506306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38DF7245-3A24-4F49-A889-A3019BCE614C}"/>
              </a:ext>
            </a:extLst>
          </p:cNvPr>
          <p:cNvSpPr txBox="1">
            <a:spLocks/>
          </p:cNvSpPr>
          <p:nvPr/>
        </p:nvSpPr>
        <p:spPr>
          <a:xfrm>
            <a:off x="364067" y="412519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C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</a:p>
        </p:txBody>
      </p:sp>
    </p:spTree>
    <p:extLst>
      <p:ext uri="{BB962C8B-B14F-4D97-AF65-F5344CB8AC3E}">
        <p14:creationId xmlns:p14="http://schemas.microsoft.com/office/powerpoint/2010/main" val="110941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C72E902D-6A83-4986-9FB8-79F34EE7E2A5}"/>
              </a:ext>
            </a:extLst>
          </p:cNvPr>
          <p:cNvSpPr txBox="1">
            <a:spLocks/>
          </p:cNvSpPr>
          <p:nvPr/>
        </p:nvSpPr>
        <p:spPr>
          <a:xfrm>
            <a:off x="474133" y="400023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C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082C6A9-7DDC-47E9-B7AD-73A1ECE01215}"/>
              </a:ext>
            </a:extLst>
          </p:cNvPr>
          <p:cNvSpPr/>
          <p:nvPr/>
        </p:nvSpPr>
        <p:spPr>
          <a:xfrm>
            <a:off x="533401" y="1002755"/>
            <a:ext cx="10175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Alta Dirección establecerá, aplicará y mantendrá una política que sea apropiada al propósito y </a:t>
            </a:r>
            <a:r>
              <a:rPr lang="es-MX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contexto de la organización </a:t>
            </a: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y, así mismo, apoye su </a:t>
            </a:r>
            <a:r>
              <a:rPr lang="es-MX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dirección estratégica.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774677A2-0E5B-4D53-8F90-97B4B02AAF37}"/>
              </a:ext>
            </a:extLst>
          </p:cNvPr>
          <p:cNvSpPr/>
          <p:nvPr/>
        </p:nvSpPr>
        <p:spPr>
          <a:xfrm>
            <a:off x="1942578" y="1671005"/>
            <a:ext cx="304800" cy="774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21061259-B036-4FC6-944A-372D6A7FC994}"/>
              </a:ext>
            </a:extLst>
          </p:cNvPr>
          <p:cNvSpPr/>
          <p:nvPr/>
        </p:nvSpPr>
        <p:spPr>
          <a:xfrm>
            <a:off x="6637883" y="1671004"/>
            <a:ext cx="304800" cy="774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4831BE-E589-4C53-96AD-835EB8F1A255}"/>
              </a:ext>
            </a:extLst>
          </p:cNvPr>
          <p:cNvSpPr/>
          <p:nvPr/>
        </p:nvSpPr>
        <p:spPr>
          <a:xfrm>
            <a:off x="1575344" y="2612363"/>
            <a:ext cx="1344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Capítulo 4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665815C-0504-4842-A6D7-A93B34D93E9B}"/>
              </a:ext>
            </a:extLst>
          </p:cNvPr>
          <p:cNvSpPr/>
          <p:nvPr/>
        </p:nvSpPr>
        <p:spPr>
          <a:xfrm>
            <a:off x="5721366" y="2612363"/>
            <a:ext cx="2320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¿Qué es la dirección estratégica?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7DAD14D-4A68-4335-B3A5-8F5547D1DE3D}"/>
              </a:ext>
            </a:extLst>
          </p:cNvPr>
          <p:cNvSpPr/>
          <p:nvPr/>
        </p:nvSpPr>
        <p:spPr>
          <a:xfrm>
            <a:off x="5105400" y="4340306"/>
            <a:ext cx="64046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dirección estratégica es un conjunto de acciones tendientes a lograr los objetivos estratégicos de la organización. En términos muy básicos, está representada por las acciones que ejerce la Alta Dirección para alcanzar uno o más objetivos de la organización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D1E37584-3717-48DA-B408-C164719082B6}"/>
              </a:ext>
            </a:extLst>
          </p:cNvPr>
          <p:cNvSpPr/>
          <p:nvPr/>
        </p:nvSpPr>
        <p:spPr>
          <a:xfrm>
            <a:off x="6637883" y="3425894"/>
            <a:ext cx="304800" cy="774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769BA3D7-93C2-437E-8F08-DAA3508994D6}"/>
              </a:ext>
            </a:extLst>
          </p:cNvPr>
          <p:cNvSpPr/>
          <p:nvPr/>
        </p:nvSpPr>
        <p:spPr>
          <a:xfrm rot="5400000">
            <a:off x="4399029" y="4673152"/>
            <a:ext cx="304800" cy="774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2F68252-EBCB-411E-8DF4-5790055E06AB}"/>
              </a:ext>
            </a:extLst>
          </p:cNvPr>
          <p:cNvSpPr/>
          <p:nvPr/>
        </p:nvSpPr>
        <p:spPr>
          <a:xfrm>
            <a:off x="616846" y="4598566"/>
            <a:ext cx="34640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la puede definir mediante el establecimiento de </a:t>
            </a:r>
            <a:r>
              <a:rPr lang="es-MX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Misión, Visión y Valores corporativos</a:t>
            </a:r>
            <a:endParaRPr lang="en-US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22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C5EBC14E-B367-4103-8AEC-FED3E50A0691}"/>
              </a:ext>
            </a:extLst>
          </p:cNvPr>
          <p:cNvSpPr txBox="1">
            <a:spLocks/>
          </p:cNvSpPr>
          <p:nvPr/>
        </p:nvSpPr>
        <p:spPr>
          <a:xfrm>
            <a:off x="330200" y="518616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C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5.2 Política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8CAD132-E64B-4EAE-A4E1-88A495237E78}"/>
              </a:ext>
            </a:extLst>
          </p:cNvPr>
          <p:cNvSpPr/>
          <p:nvPr/>
        </p:nvSpPr>
        <p:spPr>
          <a:xfrm>
            <a:off x="406400" y="1600201"/>
            <a:ext cx="7086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La misión describe el motivo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o la razón de ser de una organización, empresa o institución. Se enfoca en los objetivos a cumplir en el presente. Debe estar definida de manera precisa y concreta para guiar al grupo de trabajo en el día a día.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 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visión 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describe una expectativa ideal sobre lo que se espera que la organización sea o alcance en un futuro. Debe ser realista, pero puede ser ambiciosa; su función es guiar y motivar al grupo para continuar con el trabajo. 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representan las creencias y los principios que rigen a una empresa, lo que permite orientar las pautas de acción y la conducta de las personas que trabajan dentro de la organización.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610FE33-1639-434C-AA89-4D0D2CC2D15E}"/>
              </a:ext>
            </a:extLst>
          </p:cNvPr>
          <p:cNvGrpSpPr/>
          <p:nvPr/>
        </p:nvGrpSpPr>
        <p:grpSpPr>
          <a:xfrm>
            <a:off x="8132873" y="475970"/>
            <a:ext cx="2431029" cy="1656484"/>
            <a:chOff x="0" y="217134"/>
            <a:chExt cx="6553200" cy="393192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3F6360D-6B95-460D-867C-E96DC75F68BD}"/>
                </a:ext>
              </a:extLst>
            </p:cNvPr>
            <p:cNvSpPr/>
            <p:nvPr/>
          </p:nvSpPr>
          <p:spPr>
            <a:xfrm>
              <a:off x="0" y="217134"/>
              <a:ext cx="6553200" cy="39319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F432CBB-EB63-48E5-AF59-27B6C09AEAA8}"/>
                </a:ext>
              </a:extLst>
            </p:cNvPr>
            <p:cNvSpPr txBox="1"/>
            <p:nvPr/>
          </p:nvSpPr>
          <p:spPr>
            <a:xfrm>
              <a:off x="0" y="217134"/>
              <a:ext cx="6553200" cy="39319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i="0" kern="1200" dirty="0"/>
                <a:t>McDonald’s - Misión</a:t>
              </a: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0" i="0" kern="1200" dirty="0"/>
                <a:t>Proveer un ambiente divertido y seguro donde los clientes disfruten de buena comida con ingredientes de calidad y a precios accesibles.</a:t>
              </a:r>
              <a:endParaRPr lang="es-ES" sz="1400" kern="1200" dirty="0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E014E387-0156-4705-9630-C8D91ED09D12}"/>
              </a:ext>
            </a:extLst>
          </p:cNvPr>
          <p:cNvGrpSpPr/>
          <p:nvPr/>
        </p:nvGrpSpPr>
        <p:grpSpPr>
          <a:xfrm>
            <a:off x="8132873" y="2610143"/>
            <a:ext cx="2553156" cy="1656484"/>
            <a:chOff x="0" y="214460"/>
            <a:chExt cx="7015022" cy="4139582"/>
          </a:xfrm>
          <a:solidFill>
            <a:schemeClr val="accent3">
              <a:lumMod val="75000"/>
            </a:schemeClr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2A7DDB24-4BDE-4414-BA01-59AAC5EB09AE}"/>
                </a:ext>
              </a:extLst>
            </p:cNvPr>
            <p:cNvSpPr/>
            <p:nvPr/>
          </p:nvSpPr>
          <p:spPr>
            <a:xfrm>
              <a:off x="0" y="239242"/>
              <a:ext cx="6858000" cy="411480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6E5587D-8993-4ADE-A5E6-330E98C565A1}"/>
                </a:ext>
              </a:extLst>
            </p:cNvPr>
            <p:cNvSpPr txBox="1"/>
            <p:nvPr/>
          </p:nvSpPr>
          <p:spPr>
            <a:xfrm>
              <a:off x="157022" y="214460"/>
              <a:ext cx="6858000" cy="411480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i="0" kern="1200" dirty="0"/>
                <a:t>McDonald’s - Visón</a:t>
              </a:r>
            </a:p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0" i="0" kern="1200" dirty="0"/>
                <a:t>Ir hacia un crecimiento rentable y mejorar para servir comida deliciosa a más clientes, cada día y en todo el mundo.</a:t>
              </a:r>
              <a:endParaRPr lang="es-ES" sz="1400" kern="1200" dirty="0"/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91E9F067-A8BF-42BA-9D32-53B13E8F28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8591835"/>
              </p:ext>
            </p:extLst>
          </p:nvPr>
        </p:nvGraphicFramePr>
        <p:xfrm>
          <a:off x="8132873" y="4153824"/>
          <a:ext cx="2496007" cy="2611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BACC91B1-1E75-493F-9BFC-5D9D9EF43A06}"/>
              </a:ext>
            </a:extLst>
          </p:cNvPr>
          <p:cNvSpPr/>
          <p:nvPr/>
        </p:nvSpPr>
        <p:spPr>
          <a:xfrm rot="19412211">
            <a:off x="7127692" y="915705"/>
            <a:ext cx="838200" cy="44307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0FBE87E8-6D48-408F-8B70-0D71DC880C52}"/>
              </a:ext>
            </a:extLst>
          </p:cNvPr>
          <p:cNvSpPr/>
          <p:nvPr/>
        </p:nvSpPr>
        <p:spPr>
          <a:xfrm>
            <a:off x="7608294" y="3158310"/>
            <a:ext cx="409283" cy="44307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7A8F2963-A888-4F35-9602-A42BFDFC9C64}"/>
              </a:ext>
            </a:extLst>
          </p:cNvPr>
          <p:cNvSpPr/>
          <p:nvPr/>
        </p:nvSpPr>
        <p:spPr>
          <a:xfrm rot="2462690">
            <a:off x="7189194" y="5184539"/>
            <a:ext cx="838200" cy="44307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96336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880AA691-A0E7-4482-B837-99AE02FD9995}"/>
              </a:ext>
            </a:extLst>
          </p:cNvPr>
          <p:cNvSpPr txBox="1">
            <a:spLocks/>
          </p:cNvSpPr>
          <p:nvPr/>
        </p:nvSpPr>
        <p:spPr>
          <a:xfrm>
            <a:off x="485271" y="518804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C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5.3 Roles, responsabilidades y autoridades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50296FC-310D-4BB8-A7CD-3CE1391E6A30}"/>
              </a:ext>
            </a:extLst>
          </p:cNvPr>
          <p:cNvSpPr/>
          <p:nvPr/>
        </p:nvSpPr>
        <p:spPr>
          <a:xfrm>
            <a:off x="485271" y="1524000"/>
            <a:ext cx="100991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alta dirección debe asignar la responsabilidad y autoridad para:</a:t>
            </a:r>
          </a:p>
          <a:p>
            <a:pPr lvl="0"/>
            <a:endParaRPr lang="es-MX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Asegurarse de que el sistema de gestión es conforme con los requisitos de esta Norma Internacional</a:t>
            </a:r>
          </a:p>
          <a:p>
            <a:pPr lvl="0"/>
            <a:endParaRPr lang="es-MX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Informar a la alta dirección sobre el desempeño del sistema de gestión de la calidad, ambiental o de seguridad y salud, incluyendo su desempeño</a:t>
            </a:r>
          </a:p>
          <a:p>
            <a:pPr lvl="0"/>
            <a:endParaRPr lang="es-MX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forma en la que una organización puede mostrar y comunicar su estructura jerárquica es mediante un organigrama.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C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7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DD607072-AF11-4513-839E-6B503901C699}"/>
              </a:ext>
            </a:extLst>
          </p:cNvPr>
          <p:cNvSpPr txBox="1">
            <a:spLocks/>
          </p:cNvSpPr>
          <p:nvPr/>
        </p:nvSpPr>
        <p:spPr>
          <a:xfrm>
            <a:off x="542167" y="518616"/>
            <a:ext cx="975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C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5.3 Roles, responsabilidades y autoridades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CCF2E7D-50F0-4BC2-A75F-57313D3C9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232" y="1122478"/>
            <a:ext cx="8399535" cy="461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57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95;p1">
            <a:extLst>
              <a:ext uri="{FF2B5EF4-FFF2-40B4-BE49-F238E27FC236}">
                <a16:creationId xmlns:a16="http://schemas.microsoft.com/office/drawing/2014/main" id="{D08F2895-7A21-4F61-8816-66EBF35BF7FE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1524000" y="4995374"/>
            <a:ext cx="9144000" cy="136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FDA7C4DE-F43C-4C93-BC34-7C1F3CB6C60E}"/>
              </a:ext>
            </a:extLst>
          </p:cNvPr>
          <p:cNvSpPr txBox="1">
            <a:spLocks/>
          </p:cNvSpPr>
          <p:nvPr/>
        </p:nvSpPr>
        <p:spPr>
          <a:xfrm>
            <a:off x="304800" y="494074"/>
            <a:ext cx="97536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MX" b="1" kern="0" dirty="0">
                <a:solidFill>
                  <a:schemeClr val="accent5">
                    <a:lumMod val="50000"/>
                  </a:schemeClr>
                </a:solidFill>
              </a:rPr>
              <a:t>5.4 Consulta y participación de los trabajadores</a:t>
            </a:r>
            <a:br>
              <a:rPr lang="es-MX" b="1" kern="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s-MX" b="1" kern="0" dirty="0">
                <a:solidFill>
                  <a:schemeClr val="tx1"/>
                </a:solidFill>
                <a:latin typeface="Monotype Corsiva" panose="03010101010201010101" pitchFamily="66" charset="0"/>
              </a:rPr>
              <a:t>Seguridad y salud  - ISO 45001</a:t>
            </a:r>
            <a:endParaRPr lang="es-MX" b="1" kern="0" spc="-5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0ADD8A7-D7A0-4B88-9476-C0B1A39D27C7}"/>
              </a:ext>
            </a:extLst>
          </p:cNvPr>
          <p:cNvSpPr/>
          <p:nvPr/>
        </p:nvSpPr>
        <p:spPr>
          <a:xfrm>
            <a:off x="304800" y="1499416"/>
            <a:ext cx="105373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Las consultas deben realizarse con el objeto de: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1938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Redactar las políticas</a:t>
            </a:r>
          </a:p>
          <a:p>
            <a:pPr indent="261938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Identificar todas las partes interesadas</a:t>
            </a:r>
          </a:p>
          <a:p>
            <a:pPr indent="261938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Asignar roles y responsabilidades</a:t>
            </a:r>
          </a:p>
          <a:p>
            <a:pPr indent="261938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Identificar los requisitos legales</a:t>
            </a:r>
          </a:p>
          <a:p>
            <a:pPr indent="261938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Establecer los objetivos y los controles necesarios para lograrlos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Asegurar y favorecer la realización de consultas mediante comunicaciones específicas a todos los trabajadores, especialmente los no administrativos respecto a: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Identificación de peligros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Acciones de control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Necesidades de capacitación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Investigación de incidentes</a:t>
            </a:r>
          </a:p>
          <a:p>
            <a:endParaRPr lang="es-ES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759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95;p1">
            <a:extLst>
              <a:ext uri="{FF2B5EF4-FFF2-40B4-BE49-F238E27FC236}">
                <a16:creationId xmlns:a16="http://schemas.microsoft.com/office/drawing/2014/main" id="{AE1CC0E5-3E0C-45D3-88C7-0CE708FC9458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67FEB4E9-28C2-4E8C-B940-BE71A9A4BD18}"/>
              </a:ext>
            </a:extLst>
          </p:cNvPr>
          <p:cNvSpPr txBox="1">
            <a:spLocks/>
          </p:cNvSpPr>
          <p:nvPr/>
        </p:nvSpPr>
        <p:spPr>
          <a:xfrm>
            <a:off x="380999" y="466833"/>
            <a:ext cx="97536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0097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MX" b="1" kern="0" dirty="0">
                <a:solidFill>
                  <a:schemeClr val="accent5">
                    <a:lumMod val="50000"/>
                  </a:schemeClr>
                </a:solidFill>
              </a:rPr>
              <a:t>5.4 Consulta y participación de los trabajadores</a:t>
            </a:r>
            <a:br>
              <a:rPr lang="es-MX" b="1" kern="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s-MX" b="1" kern="0" dirty="0">
                <a:solidFill>
                  <a:schemeClr val="tx1"/>
                </a:solidFill>
                <a:latin typeface="Monotype Corsiva" panose="03010101010201010101" pitchFamily="66" charset="0"/>
              </a:rPr>
              <a:t>Seguridad y salud  - ISO 45001</a:t>
            </a:r>
            <a:endParaRPr lang="es-MX" b="1" kern="0" spc="-5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BA7A8E0-A7C7-49FA-8517-D513E5266B2A}"/>
              </a:ext>
            </a:extLst>
          </p:cNvPr>
          <p:cNvSpPr/>
          <p:nvPr/>
        </p:nvSpPr>
        <p:spPr>
          <a:xfrm>
            <a:off x="380999" y="2114236"/>
            <a:ext cx="111421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Roboto"/>
              </a:rPr>
              <a:t>Establecer equipos de trabajo así como foros de consulta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Roboto"/>
              </a:rPr>
              <a:t>Incluir en el equipo de trabajo 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Un gestor o administrador del sistema de Seguridad de Salud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Miembros del equipo de la alta dirección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Representantes de los trabajadores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Miembros de los sindicatos (si hubiera)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Roboto"/>
              </a:rPr>
              <a:t>Garantizar que haya un canal de comunicación e información tanto hacia arriba como hacia abajo y que todas las ideas, sugerencias e información con respecto al peligro y al riesgo sean compartidas y entendidas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Roboto"/>
              </a:rPr>
              <a:t>Establecer sistemas o procesos de retroalimentación tales como: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Formularios /encuestas de retroalimentación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Pregunte y evalúe si sus empleados se sienten parte de la política de seguridad y si perciben que están siendo consultados periódicamente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Roboto"/>
              </a:rPr>
              <a:t>Evalúe si la comunicación de los lideres hacia los empleados es efectiva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78542B3-5463-4C09-91CB-E3A4FF2F8F0C}"/>
              </a:ext>
            </a:extLst>
          </p:cNvPr>
          <p:cNvSpPr txBox="1"/>
          <p:nvPr/>
        </p:nvSpPr>
        <p:spPr>
          <a:xfrm>
            <a:off x="380999" y="1428018"/>
            <a:ext cx="2688493" cy="479618"/>
          </a:xfrm>
          <a:prstGeom prst="rect">
            <a:avLst/>
          </a:prstGeom>
          <a:solidFill>
            <a:srgbClr val="F1F1F1"/>
          </a:solidFill>
          <a:ln w="25907">
            <a:solidFill>
              <a:srgbClr val="0E7DC5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860"/>
              </a:spcBef>
            </a:pPr>
            <a:r>
              <a:rPr lang="es-EC" sz="2400" b="1" spc="-5" dirty="0">
                <a:solidFill>
                  <a:srgbClr val="0E7DC5"/>
                </a:solidFill>
                <a:latin typeface="Arial"/>
                <a:cs typeface="Arial"/>
              </a:rPr>
              <a:t>¿Cómo hacerlo?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1261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6">
            <a:extLst>
              <a:ext uri="{FF2B5EF4-FFF2-40B4-BE49-F238E27FC236}">
                <a16:creationId xmlns:a16="http://schemas.microsoft.com/office/drawing/2014/main" id="{0D3DDA08-107A-4235-A645-A9F5036F1B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57600" y="3124200"/>
            <a:ext cx="5105400" cy="70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4500" b="1" dirty="0">
                <a:solidFill>
                  <a:schemeClr val="tx1"/>
                </a:solidFill>
              </a:rPr>
              <a:t>¿PREGUNTAS?….</a:t>
            </a:r>
            <a:endParaRPr sz="4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872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1516</Words>
  <Application>Microsoft Office PowerPoint</Application>
  <PresentationFormat>Panorámica</PresentationFormat>
  <Paragraphs>130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Monotype Corsiva</vt:lpstr>
      <vt:lpstr>Roboto</vt:lpstr>
      <vt:lpstr>1_Tema de Office</vt:lpstr>
      <vt:lpstr>2_Tema de Office</vt:lpstr>
      <vt:lpstr>Presentación de PowerPoint</vt:lpstr>
      <vt:lpstr>Presentación de PowerPoint</vt:lpstr>
      <vt:lpstr>5.1 Liderazgo y compromiso</vt:lpstr>
      <vt:lpstr>5.1 Liderazgo y compromiso</vt:lpstr>
      <vt:lpstr>Presentación de PowerPoint</vt:lpstr>
      <vt:lpstr>5.1.2 Enfoque al cliente Calidad ISO 9001</vt:lpstr>
      <vt:lpstr>5.2 Política</vt:lpstr>
      <vt:lpstr>Presentación de PowerPoint</vt:lpstr>
      <vt:lpstr>5.2 Política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¿PREGUNTAS?….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Véliz Narváez</dc:creator>
  <cp:lastModifiedBy>Luis Clavijo Ayala</cp:lastModifiedBy>
  <cp:revision>4</cp:revision>
  <dcterms:created xsi:type="dcterms:W3CDTF">2022-12-07T14:16:59Z</dcterms:created>
  <dcterms:modified xsi:type="dcterms:W3CDTF">2022-12-08T05:03:52Z</dcterms:modified>
</cp:coreProperties>
</file>