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g"/>
  <Override PartName="/ppt/media/image13.jpg" ContentType="image/jpg"/>
  <Override PartName="/ppt/media/image22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2" r:id="rId1"/>
  </p:sldMasterIdLst>
  <p:notesMasterIdLst>
    <p:notesMasterId r:id="rId19"/>
  </p:notesMasterIdLst>
  <p:sldIdLst>
    <p:sldId id="282" r:id="rId2"/>
    <p:sldId id="284" r:id="rId3"/>
    <p:sldId id="275" r:id="rId4"/>
    <p:sldId id="305" r:id="rId5"/>
    <p:sldId id="308" r:id="rId6"/>
    <p:sldId id="307" r:id="rId7"/>
    <p:sldId id="276" r:id="rId8"/>
    <p:sldId id="277" r:id="rId9"/>
    <p:sldId id="302" r:id="rId10"/>
    <p:sldId id="303" r:id="rId11"/>
    <p:sldId id="278" r:id="rId12"/>
    <p:sldId id="280" r:id="rId13"/>
    <p:sldId id="309" r:id="rId14"/>
    <p:sldId id="301" r:id="rId15"/>
    <p:sldId id="287" r:id="rId16"/>
    <p:sldId id="310" r:id="rId17"/>
    <p:sldId id="293" r:id="rId1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DFC3E-30C9-4C88-9198-F57697EF7804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52C1-491F-47EA-8C50-7E99F1A102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61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52C1-491F-47EA-8C50-7E99F1A102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1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69346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67597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1024739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36781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169092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3941837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13985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99917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318843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360181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1757487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sz="1400" b="0" i="0" u="none" strike="noStrike" kern="1200" cap="none" spc="-1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6/29/2021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1684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97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68076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6106A-10BA-49A3-AFD7-7233E6351068}" type="datetimeFigureOut">
              <a:rPr lang="es-EC" smtClean="0"/>
              <a:t>29/06/2021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10123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13.jpg"/><Relationship Id="rId2" Type="http://schemas.openxmlformats.org/officeDocument/2006/relationships/image" Target="../media/image2.jp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4995374"/>
            <a:ext cx="9144000" cy="13685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 idx="4294967295"/>
          </p:nvPr>
        </p:nvSpPr>
        <p:spPr>
          <a:xfrm>
            <a:off x="762000" y="1734334"/>
            <a:ext cx="7239000" cy="361445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4"/>
              </a:spcBef>
            </a:pPr>
            <a:r>
              <a:rPr lang="es-EC" sz="4800" b="1" spc="-5" dirty="0">
                <a:solidFill>
                  <a:schemeClr val="bg1"/>
                </a:solidFill>
              </a:rPr>
              <a:t>IMPLEMENTACIÓN</a:t>
            </a:r>
            <a:r>
              <a:rPr sz="4800" b="1" spc="-5" dirty="0">
                <a:solidFill>
                  <a:schemeClr val="bg1"/>
                </a:solidFill>
              </a:rPr>
              <a:t> DE SISTEMAS </a:t>
            </a:r>
            <a:r>
              <a:rPr lang="es-EC" sz="4800" b="1" spc="-5" dirty="0">
                <a:solidFill>
                  <a:schemeClr val="bg1"/>
                </a:solidFill>
              </a:rPr>
              <a:t>INTEGRADOS </a:t>
            </a:r>
            <a:r>
              <a:rPr sz="4800" b="1" spc="-5" dirty="0">
                <a:solidFill>
                  <a:schemeClr val="bg1"/>
                </a:solidFill>
              </a:rPr>
              <a:t>DE</a:t>
            </a:r>
            <a:r>
              <a:rPr sz="4800" b="1" spc="-20" dirty="0">
                <a:solidFill>
                  <a:schemeClr val="bg1"/>
                </a:solidFill>
              </a:rPr>
              <a:t> </a:t>
            </a:r>
            <a:r>
              <a:rPr sz="4800" b="1" spc="-5" dirty="0">
                <a:solidFill>
                  <a:schemeClr val="bg1"/>
                </a:solidFill>
              </a:rPr>
              <a:t>GESTIÓN</a:t>
            </a:r>
            <a:r>
              <a:rPr lang="es-EC" sz="4800" b="1" spc="-5" dirty="0">
                <a:solidFill>
                  <a:schemeClr val="bg1"/>
                </a:solidFill>
              </a:rPr>
              <a:t/>
            </a:r>
            <a:br>
              <a:rPr lang="es-EC" sz="4800" b="1" spc="-5" dirty="0">
                <a:solidFill>
                  <a:schemeClr val="bg1"/>
                </a:solidFill>
              </a:rPr>
            </a:br>
            <a:endParaRPr sz="4800" b="1" spc="-5" dirty="0">
              <a:solidFill>
                <a:schemeClr val="bg1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C" sz="4000" b="1" spc="-5" dirty="0">
                <a:solidFill>
                  <a:schemeClr val="bg1"/>
                </a:solidFill>
              </a:rPr>
              <a:t>Speaker: Luis Clavijo Ayala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915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6645" y="2286000"/>
            <a:ext cx="8077708" cy="17447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lvl="0" indent="0" algn="ctr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Pct val="50000"/>
              <a:buFontTx/>
              <a:buNone/>
              <a:tabLst>
                <a:tab pos="385445" algn="l"/>
                <a:tab pos="386080" algn="l"/>
              </a:tabLst>
              <a:defRPr/>
            </a:pPr>
            <a:r>
              <a:rPr lang="es-EC" sz="4000" spc="-5" noProof="0" dirty="0">
                <a:solidFill>
                  <a:srgbClr val="0070C0"/>
                </a:solidFill>
                <a:latin typeface="Arial"/>
                <a:cs typeface="Arial"/>
              </a:rPr>
              <a:t>Integración de sistemas de gestión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278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" y="18197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5210810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dirty="0">
                <a:solidFill>
                  <a:srgbClr val="002060"/>
                </a:solidFill>
              </a:rPr>
              <a:t>Factores a analizar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0202F1A-BD5F-48D2-97ED-9D1CC2D8B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52600"/>
            <a:ext cx="7370086" cy="40147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836" y="634915"/>
            <a:ext cx="6764985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Madurez</a:t>
            </a:r>
            <a:endParaRPr b="1" spc="-5" dirty="0">
              <a:solidFill>
                <a:schemeClr val="bg1"/>
              </a:solidFill>
            </a:endParaRPr>
          </a:p>
        </p:txBody>
      </p:sp>
      <p:grpSp>
        <p:nvGrpSpPr>
          <p:cNvPr id="4" name="object 2">
            <a:extLst>
              <a:ext uri="{FF2B5EF4-FFF2-40B4-BE49-F238E27FC236}">
                <a16:creationId xmlns:a16="http://schemas.microsoft.com/office/drawing/2014/main" xmlns="" id="{8410F4B8-D987-48C6-A4D5-A1C06114A487}"/>
              </a:ext>
            </a:extLst>
          </p:cNvPr>
          <p:cNvGrpSpPr/>
          <p:nvPr/>
        </p:nvGrpSpPr>
        <p:grpSpPr>
          <a:xfrm>
            <a:off x="228600" y="1295401"/>
            <a:ext cx="8857642" cy="5016784"/>
            <a:chOff x="193702" y="1317909"/>
            <a:chExt cx="8892540" cy="4994275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xmlns="" id="{85C6DF5D-8FAF-4E02-A3A9-36145D0367B0}"/>
                </a:ext>
              </a:extLst>
            </p:cNvPr>
            <p:cNvSpPr/>
            <p:nvPr/>
          </p:nvSpPr>
          <p:spPr>
            <a:xfrm>
              <a:off x="193702" y="1317909"/>
              <a:ext cx="7855668" cy="49941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xmlns="" id="{BAF45B35-F5A2-4C1E-9825-7766311432C1}"/>
                </a:ext>
              </a:extLst>
            </p:cNvPr>
            <p:cNvSpPr/>
            <p:nvPr/>
          </p:nvSpPr>
          <p:spPr>
            <a:xfrm>
              <a:off x="8100821" y="1413509"/>
              <a:ext cx="972819" cy="4464050"/>
            </a:xfrm>
            <a:custGeom>
              <a:avLst/>
              <a:gdLst/>
              <a:ahLst/>
              <a:cxnLst/>
              <a:rect l="l" t="t" r="r" b="b"/>
              <a:pathLst>
                <a:path w="972820" h="4464050">
                  <a:moveTo>
                    <a:pt x="729233" y="0"/>
                  </a:moveTo>
                  <a:lnTo>
                    <a:pt x="243077" y="0"/>
                  </a:lnTo>
                  <a:lnTo>
                    <a:pt x="243077" y="3977640"/>
                  </a:lnTo>
                  <a:lnTo>
                    <a:pt x="0" y="3977640"/>
                  </a:lnTo>
                  <a:lnTo>
                    <a:pt x="486155" y="4463796"/>
                  </a:lnTo>
                  <a:lnTo>
                    <a:pt x="972311" y="3977640"/>
                  </a:lnTo>
                  <a:lnTo>
                    <a:pt x="729233" y="3977640"/>
                  </a:lnTo>
                  <a:lnTo>
                    <a:pt x="729233" y="0"/>
                  </a:lnTo>
                  <a:close/>
                </a:path>
              </a:pathLst>
            </a:custGeom>
            <a:solidFill>
              <a:srgbClr val="0E7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xmlns="" id="{9C0A42C8-D2AE-46A5-BB77-128C6600C25F}"/>
                </a:ext>
              </a:extLst>
            </p:cNvPr>
            <p:cNvSpPr/>
            <p:nvPr/>
          </p:nvSpPr>
          <p:spPr>
            <a:xfrm>
              <a:off x="8100821" y="1413509"/>
              <a:ext cx="972819" cy="4464050"/>
            </a:xfrm>
            <a:custGeom>
              <a:avLst/>
              <a:gdLst/>
              <a:ahLst/>
              <a:cxnLst/>
              <a:rect l="l" t="t" r="r" b="b"/>
              <a:pathLst>
                <a:path w="972820" h="4464050">
                  <a:moveTo>
                    <a:pt x="0" y="3977640"/>
                  </a:moveTo>
                  <a:lnTo>
                    <a:pt x="243077" y="3977640"/>
                  </a:lnTo>
                  <a:lnTo>
                    <a:pt x="243077" y="0"/>
                  </a:lnTo>
                  <a:lnTo>
                    <a:pt x="729233" y="0"/>
                  </a:lnTo>
                  <a:lnTo>
                    <a:pt x="729233" y="3977640"/>
                  </a:lnTo>
                  <a:lnTo>
                    <a:pt x="972311" y="3977640"/>
                  </a:lnTo>
                  <a:lnTo>
                    <a:pt x="486155" y="4463796"/>
                  </a:lnTo>
                  <a:lnTo>
                    <a:pt x="0" y="3977640"/>
                  </a:lnTo>
                  <a:close/>
                </a:path>
              </a:pathLst>
            </a:custGeom>
            <a:ln w="25908">
              <a:solidFill>
                <a:srgbClr val="085B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6">
            <a:extLst>
              <a:ext uri="{FF2B5EF4-FFF2-40B4-BE49-F238E27FC236}">
                <a16:creationId xmlns:a16="http://schemas.microsoft.com/office/drawing/2014/main" xmlns="" id="{088B4A75-00DA-4FF1-AA9A-F98A2D290ACF}"/>
              </a:ext>
            </a:extLst>
          </p:cNvPr>
          <p:cNvSpPr txBox="1"/>
          <p:nvPr/>
        </p:nvSpPr>
        <p:spPr>
          <a:xfrm>
            <a:off x="8505825" y="2120646"/>
            <a:ext cx="279400" cy="2799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8400"/>
              </a:lnSpc>
              <a:spcBef>
                <a:spcPts val="95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M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D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U  R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E  Z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374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836" y="634915"/>
            <a:ext cx="6764985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Madurez</a:t>
            </a:r>
            <a:endParaRPr b="1" spc="-5" dirty="0">
              <a:solidFill>
                <a:schemeClr val="bg1"/>
              </a:solidFill>
            </a:endParaRPr>
          </a:p>
        </p:txBody>
      </p:sp>
      <p:grpSp>
        <p:nvGrpSpPr>
          <p:cNvPr id="13" name="object 2">
            <a:extLst>
              <a:ext uri="{FF2B5EF4-FFF2-40B4-BE49-F238E27FC236}">
                <a16:creationId xmlns:a16="http://schemas.microsoft.com/office/drawing/2014/main" xmlns="" id="{FD383AC0-91D2-464E-9A8C-16FD4CA98E3D}"/>
              </a:ext>
            </a:extLst>
          </p:cNvPr>
          <p:cNvGrpSpPr/>
          <p:nvPr/>
        </p:nvGrpSpPr>
        <p:grpSpPr>
          <a:xfrm>
            <a:off x="228599" y="1524000"/>
            <a:ext cx="8871301" cy="4717161"/>
            <a:chOff x="94331" y="1545336"/>
            <a:chExt cx="9005570" cy="4695825"/>
          </a:xfrm>
        </p:grpSpPr>
        <p:sp>
          <p:nvSpPr>
            <p:cNvPr id="14" name="object 3">
              <a:extLst>
                <a:ext uri="{FF2B5EF4-FFF2-40B4-BE49-F238E27FC236}">
                  <a16:creationId xmlns:a16="http://schemas.microsoft.com/office/drawing/2014/main" xmlns="" id="{DEDE9FC2-F433-4F7A-B067-AEE085F3E15B}"/>
                </a:ext>
              </a:extLst>
            </p:cNvPr>
            <p:cNvSpPr/>
            <p:nvPr/>
          </p:nvSpPr>
          <p:spPr>
            <a:xfrm>
              <a:off x="94331" y="1569314"/>
              <a:ext cx="8053475" cy="46716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4">
              <a:extLst>
                <a:ext uri="{FF2B5EF4-FFF2-40B4-BE49-F238E27FC236}">
                  <a16:creationId xmlns:a16="http://schemas.microsoft.com/office/drawing/2014/main" xmlns="" id="{B35A0183-6174-4E82-8AE6-D29F5872832D}"/>
                </a:ext>
              </a:extLst>
            </p:cNvPr>
            <p:cNvSpPr/>
            <p:nvPr/>
          </p:nvSpPr>
          <p:spPr>
            <a:xfrm>
              <a:off x="8187689" y="1558290"/>
              <a:ext cx="899160" cy="4464050"/>
            </a:xfrm>
            <a:custGeom>
              <a:avLst/>
              <a:gdLst/>
              <a:ahLst/>
              <a:cxnLst/>
              <a:rect l="l" t="t" r="r" b="b"/>
              <a:pathLst>
                <a:path w="899159" h="4464050">
                  <a:moveTo>
                    <a:pt x="674369" y="0"/>
                  </a:moveTo>
                  <a:lnTo>
                    <a:pt x="224789" y="0"/>
                  </a:lnTo>
                  <a:lnTo>
                    <a:pt x="224789" y="4014216"/>
                  </a:lnTo>
                  <a:lnTo>
                    <a:pt x="0" y="4014216"/>
                  </a:lnTo>
                  <a:lnTo>
                    <a:pt x="449579" y="4463796"/>
                  </a:lnTo>
                  <a:lnTo>
                    <a:pt x="899159" y="4014216"/>
                  </a:lnTo>
                  <a:lnTo>
                    <a:pt x="674369" y="4014216"/>
                  </a:lnTo>
                  <a:lnTo>
                    <a:pt x="674369" y="0"/>
                  </a:lnTo>
                  <a:close/>
                </a:path>
              </a:pathLst>
            </a:custGeom>
            <a:solidFill>
              <a:srgbClr val="0E7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5">
              <a:extLst>
                <a:ext uri="{FF2B5EF4-FFF2-40B4-BE49-F238E27FC236}">
                  <a16:creationId xmlns:a16="http://schemas.microsoft.com/office/drawing/2014/main" xmlns="" id="{36C27AC3-FF79-4415-B1C2-1F46A2C2C67D}"/>
                </a:ext>
              </a:extLst>
            </p:cNvPr>
            <p:cNvSpPr/>
            <p:nvPr/>
          </p:nvSpPr>
          <p:spPr>
            <a:xfrm>
              <a:off x="8187689" y="1558290"/>
              <a:ext cx="899160" cy="4464050"/>
            </a:xfrm>
            <a:custGeom>
              <a:avLst/>
              <a:gdLst/>
              <a:ahLst/>
              <a:cxnLst/>
              <a:rect l="l" t="t" r="r" b="b"/>
              <a:pathLst>
                <a:path w="899159" h="4464050">
                  <a:moveTo>
                    <a:pt x="0" y="4014216"/>
                  </a:moveTo>
                  <a:lnTo>
                    <a:pt x="224789" y="4014216"/>
                  </a:lnTo>
                  <a:lnTo>
                    <a:pt x="224789" y="0"/>
                  </a:lnTo>
                  <a:lnTo>
                    <a:pt x="674369" y="0"/>
                  </a:lnTo>
                  <a:lnTo>
                    <a:pt x="674369" y="4014216"/>
                  </a:lnTo>
                  <a:lnTo>
                    <a:pt x="899159" y="4014216"/>
                  </a:lnTo>
                  <a:lnTo>
                    <a:pt x="449579" y="4463796"/>
                  </a:lnTo>
                  <a:lnTo>
                    <a:pt x="0" y="4014216"/>
                  </a:lnTo>
                  <a:close/>
                </a:path>
              </a:pathLst>
            </a:custGeom>
            <a:ln w="25908">
              <a:solidFill>
                <a:srgbClr val="085B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6">
            <a:extLst>
              <a:ext uri="{FF2B5EF4-FFF2-40B4-BE49-F238E27FC236}">
                <a16:creationId xmlns:a16="http://schemas.microsoft.com/office/drawing/2014/main" xmlns="" id="{9520E93E-F09B-4972-BBFF-905C6EFE036D}"/>
              </a:ext>
            </a:extLst>
          </p:cNvPr>
          <p:cNvSpPr txBox="1"/>
          <p:nvPr/>
        </p:nvSpPr>
        <p:spPr>
          <a:xfrm>
            <a:off x="8556752" y="2274823"/>
            <a:ext cx="279400" cy="2799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8400"/>
              </a:lnSpc>
              <a:spcBef>
                <a:spcPts val="95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M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D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U  R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E  Z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642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5210810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dirty="0">
                <a:solidFill>
                  <a:srgbClr val="002060"/>
                </a:solidFill>
              </a:rPr>
              <a:t>Complejidad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grpSp>
        <p:nvGrpSpPr>
          <p:cNvPr id="7" name="object 2">
            <a:extLst>
              <a:ext uri="{FF2B5EF4-FFF2-40B4-BE49-F238E27FC236}">
                <a16:creationId xmlns:a16="http://schemas.microsoft.com/office/drawing/2014/main" xmlns="" id="{1B473A7D-E526-4A03-8A30-CF3A7AE61E55}"/>
              </a:ext>
            </a:extLst>
          </p:cNvPr>
          <p:cNvGrpSpPr/>
          <p:nvPr/>
        </p:nvGrpSpPr>
        <p:grpSpPr>
          <a:xfrm>
            <a:off x="0" y="1143000"/>
            <a:ext cx="9144000" cy="5715000"/>
            <a:chOff x="0" y="1143000"/>
            <a:chExt cx="9144000" cy="5715000"/>
          </a:xfrm>
        </p:grpSpPr>
        <p:sp>
          <p:nvSpPr>
            <p:cNvPr id="8" name="object 3">
              <a:extLst>
                <a:ext uri="{FF2B5EF4-FFF2-40B4-BE49-F238E27FC236}">
                  <a16:creationId xmlns:a16="http://schemas.microsoft.com/office/drawing/2014/main" xmlns="" id="{3C9EB0E0-EEE8-4333-B34C-4F041074BC77}"/>
                </a:ext>
              </a:extLst>
            </p:cNvPr>
            <p:cNvSpPr/>
            <p:nvPr/>
          </p:nvSpPr>
          <p:spPr>
            <a:xfrm>
              <a:off x="391660" y="1191737"/>
              <a:ext cx="6686565" cy="16528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xmlns="" id="{FC403CA8-7E0C-4314-9D59-2211763CBD62}"/>
                </a:ext>
              </a:extLst>
            </p:cNvPr>
            <p:cNvSpPr/>
            <p:nvPr/>
          </p:nvSpPr>
          <p:spPr>
            <a:xfrm>
              <a:off x="342900" y="1143000"/>
              <a:ext cx="6729983" cy="16962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xmlns="" id="{1BAD7239-6911-44BA-AA69-AC66E11887E5}"/>
                </a:ext>
              </a:extLst>
            </p:cNvPr>
            <p:cNvSpPr/>
            <p:nvPr/>
          </p:nvSpPr>
          <p:spPr>
            <a:xfrm>
              <a:off x="484631" y="1284731"/>
              <a:ext cx="6451092" cy="14173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xmlns="" id="{E78A85BA-EAED-4996-A5D9-9214FD1BF22F}"/>
                </a:ext>
              </a:extLst>
            </p:cNvPr>
            <p:cNvSpPr/>
            <p:nvPr/>
          </p:nvSpPr>
          <p:spPr>
            <a:xfrm>
              <a:off x="254508" y="2767571"/>
              <a:ext cx="7130796" cy="3669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xmlns="" id="{35C6FDCC-A249-4C31-A2DE-4495AA2A320A}"/>
                </a:ext>
              </a:extLst>
            </p:cNvPr>
            <p:cNvSpPr/>
            <p:nvPr/>
          </p:nvSpPr>
          <p:spPr>
            <a:xfrm>
              <a:off x="483108" y="2996183"/>
              <a:ext cx="6680454" cy="32194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xmlns="" id="{6B7C6653-293D-47C1-BC57-7629C620E1E8}"/>
                </a:ext>
              </a:extLst>
            </p:cNvPr>
            <p:cNvSpPr/>
            <p:nvPr/>
          </p:nvSpPr>
          <p:spPr>
            <a:xfrm>
              <a:off x="5565647" y="2167077"/>
              <a:ext cx="3214116" cy="11003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xmlns="" id="{156B3182-75CF-4429-81B6-2C8B3A6F0065}"/>
                </a:ext>
              </a:extLst>
            </p:cNvPr>
            <p:cNvSpPr/>
            <p:nvPr/>
          </p:nvSpPr>
          <p:spPr>
            <a:xfrm>
              <a:off x="5794247" y="2395727"/>
              <a:ext cx="2763774" cy="64998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xmlns="" id="{AC9706B6-E614-4B35-B44A-A2D0BCF600AB}"/>
                </a:ext>
              </a:extLst>
            </p:cNvPr>
            <p:cNvSpPr/>
            <p:nvPr/>
          </p:nvSpPr>
          <p:spPr>
            <a:xfrm>
              <a:off x="7525511" y="3549395"/>
              <a:ext cx="1373124" cy="118872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37485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3850" y="609600"/>
            <a:ext cx="7162800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MX" b="1" dirty="0">
                <a:solidFill>
                  <a:schemeClr val="bg1"/>
                </a:solidFill>
              </a:rPr>
              <a:t>Alcance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grpSp>
        <p:nvGrpSpPr>
          <p:cNvPr id="7" name="object 2">
            <a:extLst>
              <a:ext uri="{FF2B5EF4-FFF2-40B4-BE49-F238E27FC236}">
                <a16:creationId xmlns:a16="http://schemas.microsoft.com/office/drawing/2014/main" xmlns="" id="{BBCB84C8-7709-450E-909D-B6D8DCDB0FA7}"/>
              </a:ext>
            </a:extLst>
          </p:cNvPr>
          <p:cNvGrpSpPr/>
          <p:nvPr/>
        </p:nvGrpSpPr>
        <p:grpSpPr>
          <a:xfrm>
            <a:off x="152400" y="1078831"/>
            <a:ext cx="9144000" cy="5738495"/>
            <a:chOff x="0" y="1120114"/>
            <a:chExt cx="9144000" cy="5738495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xmlns="" id="{30860254-CC9E-42A6-8AB1-07AF77220BF2}"/>
                </a:ext>
              </a:extLst>
            </p:cNvPr>
            <p:cNvSpPr/>
            <p:nvPr/>
          </p:nvSpPr>
          <p:spPr>
            <a:xfrm>
              <a:off x="158495" y="4853901"/>
              <a:ext cx="5786628" cy="17541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xmlns="" id="{A96292FA-2769-491A-A877-FA48EA04091B}"/>
                </a:ext>
              </a:extLst>
            </p:cNvPr>
            <p:cNvSpPr/>
            <p:nvPr/>
          </p:nvSpPr>
          <p:spPr>
            <a:xfrm>
              <a:off x="387095" y="5082540"/>
              <a:ext cx="5336286" cy="13037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xmlns="" id="{8CC58FFB-B785-4B61-ACD5-5849E7BD1E63}"/>
                </a:ext>
              </a:extLst>
            </p:cNvPr>
            <p:cNvSpPr/>
            <p:nvPr/>
          </p:nvSpPr>
          <p:spPr>
            <a:xfrm>
              <a:off x="521208" y="4020286"/>
              <a:ext cx="2386584" cy="104853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xmlns="" id="{EB82BA19-D710-41A6-9912-965EC2D6D393}"/>
                </a:ext>
              </a:extLst>
            </p:cNvPr>
            <p:cNvSpPr/>
            <p:nvPr/>
          </p:nvSpPr>
          <p:spPr>
            <a:xfrm>
              <a:off x="749808" y="4248911"/>
              <a:ext cx="1936242" cy="59816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xmlns="" id="{301261E5-13D8-4359-A519-2204C5161BDE}"/>
                </a:ext>
              </a:extLst>
            </p:cNvPr>
            <p:cNvSpPr/>
            <p:nvPr/>
          </p:nvSpPr>
          <p:spPr>
            <a:xfrm>
              <a:off x="32003" y="2641091"/>
              <a:ext cx="5984748" cy="154533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xmlns="" id="{146259B2-264A-4239-B818-E3AAE72B30B1}"/>
                </a:ext>
              </a:extLst>
            </p:cNvPr>
            <p:cNvSpPr/>
            <p:nvPr/>
          </p:nvSpPr>
          <p:spPr>
            <a:xfrm>
              <a:off x="260604" y="2869691"/>
              <a:ext cx="5534406" cy="10949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xmlns="" id="{5FFACC21-A5B4-4FF4-8112-EFE8D51BC1EB}"/>
                </a:ext>
              </a:extLst>
            </p:cNvPr>
            <p:cNvSpPr/>
            <p:nvPr/>
          </p:nvSpPr>
          <p:spPr>
            <a:xfrm>
              <a:off x="56380" y="1168856"/>
              <a:ext cx="7322072" cy="96250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0">
              <a:extLst>
                <a:ext uri="{FF2B5EF4-FFF2-40B4-BE49-F238E27FC236}">
                  <a16:creationId xmlns:a16="http://schemas.microsoft.com/office/drawing/2014/main" xmlns="" id="{8F883BC6-378F-477B-8AA5-89F36804BFFA}"/>
                </a:ext>
              </a:extLst>
            </p:cNvPr>
            <p:cNvSpPr/>
            <p:nvPr/>
          </p:nvSpPr>
          <p:spPr>
            <a:xfrm>
              <a:off x="7620" y="1120114"/>
              <a:ext cx="7365492" cy="100586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1">
              <a:extLst>
                <a:ext uri="{FF2B5EF4-FFF2-40B4-BE49-F238E27FC236}">
                  <a16:creationId xmlns:a16="http://schemas.microsoft.com/office/drawing/2014/main" xmlns="" id="{88DAA037-F315-4F08-9D26-735B1741D3EE}"/>
                </a:ext>
              </a:extLst>
            </p:cNvPr>
            <p:cNvSpPr/>
            <p:nvPr/>
          </p:nvSpPr>
          <p:spPr>
            <a:xfrm>
              <a:off x="149352" y="1261871"/>
              <a:ext cx="7086600" cy="7269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">
              <a:extLst>
                <a:ext uri="{FF2B5EF4-FFF2-40B4-BE49-F238E27FC236}">
                  <a16:creationId xmlns:a16="http://schemas.microsoft.com/office/drawing/2014/main" xmlns="" id="{46E6B244-D46B-42B0-8599-4869723485E2}"/>
                </a:ext>
              </a:extLst>
            </p:cNvPr>
            <p:cNvSpPr/>
            <p:nvPr/>
          </p:nvSpPr>
          <p:spPr>
            <a:xfrm>
              <a:off x="2368295" y="1839467"/>
              <a:ext cx="6241541" cy="12504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3">
              <a:extLst>
                <a:ext uri="{FF2B5EF4-FFF2-40B4-BE49-F238E27FC236}">
                  <a16:creationId xmlns:a16="http://schemas.microsoft.com/office/drawing/2014/main" xmlns="" id="{5C4032E3-A2D8-4892-BE8C-2B5F9FF9F0E4}"/>
                </a:ext>
              </a:extLst>
            </p:cNvPr>
            <p:cNvSpPr/>
            <p:nvPr/>
          </p:nvSpPr>
          <p:spPr>
            <a:xfrm>
              <a:off x="2342388" y="1813559"/>
              <a:ext cx="6239256" cy="124815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4">
              <a:extLst>
                <a:ext uri="{FF2B5EF4-FFF2-40B4-BE49-F238E27FC236}">
                  <a16:creationId xmlns:a16="http://schemas.microsoft.com/office/drawing/2014/main" xmlns="" id="{B0960CC1-B407-4E9B-9122-A90E5BE06348}"/>
                </a:ext>
              </a:extLst>
            </p:cNvPr>
            <p:cNvSpPr/>
            <p:nvPr/>
          </p:nvSpPr>
          <p:spPr>
            <a:xfrm>
              <a:off x="2484120" y="1955291"/>
              <a:ext cx="5960363" cy="96926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5">
              <a:extLst>
                <a:ext uri="{FF2B5EF4-FFF2-40B4-BE49-F238E27FC236}">
                  <a16:creationId xmlns:a16="http://schemas.microsoft.com/office/drawing/2014/main" xmlns="" id="{B206B825-1C40-4BAB-9005-E45A0B36EF92}"/>
                </a:ext>
              </a:extLst>
            </p:cNvPr>
            <p:cNvSpPr/>
            <p:nvPr/>
          </p:nvSpPr>
          <p:spPr>
            <a:xfrm>
              <a:off x="3549396" y="3675888"/>
              <a:ext cx="5594603" cy="173888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>
              <a:extLst>
                <a:ext uri="{FF2B5EF4-FFF2-40B4-BE49-F238E27FC236}">
                  <a16:creationId xmlns:a16="http://schemas.microsoft.com/office/drawing/2014/main" xmlns="" id="{81C62C12-3B8A-46FB-BF1C-CD73B7F439F4}"/>
                </a:ext>
              </a:extLst>
            </p:cNvPr>
            <p:cNvSpPr/>
            <p:nvPr/>
          </p:nvSpPr>
          <p:spPr>
            <a:xfrm>
              <a:off x="3777996" y="3904488"/>
              <a:ext cx="5179313" cy="128854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>
              <a:extLst>
                <a:ext uri="{FF2B5EF4-FFF2-40B4-BE49-F238E27FC236}">
                  <a16:creationId xmlns:a16="http://schemas.microsoft.com/office/drawing/2014/main" xmlns="" id="{621A561F-01FA-4D35-9156-2D77085FC8F5}"/>
                </a:ext>
              </a:extLst>
            </p:cNvPr>
            <p:cNvSpPr/>
            <p:nvPr/>
          </p:nvSpPr>
          <p:spPr>
            <a:xfrm>
              <a:off x="6387084" y="5300471"/>
              <a:ext cx="1374647" cy="118872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533400"/>
            <a:ext cx="5410200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rgbClr val="0070C0"/>
                </a:solidFill>
              </a:rPr>
              <a:t>Riesgo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3581400" y="6248400"/>
            <a:ext cx="4419600" cy="24686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Auditorías de sistemas de gestión – Luis Clavijo Ayala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098C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grpSp>
        <p:nvGrpSpPr>
          <p:cNvPr id="8" name="object 2">
            <a:extLst>
              <a:ext uri="{FF2B5EF4-FFF2-40B4-BE49-F238E27FC236}">
                <a16:creationId xmlns:a16="http://schemas.microsoft.com/office/drawing/2014/main" xmlns="" id="{10C9FB42-C2CC-4087-A114-A3ED4CCF6818}"/>
              </a:ext>
            </a:extLst>
          </p:cNvPr>
          <p:cNvGrpSpPr/>
          <p:nvPr/>
        </p:nvGrpSpPr>
        <p:grpSpPr>
          <a:xfrm>
            <a:off x="304800" y="1219200"/>
            <a:ext cx="8839573" cy="4855573"/>
            <a:chOff x="28948" y="1225278"/>
            <a:chExt cx="9115425" cy="4849495"/>
          </a:xfrm>
        </p:grpSpPr>
        <p:sp>
          <p:nvSpPr>
            <p:cNvPr id="11" name="object 3">
              <a:extLst>
                <a:ext uri="{FF2B5EF4-FFF2-40B4-BE49-F238E27FC236}">
                  <a16:creationId xmlns:a16="http://schemas.microsoft.com/office/drawing/2014/main" xmlns="" id="{FEB63154-58F6-46C3-9A6D-50C31F8CF620}"/>
                </a:ext>
              </a:extLst>
            </p:cNvPr>
            <p:cNvSpPr/>
            <p:nvPr/>
          </p:nvSpPr>
          <p:spPr>
            <a:xfrm>
              <a:off x="28948" y="1225278"/>
              <a:ext cx="3848117" cy="32065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xmlns="" id="{B6224DC6-DF86-4ECF-B168-530663AB94FB}"/>
                </a:ext>
              </a:extLst>
            </p:cNvPr>
            <p:cNvSpPr/>
            <p:nvPr/>
          </p:nvSpPr>
          <p:spPr>
            <a:xfrm>
              <a:off x="150875" y="1347216"/>
              <a:ext cx="3615690" cy="29740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xmlns="" id="{3BFDA6A0-95A2-4CFF-948F-33E7F14BB4C5}"/>
                </a:ext>
              </a:extLst>
            </p:cNvPr>
            <p:cNvSpPr/>
            <p:nvPr/>
          </p:nvSpPr>
          <p:spPr>
            <a:xfrm>
              <a:off x="3346704" y="2910865"/>
              <a:ext cx="5797295" cy="31638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xmlns="" id="{A12C5DA7-8A47-4CA0-A458-7F4937745DA2}"/>
                </a:ext>
              </a:extLst>
            </p:cNvPr>
            <p:cNvSpPr/>
            <p:nvPr/>
          </p:nvSpPr>
          <p:spPr>
            <a:xfrm>
              <a:off x="3575304" y="3139439"/>
              <a:ext cx="5368290" cy="27134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xmlns="" id="{F9680C7F-8D2D-4636-8CEB-6696F1FF86A5}"/>
                </a:ext>
              </a:extLst>
            </p:cNvPr>
            <p:cNvSpPr/>
            <p:nvPr/>
          </p:nvSpPr>
          <p:spPr>
            <a:xfrm>
              <a:off x="972311" y="4663440"/>
              <a:ext cx="1374648" cy="119024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8">
            <a:extLst>
              <a:ext uri="{FF2B5EF4-FFF2-40B4-BE49-F238E27FC236}">
                <a16:creationId xmlns:a16="http://schemas.microsoft.com/office/drawing/2014/main" xmlns="" id="{1F15162B-923F-4145-A981-41AAFD786062}"/>
              </a:ext>
            </a:extLst>
          </p:cNvPr>
          <p:cNvGrpSpPr/>
          <p:nvPr/>
        </p:nvGrpSpPr>
        <p:grpSpPr>
          <a:xfrm>
            <a:off x="4449885" y="1578469"/>
            <a:ext cx="2492375" cy="1122680"/>
            <a:chOff x="4449885" y="1578469"/>
            <a:chExt cx="2492375" cy="1122680"/>
          </a:xfrm>
        </p:grpSpPr>
        <p:sp>
          <p:nvSpPr>
            <p:cNvPr id="17" name="object 9">
              <a:extLst>
                <a:ext uri="{FF2B5EF4-FFF2-40B4-BE49-F238E27FC236}">
                  <a16:creationId xmlns:a16="http://schemas.microsoft.com/office/drawing/2014/main" xmlns="" id="{FFFCCFFC-9186-48ED-9605-37245E2A43CA}"/>
                </a:ext>
              </a:extLst>
            </p:cNvPr>
            <p:cNvSpPr/>
            <p:nvPr/>
          </p:nvSpPr>
          <p:spPr>
            <a:xfrm>
              <a:off x="4449885" y="1578469"/>
              <a:ext cx="2492129" cy="112242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0">
              <a:extLst>
                <a:ext uri="{FF2B5EF4-FFF2-40B4-BE49-F238E27FC236}">
                  <a16:creationId xmlns:a16="http://schemas.microsoft.com/office/drawing/2014/main" xmlns="" id="{BFA2E8CF-B744-46B6-BB8D-02381B422710}"/>
                </a:ext>
              </a:extLst>
            </p:cNvPr>
            <p:cNvSpPr/>
            <p:nvPr/>
          </p:nvSpPr>
          <p:spPr>
            <a:xfrm>
              <a:off x="4642103" y="1770888"/>
              <a:ext cx="2114550" cy="74447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7438" y="381000"/>
            <a:ext cx="7162800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Elección del método de integración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730AAC8-B1D0-48BF-B727-42C17CCC4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501" y="839153"/>
            <a:ext cx="4572000" cy="572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73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" y="414147"/>
            <a:ext cx="6477000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rgbClr val="0070C0"/>
                </a:solidFill>
              </a:rPr>
              <a:t>Elección del método de integración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3581400" y="6248400"/>
            <a:ext cx="4419600" cy="24686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Auditorías de sistemas de gestión – Luis Clavijo Ayala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098C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4" name="object 5">
            <a:extLst>
              <a:ext uri="{FF2B5EF4-FFF2-40B4-BE49-F238E27FC236}">
                <a16:creationId xmlns:a16="http://schemas.microsoft.com/office/drawing/2014/main" xmlns="" id="{4FE6988D-450B-4D64-8A6F-ED849FA2537F}"/>
              </a:ext>
            </a:extLst>
          </p:cNvPr>
          <p:cNvSpPr/>
          <p:nvPr/>
        </p:nvSpPr>
        <p:spPr>
          <a:xfrm>
            <a:off x="771672" y="991328"/>
            <a:ext cx="6848328" cy="4723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4236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504366"/>
            <a:ext cx="7086600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Consideraciones 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xmlns="" id="{0B6B8D54-12DF-41BC-B54F-96A621172E62}"/>
              </a:ext>
            </a:extLst>
          </p:cNvPr>
          <p:cNvSpPr txBox="1"/>
          <p:nvPr/>
        </p:nvSpPr>
        <p:spPr>
          <a:xfrm>
            <a:off x="304800" y="1676400"/>
            <a:ext cx="7620000" cy="3136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Si Complejidad, Alcance y Riesgo son del mismo nivel, se escoge el método acorde a ese nivel</a:t>
            </a:r>
          </a:p>
          <a:p>
            <a:pPr marL="12700" algn="just">
              <a:spcBef>
                <a:spcPts val="100"/>
              </a:spcBef>
              <a:tabLst>
                <a:tab pos="354965" algn="l"/>
                <a:tab pos="355600" algn="l"/>
              </a:tabLst>
            </a:pPr>
            <a:endParaRPr lang="es-MX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Si hay dos variables de un nivel y una de otro nivel, se escoge el método acorde al nivel de las 2 variables iguales.</a:t>
            </a:r>
          </a:p>
          <a:p>
            <a:pPr marL="12700" algn="just">
              <a:spcBef>
                <a:spcPts val="100"/>
              </a:spcBef>
              <a:tabLst>
                <a:tab pos="354965" algn="l"/>
                <a:tab pos="355600" algn="l"/>
              </a:tabLst>
            </a:pPr>
            <a:endParaRPr lang="es-MX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Si las 3 variables son de diferentes niveles, queda a discreción de la empresa el método a emplear</a:t>
            </a:r>
          </a:p>
          <a:p>
            <a:pPr marL="12700" algn="just">
              <a:spcBef>
                <a:spcPts val="100"/>
              </a:spcBef>
              <a:tabLst>
                <a:tab pos="354965" algn="l"/>
                <a:tab pos="355600" algn="l"/>
              </a:tabLst>
            </a:pPr>
            <a:endParaRPr lang="es-MX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Siempre que el método a emplear sea mayor al básico, se recomienda </a:t>
            </a:r>
            <a:r>
              <a:rPr lang="es-MX" b="1" dirty="0">
                <a:solidFill>
                  <a:schemeClr val="bg1"/>
                </a:solidFill>
                <a:latin typeface="Arial"/>
                <a:cs typeface="Arial"/>
              </a:rPr>
              <a:t>blindar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 el proceso, es decir, asignar mas recursos.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645" y="534450"/>
            <a:ext cx="8506155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dirty="0">
                <a:solidFill>
                  <a:srgbClr val="0070C0"/>
                </a:solidFill>
              </a:rPr>
              <a:t>Métodos de integración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0AE46C6E-7749-4AAA-80BC-D7B8EE177E51}"/>
              </a:ext>
            </a:extLst>
          </p:cNvPr>
          <p:cNvSpPr txBox="1"/>
          <p:nvPr/>
        </p:nvSpPr>
        <p:spPr>
          <a:xfrm>
            <a:off x="1696211" y="1813560"/>
            <a:ext cx="5105400" cy="436017"/>
          </a:xfrm>
          <a:prstGeom prst="rect">
            <a:avLst/>
          </a:prstGeom>
          <a:solidFill>
            <a:srgbClr val="0E7DC5"/>
          </a:solidFill>
          <a:ln w="9144">
            <a:solidFill>
              <a:srgbClr val="097BC5"/>
            </a:solidFill>
          </a:ln>
        </p:spPr>
        <p:txBody>
          <a:bodyPr vert="horz" wrap="square" lIns="0" tIns="127000" rIns="0" bIns="0" rtlCol="0">
            <a:spAutoFit/>
          </a:bodyPr>
          <a:lstStyle/>
          <a:p>
            <a:pPr marL="490855">
              <a:lnSpc>
                <a:spcPct val="100000"/>
              </a:lnSpc>
              <a:spcBef>
                <a:spcPts val="1000"/>
              </a:spcBef>
            </a:pPr>
            <a:r>
              <a:rPr lang="es-MX" sz="2000" b="1" dirty="0">
                <a:solidFill>
                  <a:srgbClr val="FFFFFF"/>
                </a:solidFill>
                <a:latin typeface="TeX Gyre Bonum"/>
                <a:cs typeface="TeX Gyre Bonum"/>
              </a:rPr>
              <a:t>      </a:t>
            </a:r>
            <a:r>
              <a:rPr sz="2000" b="1" dirty="0" err="1">
                <a:solidFill>
                  <a:srgbClr val="FFFFFF"/>
                </a:solidFill>
                <a:latin typeface="TeX Gyre Bonum"/>
                <a:cs typeface="TeX Gyre Bonum"/>
              </a:rPr>
              <a:t>Organizaciones</a:t>
            </a:r>
            <a:r>
              <a:rPr sz="2000" b="1" dirty="0">
                <a:solidFill>
                  <a:srgbClr val="FFFFFF"/>
                </a:solidFill>
                <a:latin typeface="TeX Gyre Bonum"/>
                <a:cs typeface="TeX Gyre Bonum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sin</a:t>
            </a:r>
            <a:r>
              <a:rPr sz="2000" b="1" spc="-60" dirty="0">
                <a:solidFill>
                  <a:srgbClr val="FFFFFF"/>
                </a:solidFill>
                <a:latin typeface="TeX Gyre Bonum"/>
                <a:cs typeface="TeX Gyre Bonum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TeX Gyre Bonum"/>
                <a:cs typeface="TeX Gyre Bonum"/>
              </a:rPr>
              <a:t>experiencia</a:t>
            </a:r>
            <a:endParaRPr lang="es-MX" sz="2000" b="1" dirty="0">
              <a:solidFill>
                <a:srgbClr val="FFFFFF"/>
              </a:solidFill>
              <a:latin typeface="TeX Gyre Bonum"/>
              <a:cs typeface="TeX Gyre Bonum"/>
            </a:endParaRP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xmlns="" id="{EEDEEDD2-1631-4D70-8C50-8C762BF1532E}"/>
              </a:ext>
            </a:extLst>
          </p:cNvPr>
          <p:cNvSpPr txBox="1"/>
          <p:nvPr/>
        </p:nvSpPr>
        <p:spPr>
          <a:xfrm>
            <a:off x="402742" y="2605481"/>
            <a:ext cx="7688580" cy="318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Acciones:</a:t>
            </a:r>
            <a:endParaRPr sz="24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550" dirty="0">
              <a:latin typeface="TeX Gyre Bonum"/>
              <a:cs typeface="TeX Gyre Bonum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dirty="0">
                <a:latin typeface="TeX Gyre Bonum"/>
                <a:cs typeface="TeX Gyre Bonum"/>
              </a:rPr>
              <a:t>Integrar </a:t>
            </a:r>
            <a:r>
              <a:rPr sz="1800" spc="-5" dirty="0">
                <a:latin typeface="TeX Gyre Bonum"/>
                <a:cs typeface="TeX Gyre Bonum"/>
              </a:rPr>
              <a:t>las políticas de </a:t>
            </a:r>
            <a:r>
              <a:rPr sz="1800" dirty="0">
                <a:latin typeface="TeX Gyre Bonum"/>
                <a:cs typeface="TeX Gyre Bonum"/>
              </a:rPr>
              <a:t>los </a:t>
            </a:r>
            <a:r>
              <a:rPr sz="1800" spc="-5" dirty="0">
                <a:latin typeface="TeX Gyre Bonum"/>
                <a:cs typeface="TeX Gyre Bonum"/>
              </a:rPr>
              <a:t>distintos SG </a:t>
            </a:r>
            <a:r>
              <a:rPr sz="1800" spc="5" dirty="0">
                <a:latin typeface="TeX Gyre Bonum"/>
                <a:cs typeface="TeX Gyre Bonum"/>
              </a:rPr>
              <a:t>en </a:t>
            </a:r>
            <a:r>
              <a:rPr sz="1800" spc="-5" dirty="0">
                <a:latin typeface="TeX Gyre Bonum"/>
                <a:cs typeface="TeX Gyre Bonum"/>
              </a:rPr>
              <a:t>una política</a:t>
            </a:r>
            <a:r>
              <a:rPr sz="1800" spc="-55" dirty="0">
                <a:latin typeface="TeX Gyre Bonum"/>
                <a:cs typeface="TeX Gyre Bonum"/>
              </a:rPr>
              <a:t> </a:t>
            </a:r>
            <a:r>
              <a:rPr sz="1800" spc="-5" dirty="0">
                <a:latin typeface="TeX Gyre Bonum"/>
                <a:cs typeface="TeX Gyre Bonum"/>
              </a:rPr>
              <a:t>integrada.</a:t>
            </a:r>
            <a:endParaRPr sz="18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dirty="0">
                <a:latin typeface="TeX Gyre Bonum"/>
                <a:cs typeface="TeX Gyre Bonum"/>
              </a:rPr>
              <a:t>Integrar los </a:t>
            </a:r>
            <a:r>
              <a:rPr sz="1800" spc="-5" dirty="0">
                <a:latin typeface="TeX Gyre Bonum"/>
                <a:cs typeface="TeX Gyre Bonum"/>
              </a:rPr>
              <a:t>manuales de </a:t>
            </a:r>
            <a:r>
              <a:rPr sz="1800" dirty="0">
                <a:latin typeface="TeX Gyre Bonum"/>
                <a:cs typeface="TeX Gyre Bonum"/>
              </a:rPr>
              <a:t>gestión en </a:t>
            </a:r>
            <a:r>
              <a:rPr sz="1800" spc="-5" dirty="0">
                <a:latin typeface="TeX Gyre Bonum"/>
                <a:cs typeface="TeX Gyre Bonum"/>
              </a:rPr>
              <a:t>un único manual</a:t>
            </a:r>
            <a:r>
              <a:rPr sz="1800" spc="-50" dirty="0">
                <a:latin typeface="TeX Gyre Bonum"/>
                <a:cs typeface="TeX Gyre Bonum"/>
              </a:rPr>
              <a:t> </a:t>
            </a:r>
            <a:r>
              <a:rPr sz="1800" spc="-5" dirty="0">
                <a:latin typeface="TeX Gyre Bonum"/>
                <a:cs typeface="TeX Gyre Bonum"/>
              </a:rPr>
              <a:t>integrado.</a:t>
            </a:r>
            <a:endParaRPr sz="18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dirty="0">
                <a:latin typeface="TeX Gyre Bonum"/>
                <a:cs typeface="TeX Gyre Bonum"/>
              </a:rPr>
              <a:t>Definir responsabilidades y</a:t>
            </a:r>
            <a:r>
              <a:rPr sz="1800" spc="-60" dirty="0">
                <a:latin typeface="TeX Gyre Bonum"/>
                <a:cs typeface="TeX Gyre Bonum"/>
              </a:rPr>
              <a:t> </a:t>
            </a:r>
            <a:r>
              <a:rPr sz="1800" dirty="0">
                <a:latin typeface="TeX Gyre Bonum"/>
                <a:cs typeface="TeX Gyre Bonum"/>
              </a:rPr>
              <a:t>funciones.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12700" marR="146685" algn="just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b="1" dirty="0">
                <a:latin typeface="TeX Gyre Bonum"/>
                <a:cs typeface="TeX Gyre Bonum"/>
              </a:rPr>
              <a:t>Integrar los </a:t>
            </a:r>
            <a:r>
              <a:rPr sz="1800" b="1" spc="-5" dirty="0">
                <a:latin typeface="TeX Gyre Bonum"/>
                <a:cs typeface="TeX Gyre Bonum"/>
              </a:rPr>
              <a:t>procedimientos </a:t>
            </a:r>
            <a:r>
              <a:rPr sz="1800" b="1" dirty="0">
                <a:latin typeface="TeX Gyre Bonum"/>
                <a:cs typeface="TeX Gyre Bonum"/>
              </a:rPr>
              <a:t>de</a:t>
            </a:r>
            <a:r>
              <a:rPr sz="1800" dirty="0">
                <a:latin typeface="TeX Gyre Bonum"/>
                <a:cs typeface="TeX Gyre Bonum"/>
              </a:rPr>
              <a:t>: </a:t>
            </a:r>
            <a:r>
              <a:rPr sz="1800" spc="-5" dirty="0">
                <a:latin typeface="TeX Gyre Bonum"/>
                <a:cs typeface="TeX Gyre Bonum"/>
              </a:rPr>
              <a:t>identificación de </a:t>
            </a:r>
            <a:r>
              <a:rPr sz="1800" dirty="0">
                <a:latin typeface="TeX Gyre Bonum"/>
                <a:cs typeface="TeX Gyre Bonum"/>
              </a:rPr>
              <a:t>los </a:t>
            </a:r>
            <a:r>
              <a:rPr sz="1800" spc="-5" dirty="0">
                <a:latin typeface="TeX Gyre Bonum"/>
                <a:cs typeface="TeX Gyre Bonum"/>
              </a:rPr>
              <a:t>requisitos  legales, </a:t>
            </a:r>
            <a:r>
              <a:rPr sz="1800" dirty="0">
                <a:latin typeface="TeX Gyre Bonum"/>
                <a:cs typeface="TeX Gyre Bonum"/>
              </a:rPr>
              <a:t>elaboración y </a:t>
            </a:r>
            <a:r>
              <a:rPr sz="1800" spc="-5" dirty="0">
                <a:latin typeface="TeX Gyre Bonum"/>
                <a:cs typeface="TeX Gyre Bonum"/>
              </a:rPr>
              <a:t>control de documentos </a:t>
            </a:r>
            <a:r>
              <a:rPr sz="1800" dirty="0">
                <a:latin typeface="TeX Gyre Bonum"/>
                <a:cs typeface="TeX Gyre Bonum"/>
              </a:rPr>
              <a:t>y </a:t>
            </a:r>
            <a:r>
              <a:rPr sz="1800" spc="-5" dirty="0">
                <a:latin typeface="TeX Gyre Bonum"/>
                <a:cs typeface="TeX Gyre Bonum"/>
              </a:rPr>
              <a:t>registros, gestión de  no </a:t>
            </a:r>
            <a:r>
              <a:rPr sz="1800" dirty="0">
                <a:latin typeface="TeX Gyre Bonum"/>
                <a:cs typeface="TeX Gyre Bonum"/>
              </a:rPr>
              <a:t>conformidades y </a:t>
            </a:r>
            <a:r>
              <a:rPr sz="1800" spc="-5" dirty="0">
                <a:latin typeface="TeX Gyre Bonum"/>
                <a:cs typeface="TeX Gyre Bonum"/>
              </a:rPr>
              <a:t>oportunidades de </a:t>
            </a:r>
            <a:r>
              <a:rPr sz="1800" dirty="0">
                <a:latin typeface="TeX Gyre Bonum"/>
                <a:cs typeface="TeX Gyre Bonum"/>
              </a:rPr>
              <a:t>mejora y </a:t>
            </a:r>
            <a:r>
              <a:rPr sz="1800" spc="-5" dirty="0">
                <a:latin typeface="TeX Gyre Bonum"/>
                <a:cs typeface="TeX Gyre Bonum"/>
              </a:rPr>
              <a:t>auditoría</a:t>
            </a:r>
            <a:r>
              <a:rPr sz="1800" spc="-65" dirty="0">
                <a:latin typeface="TeX Gyre Bonum"/>
                <a:cs typeface="TeX Gyre Bonum"/>
              </a:rPr>
              <a:t> </a:t>
            </a:r>
            <a:r>
              <a:rPr sz="1800" dirty="0">
                <a:latin typeface="TeX Gyre Bonum"/>
                <a:cs typeface="TeX Gyre Bonum"/>
              </a:rPr>
              <a:t>interna.</a:t>
            </a:r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xmlns="" id="{671F1EE6-5D6E-496F-B9EF-06941EB3F85E}"/>
              </a:ext>
            </a:extLst>
          </p:cNvPr>
          <p:cNvSpPr txBox="1"/>
          <p:nvPr/>
        </p:nvSpPr>
        <p:spPr>
          <a:xfrm>
            <a:off x="2586227" y="1127760"/>
            <a:ext cx="3392804" cy="525780"/>
          </a:xfrm>
          <a:prstGeom prst="rect">
            <a:avLst/>
          </a:prstGeom>
          <a:solidFill>
            <a:srgbClr val="00AF50"/>
          </a:solidFill>
          <a:ln w="9144">
            <a:solidFill>
              <a:srgbClr val="097BC5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541655">
              <a:lnSpc>
                <a:spcPct val="100000"/>
              </a:lnSpc>
              <a:spcBef>
                <a:spcPts val="550"/>
              </a:spcBef>
            </a:pPr>
            <a:r>
              <a:rPr sz="2400" b="1" dirty="0">
                <a:solidFill>
                  <a:srgbClr val="FFFFFF"/>
                </a:solidFill>
                <a:latin typeface="TeX Gyre Bonum"/>
                <a:cs typeface="TeX Gyre Bonum"/>
              </a:rPr>
              <a:t>Método</a:t>
            </a:r>
            <a:r>
              <a:rPr sz="2400" b="1" spc="-35" dirty="0">
                <a:solidFill>
                  <a:srgbClr val="FFFFFF"/>
                </a:solidFill>
                <a:latin typeface="TeX Gyre Bonum"/>
                <a:cs typeface="TeX Gyre Bonum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Básico</a:t>
            </a:r>
            <a:endParaRPr sz="2400" dirty="0">
              <a:latin typeface="TeX Gyre Bonum"/>
              <a:cs typeface="TeX Gyre Bonum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xmlns="" id="{F82256B7-05F2-4745-AD59-701394C85CF6}"/>
              </a:ext>
            </a:extLst>
          </p:cNvPr>
          <p:cNvSpPr/>
          <p:nvPr/>
        </p:nvSpPr>
        <p:spPr>
          <a:xfrm>
            <a:off x="1052678" y="2435284"/>
            <a:ext cx="6477000" cy="647700"/>
          </a:xfrm>
          <a:custGeom>
            <a:avLst/>
            <a:gdLst/>
            <a:ahLst/>
            <a:cxnLst/>
            <a:rect l="l" t="t" r="r" b="b"/>
            <a:pathLst>
              <a:path w="6477000" h="647700">
                <a:moveTo>
                  <a:pt x="6476999" y="0"/>
                </a:moveTo>
                <a:lnTo>
                  <a:pt x="0" y="0"/>
                </a:lnTo>
                <a:lnTo>
                  <a:pt x="0" y="431800"/>
                </a:lnTo>
                <a:lnTo>
                  <a:pt x="2500884" y="431800"/>
                </a:lnTo>
                <a:lnTo>
                  <a:pt x="2500884" y="539750"/>
                </a:lnTo>
                <a:lnTo>
                  <a:pt x="1763395" y="539750"/>
                </a:lnTo>
                <a:lnTo>
                  <a:pt x="3238500" y="647700"/>
                </a:lnTo>
                <a:lnTo>
                  <a:pt x="4713605" y="539750"/>
                </a:lnTo>
                <a:lnTo>
                  <a:pt x="3976116" y="539750"/>
                </a:lnTo>
                <a:lnTo>
                  <a:pt x="3976116" y="431800"/>
                </a:lnTo>
                <a:lnTo>
                  <a:pt x="6476999" y="431800"/>
                </a:lnTo>
                <a:lnTo>
                  <a:pt x="6476999" y="0"/>
                </a:lnTo>
                <a:close/>
              </a:path>
            </a:pathLst>
          </a:custGeom>
          <a:solidFill>
            <a:srgbClr val="0E7DC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E53A747-18BB-40F2-8ADA-96950D3D4218}"/>
              </a:ext>
            </a:extLst>
          </p:cNvPr>
          <p:cNvSpPr txBox="1"/>
          <p:nvPr/>
        </p:nvSpPr>
        <p:spPr>
          <a:xfrm>
            <a:off x="3633953" y="2463419"/>
            <a:ext cx="1314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</a:rPr>
              <a:t>Acciones</a:t>
            </a:r>
            <a:endParaRPr lang="es-EC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645" y="534450"/>
            <a:ext cx="8506155" cy="469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dirty="0">
                <a:solidFill>
                  <a:srgbClr val="0070C0"/>
                </a:solidFill>
              </a:rPr>
              <a:t>Métodos de integración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E666DC53-3C33-4C03-87B4-731A08511634}"/>
              </a:ext>
            </a:extLst>
          </p:cNvPr>
          <p:cNvSpPr txBox="1"/>
          <p:nvPr/>
        </p:nvSpPr>
        <p:spPr>
          <a:xfrm>
            <a:off x="3679953" y="1655593"/>
            <a:ext cx="4359909" cy="436658"/>
          </a:xfrm>
          <a:prstGeom prst="rect">
            <a:avLst/>
          </a:prstGeom>
          <a:solidFill>
            <a:srgbClr val="0E7DC5"/>
          </a:solidFill>
          <a:ln w="9144">
            <a:solidFill>
              <a:srgbClr val="097BC5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208915">
              <a:lnSpc>
                <a:spcPct val="100000"/>
              </a:lnSpc>
              <a:spcBef>
                <a:spcPts val="1005"/>
              </a:spcBef>
            </a:pPr>
            <a:r>
              <a:rPr sz="2000" b="1" dirty="0">
                <a:solidFill>
                  <a:srgbClr val="FFFFFF"/>
                </a:solidFill>
                <a:latin typeface="TeX Gyre Bonum"/>
                <a:cs typeface="TeX Gyre Bonum"/>
              </a:rPr>
              <a:t>Es la continuación del </a:t>
            </a:r>
            <a:r>
              <a:rPr sz="2000" b="1" dirty="0" err="1">
                <a:solidFill>
                  <a:srgbClr val="FFFFFF"/>
                </a:solidFill>
                <a:latin typeface="TeX Gyre Bonum"/>
                <a:cs typeface="TeX Gyre Bonum"/>
              </a:rPr>
              <a:t>método</a:t>
            </a:r>
            <a:r>
              <a:rPr sz="2000" b="1" spc="-130" dirty="0">
                <a:solidFill>
                  <a:srgbClr val="FFFFFF"/>
                </a:solidFill>
                <a:latin typeface="TeX Gyre Bonum"/>
                <a:cs typeface="TeX Gyre Bonum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TeX Gyre Bonum"/>
                <a:cs typeface="TeX Gyre Bonum"/>
              </a:rPr>
              <a:t>básico</a:t>
            </a:r>
            <a:endParaRPr lang="es-EC" sz="2000" dirty="0">
              <a:latin typeface="TeX Gyre Bonum"/>
              <a:cs typeface="TeX Gyre Bonum"/>
            </a:endParaRPr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xmlns="" id="{C769C8F3-6D8D-4E26-BC99-13D37393F6C6}"/>
              </a:ext>
            </a:extLst>
          </p:cNvPr>
          <p:cNvSpPr txBox="1"/>
          <p:nvPr/>
        </p:nvSpPr>
        <p:spPr>
          <a:xfrm>
            <a:off x="334026" y="1634951"/>
            <a:ext cx="3133025" cy="440505"/>
          </a:xfrm>
          <a:prstGeom prst="rect">
            <a:avLst/>
          </a:prstGeom>
          <a:solidFill>
            <a:srgbClr val="FFC000"/>
          </a:solidFill>
          <a:ln w="9144">
            <a:solidFill>
              <a:srgbClr val="A7A7A7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L="297815">
              <a:lnSpc>
                <a:spcPct val="100000"/>
              </a:lnSpc>
              <a:spcBef>
                <a:spcPts val="555"/>
              </a:spcBef>
            </a:pPr>
            <a:r>
              <a:rPr sz="2400" b="1" dirty="0">
                <a:solidFill>
                  <a:srgbClr val="FFFFFF"/>
                </a:solidFill>
                <a:latin typeface="TeX Gyre Bonum"/>
                <a:cs typeface="TeX Gyre Bonum"/>
              </a:rPr>
              <a:t>Método</a:t>
            </a:r>
            <a:r>
              <a:rPr sz="2400" b="1" spc="-40" dirty="0">
                <a:solidFill>
                  <a:srgbClr val="FFFFFF"/>
                </a:solidFill>
                <a:latin typeface="TeX Gyre Bonum"/>
                <a:cs typeface="TeX Gyre Bonum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Avanzado</a:t>
            </a:r>
            <a:endParaRPr sz="2400" dirty="0">
              <a:latin typeface="TeX Gyre Bonum"/>
              <a:cs typeface="TeX Gyre Bonum"/>
            </a:endParaRPr>
          </a:p>
        </p:txBody>
      </p:sp>
      <p:grpSp>
        <p:nvGrpSpPr>
          <p:cNvPr id="19" name="object 7">
            <a:extLst>
              <a:ext uri="{FF2B5EF4-FFF2-40B4-BE49-F238E27FC236}">
                <a16:creationId xmlns:a16="http://schemas.microsoft.com/office/drawing/2014/main" xmlns="" id="{991340FD-12C7-420B-9998-77C17CC45733}"/>
              </a:ext>
            </a:extLst>
          </p:cNvPr>
          <p:cNvGrpSpPr/>
          <p:nvPr/>
        </p:nvGrpSpPr>
        <p:grpSpPr>
          <a:xfrm>
            <a:off x="971550" y="2345530"/>
            <a:ext cx="6515100" cy="685800"/>
            <a:chOff x="1121663" y="2276855"/>
            <a:chExt cx="6515100" cy="685800"/>
          </a:xfrm>
        </p:grpSpPr>
        <p:sp>
          <p:nvSpPr>
            <p:cNvPr id="20" name="object 8">
              <a:extLst>
                <a:ext uri="{FF2B5EF4-FFF2-40B4-BE49-F238E27FC236}">
                  <a16:creationId xmlns:a16="http://schemas.microsoft.com/office/drawing/2014/main" xmlns="" id="{CA13E228-F462-4E06-BCBE-259744FCD7F7}"/>
                </a:ext>
              </a:extLst>
            </p:cNvPr>
            <p:cNvSpPr/>
            <p:nvPr/>
          </p:nvSpPr>
          <p:spPr>
            <a:xfrm>
              <a:off x="1159763" y="2314955"/>
              <a:ext cx="6477000" cy="647700"/>
            </a:xfrm>
            <a:custGeom>
              <a:avLst/>
              <a:gdLst/>
              <a:ahLst/>
              <a:cxnLst/>
              <a:rect l="l" t="t" r="r" b="b"/>
              <a:pathLst>
                <a:path w="6477000" h="647700">
                  <a:moveTo>
                    <a:pt x="6477000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2500884" y="431800"/>
                  </a:lnTo>
                  <a:lnTo>
                    <a:pt x="2500884" y="539750"/>
                  </a:lnTo>
                  <a:lnTo>
                    <a:pt x="1763395" y="539750"/>
                  </a:lnTo>
                  <a:lnTo>
                    <a:pt x="3238500" y="647700"/>
                  </a:lnTo>
                  <a:lnTo>
                    <a:pt x="4713605" y="539750"/>
                  </a:lnTo>
                  <a:lnTo>
                    <a:pt x="3976116" y="539750"/>
                  </a:lnTo>
                  <a:lnTo>
                    <a:pt x="3976116" y="431800"/>
                  </a:lnTo>
                  <a:lnTo>
                    <a:pt x="6477000" y="431800"/>
                  </a:lnTo>
                  <a:lnTo>
                    <a:pt x="647700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xmlns="" id="{B0442769-305B-4BB1-94E5-B54DFD6D8118}"/>
                </a:ext>
              </a:extLst>
            </p:cNvPr>
            <p:cNvSpPr/>
            <p:nvPr/>
          </p:nvSpPr>
          <p:spPr>
            <a:xfrm>
              <a:off x="3639438" y="2423286"/>
              <a:ext cx="1493647" cy="221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0">
              <a:extLst>
                <a:ext uri="{FF2B5EF4-FFF2-40B4-BE49-F238E27FC236}">
                  <a16:creationId xmlns:a16="http://schemas.microsoft.com/office/drawing/2014/main" xmlns="" id="{D55DDE49-7443-4EC6-81B5-6B3EBCF9BF42}"/>
                </a:ext>
              </a:extLst>
            </p:cNvPr>
            <p:cNvSpPr/>
            <p:nvPr/>
          </p:nvSpPr>
          <p:spPr>
            <a:xfrm>
              <a:off x="1121663" y="2276855"/>
              <a:ext cx="6477000" cy="647700"/>
            </a:xfrm>
            <a:custGeom>
              <a:avLst/>
              <a:gdLst/>
              <a:ahLst/>
              <a:cxnLst/>
              <a:rect l="l" t="t" r="r" b="b"/>
              <a:pathLst>
                <a:path w="6477000" h="647700">
                  <a:moveTo>
                    <a:pt x="6477000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2500884" y="431800"/>
                  </a:lnTo>
                  <a:lnTo>
                    <a:pt x="2500884" y="539750"/>
                  </a:lnTo>
                  <a:lnTo>
                    <a:pt x="1763395" y="539750"/>
                  </a:lnTo>
                  <a:lnTo>
                    <a:pt x="3238500" y="647700"/>
                  </a:lnTo>
                  <a:lnTo>
                    <a:pt x="4713605" y="539750"/>
                  </a:lnTo>
                  <a:lnTo>
                    <a:pt x="3976116" y="539750"/>
                  </a:lnTo>
                  <a:lnTo>
                    <a:pt x="3976116" y="431800"/>
                  </a:lnTo>
                  <a:lnTo>
                    <a:pt x="6477000" y="431800"/>
                  </a:lnTo>
                  <a:lnTo>
                    <a:pt x="6477000" y="0"/>
                  </a:lnTo>
                  <a:close/>
                </a:path>
              </a:pathLst>
            </a:custGeom>
            <a:solidFill>
              <a:srgbClr val="0E7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1">
            <a:extLst>
              <a:ext uri="{FF2B5EF4-FFF2-40B4-BE49-F238E27FC236}">
                <a16:creationId xmlns:a16="http://schemas.microsoft.com/office/drawing/2014/main" xmlns="" id="{41BC8688-08CB-4909-B137-0E2CE6A64A8B}"/>
              </a:ext>
            </a:extLst>
          </p:cNvPr>
          <p:cNvSpPr txBox="1"/>
          <p:nvPr/>
        </p:nvSpPr>
        <p:spPr>
          <a:xfrm>
            <a:off x="1149350" y="2364745"/>
            <a:ext cx="6845300" cy="37215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48970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Acciones:</a:t>
            </a:r>
            <a:endParaRPr sz="24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 dirty="0">
              <a:latin typeface="TeX Gyre Bonum"/>
              <a:cs typeface="TeX Gyre Bonum"/>
            </a:endParaRPr>
          </a:p>
          <a:p>
            <a:pPr marL="340360" indent="-327660">
              <a:lnSpc>
                <a:spcPct val="100000"/>
              </a:lnSpc>
              <a:buFont typeface="Wingdings"/>
              <a:buChar char=""/>
              <a:tabLst>
                <a:tab pos="339725" algn="l"/>
                <a:tab pos="340360" algn="l"/>
              </a:tabLst>
            </a:pPr>
            <a:r>
              <a:rPr sz="1800" dirty="0">
                <a:latin typeface="TeX Gyre Bonum"/>
                <a:cs typeface="TeX Gyre Bonum"/>
              </a:rPr>
              <a:t>Desarrollar </a:t>
            </a:r>
            <a:r>
              <a:rPr sz="1800" spc="-5" dirty="0">
                <a:latin typeface="TeX Gyre Bonum"/>
                <a:cs typeface="TeX Gyre Bonum"/>
              </a:rPr>
              <a:t>un mapa de procesos que </a:t>
            </a:r>
            <a:r>
              <a:rPr sz="1800" dirty="0">
                <a:latin typeface="TeX Gyre Bonum"/>
                <a:cs typeface="TeX Gyre Bonum"/>
              </a:rPr>
              <a:t>integre los </a:t>
            </a:r>
            <a:r>
              <a:rPr sz="1800" spc="-5" dirty="0">
                <a:latin typeface="TeX Gyre Bonum"/>
                <a:cs typeface="TeX Gyre Bonum"/>
              </a:rPr>
              <a:t>SG de</a:t>
            </a:r>
            <a:r>
              <a:rPr sz="1800" spc="-70" dirty="0">
                <a:latin typeface="TeX Gyre Bonum"/>
                <a:cs typeface="TeX Gyre Bonum"/>
              </a:rPr>
              <a:t> </a:t>
            </a:r>
            <a:r>
              <a:rPr sz="1800" dirty="0">
                <a:latin typeface="TeX Gyre Bonum"/>
                <a:cs typeface="TeX Gyre Bonum"/>
              </a:rPr>
              <a:t>la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eX Gyre Bonum"/>
                <a:cs typeface="TeX Gyre Bonum"/>
              </a:rPr>
              <a:t>organización.</a:t>
            </a:r>
            <a:endParaRPr sz="18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 dirty="0">
              <a:latin typeface="TeX Gyre Bonum"/>
              <a:cs typeface="TeX Gyre Bonum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dirty="0">
                <a:latin typeface="TeX Gyre Bonum"/>
                <a:cs typeface="TeX Gyre Bonum"/>
              </a:rPr>
              <a:t>Definición y </a:t>
            </a:r>
            <a:r>
              <a:rPr sz="1800" spc="-5" dirty="0">
                <a:latin typeface="TeX Gyre Bonum"/>
                <a:cs typeface="TeX Gyre Bonum"/>
              </a:rPr>
              <a:t>gestión de</a:t>
            </a:r>
            <a:r>
              <a:rPr sz="1800" spc="-35" dirty="0">
                <a:latin typeface="TeX Gyre Bonum"/>
                <a:cs typeface="TeX Gyre Bonum"/>
              </a:rPr>
              <a:t> </a:t>
            </a:r>
            <a:r>
              <a:rPr sz="1800" spc="-5" dirty="0">
                <a:latin typeface="TeX Gyre Bonum"/>
                <a:cs typeface="TeX Gyre Bonum"/>
              </a:rPr>
              <a:t>procesos.</a:t>
            </a:r>
            <a:endParaRPr sz="18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12700" marR="22225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67335" algn="l"/>
              </a:tabLst>
            </a:pPr>
            <a:r>
              <a:rPr sz="1800" spc="-5" dirty="0">
                <a:latin typeface="TeX Gyre Bonum"/>
                <a:cs typeface="TeX Gyre Bonum"/>
              </a:rPr>
              <a:t>Revisión </a:t>
            </a:r>
            <a:r>
              <a:rPr sz="1800" dirty="0">
                <a:latin typeface="TeX Gyre Bonum"/>
                <a:cs typeface="TeX Gyre Bonum"/>
              </a:rPr>
              <a:t>y mejora </a:t>
            </a:r>
            <a:r>
              <a:rPr sz="1800" spc="-5" dirty="0">
                <a:latin typeface="TeX Gyre Bonum"/>
                <a:cs typeface="TeX Gyre Bonum"/>
              </a:rPr>
              <a:t>de </a:t>
            </a:r>
            <a:r>
              <a:rPr sz="1800" dirty="0">
                <a:latin typeface="TeX Gyre Bonum"/>
                <a:cs typeface="TeX Gyre Bonum"/>
              </a:rPr>
              <a:t>los </a:t>
            </a:r>
            <a:r>
              <a:rPr sz="1800" spc="-5" dirty="0">
                <a:latin typeface="TeX Gyre Bonum"/>
                <a:cs typeface="TeX Gyre Bonum"/>
              </a:rPr>
              <a:t>procesos </a:t>
            </a:r>
            <a:r>
              <a:rPr sz="1800" dirty="0">
                <a:latin typeface="TeX Gyre Bonum"/>
                <a:cs typeface="TeX Gyre Bonum"/>
              </a:rPr>
              <a:t>teniendo </a:t>
            </a:r>
            <a:r>
              <a:rPr sz="1800" spc="5" dirty="0">
                <a:latin typeface="TeX Gyre Bonum"/>
                <a:cs typeface="TeX Gyre Bonum"/>
              </a:rPr>
              <a:t>en </a:t>
            </a:r>
            <a:r>
              <a:rPr sz="1800" dirty="0">
                <a:latin typeface="TeX Gyre Bonum"/>
                <a:cs typeface="TeX Gyre Bonum"/>
              </a:rPr>
              <a:t>cuenta los  </a:t>
            </a:r>
            <a:r>
              <a:rPr sz="1800" spc="-5" dirty="0">
                <a:latin typeface="TeX Gyre Bonum"/>
                <a:cs typeface="TeX Gyre Bonum"/>
              </a:rPr>
              <a:t>requisitos de cada </a:t>
            </a:r>
            <a:r>
              <a:rPr sz="1800" dirty="0">
                <a:latin typeface="TeX Gyre Bonum"/>
                <a:cs typeface="TeX Gyre Bonum"/>
              </a:rPr>
              <a:t>sistema.</a:t>
            </a: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67335" algn="l"/>
              </a:tabLst>
            </a:pPr>
            <a:r>
              <a:rPr sz="1800" b="1" dirty="0">
                <a:latin typeface="TeX Gyre Bonum"/>
                <a:cs typeface="TeX Gyre Bonum"/>
              </a:rPr>
              <a:t>Integrar los </a:t>
            </a:r>
            <a:r>
              <a:rPr sz="1800" b="1" spc="-5" dirty="0">
                <a:latin typeface="TeX Gyre Bonum"/>
                <a:cs typeface="TeX Gyre Bonum"/>
              </a:rPr>
              <a:t>procedimientos </a:t>
            </a:r>
            <a:r>
              <a:rPr sz="1800" b="1" dirty="0">
                <a:latin typeface="TeX Gyre Bonum"/>
                <a:cs typeface="TeX Gyre Bonum"/>
              </a:rPr>
              <a:t>de</a:t>
            </a:r>
            <a:r>
              <a:rPr sz="1800" dirty="0">
                <a:latin typeface="TeX Gyre Bonum"/>
                <a:cs typeface="TeX Gyre Bonum"/>
              </a:rPr>
              <a:t>: </a:t>
            </a:r>
            <a:r>
              <a:rPr sz="1800" spc="-5" dirty="0">
                <a:latin typeface="TeX Gyre Bonum"/>
                <a:cs typeface="TeX Gyre Bonum"/>
              </a:rPr>
              <a:t>revisión por la dirección,  formación, comunicación, información </a:t>
            </a:r>
            <a:r>
              <a:rPr sz="1800" dirty="0">
                <a:latin typeface="TeX Gyre Bonum"/>
                <a:cs typeface="TeX Gyre Bonum"/>
              </a:rPr>
              <a:t>y </a:t>
            </a:r>
            <a:r>
              <a:rPr sz="1800" spc="-5" dirty="0">
                <a:latin typeface="TeX Gyre Bonum"/>
                <a:cs typeface="TeX Gyre Bonum"/>
              </a:rPr>
              <a:t>participación,  seguimiento </a:t>
            </a:r>
            <a:r>
              <a:rPr sz="1800" dirty="0">
                <a:latin typeface="TeX Gyre Bonum"/>
                <a:cs typeface="TeX Gyre Bonum"/>
              </a:rPr>
              <a:t>y </a:t>
            </a:r>
            <a:r>
              <a:rPr sz="1800" spc="-5" dirty="0">
                <a:latin typeface="TeX Gyre Bonum"/>
                <a:cs typeface="TeX Gyre Bonum"/>
              </a:rPr>
              <a:t>medición, procesos críticos de cada</a:t>
            </a:r>
            <a:r>
              <a:rPr sz="1800" spc="-25" dirty="0">
                <a:latin typeface="TeX Gyre Bonum"/>
                <a:cs typeface="TeX Gyre Bonum"/>
              </a:rPr>
              <a:t> </a:t>
            </a:r>
            <a:r>
              <a:rPr sz="1800" spc="-5" dirty="0">
                <a:latin typeface="TeX Gyre Bonum"/>
                <a:cs typeface="TeX Gyre Bonum"/>
              </a:rPr>
              <a:t>SG</a:t>
            </a:r>
            <a:endParaRPr sz="1800" dirty="0">
              <a:latin typeface="TeX Gyre Bonum"/>
              <a:cs typeface="TeX Gyre Bonum"/>
            </a:endParaRPr>
          </a:p>
        </p:txBody>
      </p:sp>
    </p:spTree>
    <p:extLst>
      <p:ext uri="{BB962C8B-B14F-4D97-AF65-F5344CB8AC3E}">
        <p14:creationId xmlns:p14="http://schemas.microsoft.com/office/powerpoint/2010/main" val="4160062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3400" y="685800"/>
            <a:ext cx="8506155" cy="3999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dirty="0">
                <a:solidFill>
                  <a:srgbClr val="0070C0"/>
                </a:solidFill>
              </a:rPr>
              <a:t>Métodos de integración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xmlns="" id="{0105DE4F-A4BF-4EEA-A61D-EF0C936778CC}"/>
              </a:ext>
            </a:extLst>
          </p:cNvPr>
          <p:cNvSpPr txBox="1"/>
          <p:nvPr/>
        </p:nvSpPr>
        <p:spPr>
          <a:xfrm>
            <a:off x="236748" y="1620324"/>
            <a:ext cx="3172293" cy="440505"/>
          </a:xfrm>
          <a:prstGeom prst="rect">
            <a:avLst/>
          </a:prstGeom>
          <a:solidFill>
            <a:srgbClr val="909090"/>
          </a:solidFill>
          <a:ln w="9144">
            <a:solidFill>
              <a:srgbClr val="353535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555"/>
              </a:spcBef>
            </a:pPr>
            <a:r>
              <a:rPr sz="2400" b="1" dirty="0">
                <a:solidFill>
                  <a:srgbClr val="FFFFFF"/>
                </a:solidFill>
                <a:latin typeface="TeX Gyre Bonum"/>
                <a:cs typeface="TeX Gyre Bonum"/>
              </a:rPr>
              <a:t>Método</a:t>
            </a:r>
            <a:r>
              <a:rPr sz="2400" b="1" spc="-30" dirty="0">
                <a:solidFill>
                  <a:srgbClr val="FFFFFF"/>
                </a:solidFill>
                <a:latin typeface="TeX Gyre Bonum"/>
                <a:cs typeface="TeX Gyre Bonum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Experto</a:t>
            </a:r>
            <a:endParaRPr sz="2400">
              <a:latin typeface="TeX Gyre Bonum"/>
              <a:cs typeface="TeX Gyre Bonum"/>
            </a:endParaRP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xmlns="" id="{F6676A4F-4BAB-4130-B61C-6A8C75522D7B}"/>
              </a:ext>
            </a:extLst>
          </p:cNvPr>
          <p:cNvSpPr txBox="1"/>
          <p:nvPr/>
        </p:nvSpPr>
        <p:spPr>
          <a:xfrm>
            <a:off x="3645788" y="1624171"/>
            <a:ext cx="4747260" cy="436658"/>
          </a:xfrm>
          <a:prstGeom prst="rect">
            <a:avLst/>
          </a:prstGeom>
          <a:solidFill>
            <a:srgbClr val="0E7DC5"/>
          </a:solidFill>
          <a:ln w="9144">
            <a:solidFill>
              <a:srgbClr val="097BC5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346075">
              <a:lnSpc>
                <a:spcPct val="100000"/>
              </a:lnSpc>
              <a:spcBef>
                <a:spcPts val="1005"/>
              </a:spcBef>
            </a:pPr>
            <a:r>
              <a:rPr sz="2000" b="1" dirty="0">
                <a:solidFill>
                  <a:srgbClr val="FFFFFF"/>
                </a:solidFill>
                <a:latin typeface="TeX Gyre Bonum"/>
                <a:cs typeface="TeX Gyre Bonum"/>
              </a:rPr>
              <a:t>Continuación </a:t>
            </a:r>
            <a:r>
              <a:rPr sz="20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del </a:t>
            </a:r>
            <a:r>
              <a:rPr sz="2000" b="1" dirty="0">
                <a:solidFill>
                  <a:srgbClr val="FFFFFF"/>
                </a:solidFill>
                <a:latin typeface="TeX Gyre Bonum"/>
                <a:cs typeface="TeX Gyre Bonum"/>
              </a:rPr>
              <a:t>método</a:t>
            </a:r>
            <a:r>
              <a:rPr sz="2000" b="1" spc="-100" dirty="0">
                <a:solidFill>
                  <a:srgbClr val="FFFFFF"/>
                </a:solidFill>
                <a:latin typeface="TeX Gyre Bonum"/>
                <a:cs typeface="TeX Gyre Bonum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avanzado</a:t>
            </a:r>
            <a:endParaRPr sz="2000" dirty="0">
              <a:latin typeface="TeX Gyre Bonum"/>
              <a:cs typeface="TeX Gyre Bonum"/>
            </a:endParaRPr>
          </a:p>
        </p:txBody>
      </p:sp>
      <p:grpSp>
        <p:nvGrpSpPr>
          <p:cNvPr id="19" name="object 7">
            <a:extLst>
              <a:ext uri="{FF2B5EF4-FFF2-40B4-BE49-F238E27FC236}">
                <a16:creationId xmlns:a16="http://schemas.microsoft.com/office/drawing/2014/main" xmlns="" id="{776D7F9C-5A46-4B74-9136-DB009E088902}"/>
              </a:ext>
            </a:extLst>
          </p:cNvPr>
          <p:cNvGrpSpPr/>
          <p:nvPr/>
        </p:nvGrpSpPr>
        <p:grpSpPr>
          <a:xfrm>
            <a:off x="1121663" y="2276855"/>
            <a:ext cx="6515100" cy="685800"/>
            <a:chOff x="1121663" y="2276855"/>
            <a:chExt cx="6515100" cy="685800"/>
          </a:xfrm>
        </p:grpSpPr>
        <p:sp>
          <p:nvSpPr>
            <p:cNvPr id="20" name="object 8">
              <a:extLst>
                <a:ext uri="{FF2B5EF4-FFF2-40B4-BE49-F238E27FC236}">
                  <a16:creationId xmlns:a16="http://schemas.microsoft.com/office/drawing/2014/main" xmlns="" id="{D0FAE89B-C6F1-4B03-9B35-2FC2B898E59C}"/>
                </a:ext>
              </a:extLst>
            </p:cNvPr>
            <p:cNvSpPr/>
            <p:nvPr/>
          </p:nvSpPr>
          <p:spPr>
            <a:xfrm>
              <a:off x="1159763" y="2314955"/>
              <a:ext cx="6477000" cy="647700"/>
            </a:xfrm>
            <a:custGeom>
              <a:avLst/>
              <a:gdLst/>
              <a:ahLst/>
              <a:cxnLst/>
              <a:rect l="l" t="t" r="r" b="b"/>
              <a:pathLst>
                <a:path w="6477000" h="647700">
                  <a:moveTo>
                    <a:pt x="6477000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2500884" y="431800"/>
                  </a:lnTo>
                  <a:lnTo>
                    <a:pt x="2500884" y="539750"/>
                  </a:lnTo>
                  <a:lnTo>
                    <a:pt x="1763395" y="539750"/>
                  </a:lnTo>
                  <a:lnTo>
                    <a:pt x="3238500" y="647700"/>
                  </a:lnTo>
                  <a:lnTo>
                    <a:pt x="4713605" y="539750"/>
                  </a:lnTo>
                  <a:lnTo>
                    <a:pt x="3976116" y="539750"/>
                  </a:lnTo>
                  <a:lnTo>
                    <a:pt x="3976116" y="431800"/>
                  </a:lnTo>
                  <a:lnTo>
                    <a:pt x="6477000" y="431800"/>
                  </a:lnTo>
                  <a:lnTo>
                    <a:pt x="647700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xmlns="" id="{CCF7F924-637C-4DB0-A04E-884D17919763}"/>
                </a:ext>
              </a:extLst>
            </p:cNvPr>
            <p:cNvSpPr/>
            <p:nvPr/>
          </p:nvSpPr>
          <p:spPr>
            <a:xfrm>
              <a:off x="3639438" y="2423286"/>
              <a:ext cx="1493647" cy="221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0">
              <a:extLst>
                <a:ext uri="{FF2B5EF4-FFF2-40B4-BE49-F238E27FC236}">
                  <a16:creationId xmlns:a16="http://schemas.microsoft.com/office/drawing/2014/main" xmlns="" id="{8BA947B5-B43F-42CD-BFE5-EFCCA233BD5B}"/>
                </a:ext>
              </a:extLst>
            </p:cNvPr>
            <p:cNvSpPr/>
            <p:nvPr/>
          </p:nvSpPr>
          <p:spPr>
            <a:xfrm>
              <a:off x="1121663" y="2276855"/>
              <a:ext cx="6477000" cy="647700"/>
            </a:xfrm>
            <a:custGeom>
              <a:avLst/>
              <a:gdLst/>
              <a:ahLst/>
              <a:cxnLst/>
              <a:rect l="l" t="t" r="r" b="b"/>
              <a:pathLst>
                <a:path w="6477000" h="647700">
                  <a:moveTo>
                    <a:pt x="6477000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2500884" y="431800"/>
                  </a:lnTo>
                  <a:lnTo>
                    <a:pt x="2500884" y="539750"/>
                  </a:lnTo>
                  <a:lnTo>
                    <a:pt x="1763395" y="539750"/>
                  </a:lnTo>
                  <a:lnTo>
                    <a:pt x="3238500" y="647700"/>
                  </a:lnTo>
                  <a:lnTo>
                    <a:pt x="4713605" y="539750"/>
                  </a:lnTo>
                  <a:lnTo>
                    <a:pt x="3976116" y="539750"/>
                  </a:lnTo>
                  <a:lnTo>
                    <a:pt x="3976116" y="431800"/>
                  </a:lnTo>
                  <a:lnTo>
                    <a:pt x="6477000" y="431800"/>
                  </a:lnTo>
                  <a:lnTo>
                    <a:pt x="6477000" y="0"/>
                  </a:lnTo>
                  <a:close/>
                </a:path>
              </a:pathLst>
            </a:custGeom>
            <a:solidFill>
              <a:srgbClr val="0E7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1">
            <a:extLst>
              <a:ext uri="{FF2B5EF4-FFF2-40B4-BE49-F238E27FC236}">
                <a16:creationId xmlns:a16="http://schemas.microsoft.com/office/drawing/2014/main" xmlns="" id="{A1EBF05A-2BAB-488B-9768-6587C48FE3A2}"/>
              </a:ext>
            </a:extLst>
          </p:cNvPr>
          <p:cNvSpPr txBox="1"/>
          <p:nvPr/>
        </p:nvSpPr>
        <p:spPr>
          <a:xfrm>
            <a:off x="533400" y="2314955"/>
            <a:ext cx="8040370" cy="29418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5130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TeX Gyre Bonum"/>
                <a:cs typeface="TeX Gyre Bonum"/>
              </a:rPr>
              <a:t>Acciones:</a:t>
            </a:r>
            <a:endParaRPr sz="24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750" dirty="0">
              <a:latin typeface="TeX Gyre Bonum"/>
              <a:cs typeface="TeX Gyre Bonum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spc="-5" dirty="0">
                <a:latin typeface="TeX Gyre Bonum"/>
                <a:cs typeface="TeX Gyre Bonum"/>
              </a:rPr>
              <a:t>Establecer objetivos, </a:t>
            </a:r>
            <a:r>
              <a:rPr sz="1800" dirty="0">
                <a:latin typeface="TeX Gyre Bonum"/>
                <a:cs typeface="TeX Gyre Bonum"/>
              </a:rPr>
              <a:t>metas e indicadores</a:t>
            </a:r>
            <a:r>
              <a:rPr sz="1800" spc="-35" dirty="0">
                <a:latin typeface="TeX Gyre Bonum"/>
                <a:cs typeface="TeX Gyre Bonum"/>
              </a:rPr>
              <a:t> </a:t>
            </a:r>
            <a:r>
              <a:rPr sz="1800" spc="-5" dirty="0">
                <a:latin typeface="TeX Gyre Bonum"/>
                <a:cs typeface="TeX Gyre Bonum"/>
              </a:rPr>
              <a:t>integrados.</a:t>
            </a:r>
            <a:endParaRPr sz="18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12700" marR="836930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spc="-5" dirty="0">
                <a:latin typeface="TeX Gyre Bonum"/>
                <a:cs typeface="TeX Gyre Bonum"/>
              </a:rPr>
              <a:t>Incluir </a:t>
            </a:r>
            <a:r>
              <a:rPr sz="1800" dirty="0">
                <a:latin typeface="TeX Gyre Bonum"/>
                <a:cs typeface="TeX Gyre Bonum"/>
              </a:rPr>
              <a:t>a clientes, </a:t>
            </a:r>
            <a:r>
              <a:rPr sz="1800" spc="-5" dirty="0">
                <a:latin typeface="TeX Gyre Bonum"/>
                <a:cs typeface="TeX Gyre Bonum"/>
              </a:rPr>
              <a:t>proveedores </a:t>
            </a:r>
            <a:r>
              <a:rPr sz="1800" dirty="0">
                <a:latin typeface="TeX Gyre Bonum"/>
                <a:cs typeface="TeX Gyre Bonum"/>
              </a:rPr>
              <a:t>y </a:t>
            </a:r>
            <a:r>
              <a:rPr sz="1800" spc="-5" dirty="0">
                <a:latin typeface="TeX Gyre Bonum"/>
                <a:cs typeface="TeX Gyre Bonum"/>
              </a:rPr>
              <a:t>otras partes </a:t>
            </a:r>
            <a:r>
              <a:rPr sz="1800" dirty="0">
                <a:latin typeface="TeX Gyre Bonum"/>
                <a:cs typeface="TeX Gyre Bonum"/>
              </a:rPr>
              <a:t>interesadas </a:t>
            </a:r>
            <a:r>
              <a:rPr sz="1800" spc="5" dirty="0">
                <a:latin typeface="TeX Gyre Bonum"/>
                <a:cs typeface="TeX Gyre Bonum"/>
              </a:rPr>
              <a:t>en </a:t>
            </a:r>
            <a:r>
              <a:rPr sz="1800" dirty="0">
                <a:latin typeface="TeX Gyre Bonum"/>
                <a:cs typeface="TeX Gyre Bonum"/>
              </a:rPr>
              <a:t>el  </a:t>
            </a:r>
            <a:r>
              <a:rPr sz="1800" spc="-5" dirty="0">
                <a:latin typeface="TeX Gyre Bonum"/>
                <a:cs typeface="TeX Gyre Bonum"/>
              </a:rPr>
              <a:t>desarrollo </a:t>
            </a:r>
            <a:r>
              <a:rPr sz="1800" dirty="0">
                <a:latin typeface="TeX Gyre Bonum"/>
                <a:cs typeface="TeX Gyre Bonum"/>
              </a:rPr>
              <a:t>del </a:t>
            </a:r>
            <a:r>
              <a:rPr sz="1800" spc="-5" dirty="0">
                <a:latin typeface="TeX Gyre Bonum"/>
                <a:cs typeface="TeX Gyre Bonum"/>
              </a:rPr>
              <a:t>diseño de </a:t>
            </a:r>
            <a:r>
              <a:rPr sz="1800" dirty="0">
                <a:latin typeface="TeX Gyre Bonum"/>
                <a:cs typeface="TeX Gyre Bonum"/>
              </a:rPr>
              <a:t>los</a:t>
            </a:r>
            <a:r>
              <a:rPr sz="1800" spc="-50" dirty="0">
                <a:latin typeface="TeX Gyre Bonum"/>
                <a:cs typeface="TeX Gyre Bonum"/>
              </a:rPr>
              <a:t> </a:t>
            </a:r>
            <a:r>
              <a:rPr sz="1800" spc="-5" dirty="0">
                <a:latin typeface="TeX Gyre Bonum"/>
                <a:cs typeface="TeX Gyre Bonum"/>
              </a:rPr>
              <a:t>procesos.</a:t>
            </a:r>
            <a:endParaRPr sz="1800" dirty="0">
              <a:latin typeface="TeX Gyre Bonum"/>
              <a:cs typeface="TeX Gyre Bonum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12700" marR="5080">
              <a:lnSpc>
                <a:spcPct val="100000"/>
              </a:lnSpc>
              <a:buFont typeface="Wingdings"/>
              <a:buChar char=""/>
              <a:tabLst>
                <a:tab pos="267335" algn="l"/>
              </a:tabLst>
            </a:pPr>
            <a:r>
              <a:rPr sz="1800" spc="-5" dirty="0">
                <a:latin typeface="TeX Gyre Bonum"/>
                <a:cs typeface="TeX Gyre Bonum"/>
              </a:rPr>
              <a:t>Desarrollar la gestión por procesos </a:t>
            </a:r>
            <a:r>
              <a:rPr sz="1800" spc="5" dirty="0">
                <a:latin typeface="TeX Gyre Bonum"/>
                <a:cs typeface="TeX Gyre Bonum"/>
              </a:rPr>
              <a:t>en </a:t>
            </a:r>
            <a:r>
              <a:rPr sz="1800" dirty="0">
                <a:latin typeface="TeX Gyre Bonum"/>
                <a:cs typeface="TeX Gyre Bonum"/>
              </a:rPr>
              <a:t>las </a:t>
            </a:r>
            <a:r>
              <a:rPr sz="1800" spc="-5" dirty="0">
                <a:latin typeface="TeX Gyre Bonum"/>
                <a:cs typeface="TeX Gyre Bonum"/>
              </a:rPr>
              <a:t>actividades administrativas  </a:t>
            </a:r>
            <a:r>
              <a:rPr sz="1800" dirty="0">
                <a:latin typeface="TeX Gyre Bonum"/>
                <a:cs typeface="TeX Gyre Bonum"/>
              </a:rPr>
              <a:t>y</a:t>
            </a:r>
            <a:r>
              <a:rPr sz="1800" spc="-10" dirty="0">
                <a:latin typeface="TeX Gyre Bonum"/>
                <a:cs typeface="TeX Gyre Bonum"/>
              </a:rPr>
              <a:t> </a:t>
            </a:r>
            <a:r>
              <a:rPr sz="1800" dirty="0">
                <a:latin typeface="TeX Gyre Bonum"/>
                <a:cs typeface="TeX Gyre Bonum"/>
              </a:rPr>
              <a:t>económicas.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E7DC5"/>
              </a:buClr>
              <a:buFont typeface="Wingdings"/>
              <a:buChar char=""/>
            </a:pPr>
            <a:endParaRPr sz="1600" dirty="0">
              <a:latin typeface="TeX Gyre Bonum"/>
              <a:cs typeface="TeX Gyre Bonum"/>
            </a:endParaRPr>
          </a:p>
          <a:p>
            <a:pPr marL="266700" indent="-2546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67335" algn="l"/>
              </a:tabLst>
            </a:pPr>
            <a:r>
              <a:rPr sz="1800" dirty="0">
                <a:latin typeface="TeX Gyre Bonum"/>
                <a:cs typeface="TeX Gyre Bonum"/>
              </a:rPr>
              <a:t>Implicar a los </a:t>
            </a:r>
            <a:r>
              <a:rPr sz="1800" spc="-5" dirty="0">
                <a:latin typeface="TeX Gyre Bonum"/>
                <a:cs typeface="TeX Gyre Bonum"/>
              </a:rPr>
              <a:t>proveedores </a:t>
            </a:r>
            <a:r>
              <a:rPr sz="1800" spc="5" dirty="0">
                <a:latin typeface="TeX Gyre Bonum"/>
                <a:cs typeface="TeX Gyre Bonum"/>
              </a:rPr>
              <a:t>en </a:t>
            </a:r>
            <a:r>
              <a:rPr sz="1800" spc="-5" dirty="0">
                <a:latin typeface="TeX Gyre Bonum"/>
                <a:cs typeface="TeX Gyre Bonum"/>
              </a:rPr>
              <a:t>la </a:t>
            </a:r>
            <a:r>
              <a:rPr sz="1800" dirty="0">
                <a:latin typeface="TeX Gyre Bonum"/>
                <a:cs typeface="TeX Gyre Bonum"/>
              </a:rPr>
              <a:t>mejora </a:t>
            </a:r>
            <a:r>
              <a:rPr sz="1800" spc="-5" dirty="0">
                <a:latin typeface="TeX Gyre Bonum"/>
                <a:cs typeface="TeX Gyre Bonum"/>
              </a:rPr>
              <a:t>de </a:t>
            </a:r>
            <a:r>
              <a:rPr sz="1800" dirty="0">
                <a:latin typeface="TeX Gyre Bonum"/>
                <a:cs typeface="TeX Gyre Bonum"/>
              </a:rPr>
              <a:t>los</a:t>
            </a:r>
            <a:r>
              <a:rPr sz="1800" spc="-95" dirty="0">
                <a:latin typeface="TeX Gyre Bonum"/>
                <a:cs typeface="TeX Gyre Bonum"/>
              </a:rPr>
              <a:t> </a:t>
            </a:r>
            <a:r>
              <a:rPr sz="1800" spc="-5" dirty="0">
                <a:latin typeface="TeX Gyre Bonum"/>
                <a:cs typeface="TeX Gyre Bonum"/>
              </a:rPr>
              <a:t>procesos.</a:t>
            </a:r>
            <a:endParaRPr sz="1800" dirty="0">
              <a:latin typeface="TeX Gyre Bonum"/>
              <a:cs typeface="TeX Gyre Bonum"/>
            </a:endParaRPr>
          </a:p>
        </p:txBody>
      </p:sp>
    </p:spTree>
    <p:extLst>
      <p:ext uri="{BB962C8B-B14F-4D97-AF65-F5344CB8AC3E}">
        <p14:creationId xmlns:p14="http://schemas.microsoft.com/office/powerpoint/2010/main" val="2661231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4800" y="658430"/>
            <a:ext cx="7079343" cy="3999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Factores claves de la integración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xmlns="" id="{EB639FB5-4E9C-4BE0-8B0E-AB2C610F3A98}"/>
              </a:ext>
            </a:extLst>
          </p:cNvPr>
          <p:cNvSpPr txBox="1"/>
          <p:nvPr/>
        </p:nvSpPr>
        <p:spPr>
          <a:xfrm>
            <a:off x="231141" y="1278382"/>
            <a:ext cx="8284210" cy="4229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40"/>
              </a:spcBef>
            </a:pPr>
            <a:endParaRPr sz="2750" dirty="0">
              <a:latin typeface="TeX Gyre Bonum"/>
              <a:cs typeface="TeX Gyre Bonum"/>
            </a:endParaRPr>
          </a:p>
          <a:p>
            <a:pPr marL="527685" marR="276225" indent="-515620" algn="just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Compromiso y apoyo de la alta dirección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recursos, apoyo a 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previstas, seguimiento del</a:t>
            </a:r>
            <a:r>
              <a:rPr spc="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plan.</a:t>
            </a:r>
            <a:endParaRPr lang="es-MX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276225" algn="just">
              <a:lnSpc>
                <a:spcPct val="100000"/>
              </a:lnSpc>
              <a:tabLst>
                <a:tab pos="527685" algn="l"/>
                <a:tab pos="528320" algn="l"/>
              </a:tabLst>
            </a:pP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530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Representante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ejerce de coordinador del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plan: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presentará a  la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informe de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 detallará la inversión 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necesaria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la rentabilidad, el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contexto, actividades 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afectadas por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integración,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de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integración, programa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acciones,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mecanismos de</a:t>
            </a:r>
            <a:r>
              <a:rPr spc="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pc="-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 algn="just">
              <a:lnSpc>
                <a:spcPct val="100000"/>
              </a:lnSpc>
              <a:spcBef>
                <a:spcPts val="530"/>
              </a:spcBef>
              <a:tabLst>
                <a:tab pos="527685" algn="l"/>
                <a:tab pos="528320" algn="l"/>
              </a:tabLst>
            </a:pP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7685" marR="148590" indent="-515620" algn="just">
              <a:lnSpc>
                <a:spcPct val="100000"/>
              </a:lnSpc>
              <a:spcBef>
                <a:spcPts val="530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de Integración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ayuda al responsable estableciendo  canales de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comunicación,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acordando interrelaciones entre los 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procesos, designando responsables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procesos, realizando 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calendario de integración de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procesos,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elaborar y revisar el  manual</a:t>
            </a:r>
            <a:r>
              <a:rPr spc="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integrado.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415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4800" y="658430"/>
            <a:ext cx="7079343" cy="3999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Factores claves de la integración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xmlns="" id="{EB639FB5-4E9C-4BE0-8B0E-AB2C610F3A98}"/>
              </a:ext>
            </a:extLst>
          </p:cNvPr>
          <p:cNvSpPr txBox="1"/>
          <p:nvPr/>
        </p:nvSpPr>
        <p:spPr>
          <a:xfrm>
            <a:off x="304800" y="1981200"/>
            <a:ext cx="8210550" cy="2846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080" indent="-515620" algn="just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lang="es-MX" b="1" spc="-5" dirty="0">
                <a:solidFill>
                  <a:schemeClr val="bg1"/>
                </a:solidFill>
                <a:latin typeface="Arial"/>
                <a:cs typeface="Arial"/>
              </a:rPr>
              <a:t>Comunicación del proyecto de integración: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involucrar y lograr  la adhesión del personal en él involucrado, 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lo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que debería incluir  la 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sensibilización,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en 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especial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en las áreas de medioambiente o  seguridad y salud 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laboral,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ya que el proceso de integración suele  basarse más en las normas de la familia ISO 9000</a:t>
            </a:r>
            <a:r>
              <a:rPr lang="es-MX" spc="1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(calidad).</a:t>
            </a:r>
          </a:p>
          <a:p>
            <a:pPr marL="12065" marR="5080" algn="just">
              <a:lnSpc>
                <a:spcPct val="100000"/>
              </a:lnSpc>
              <a:tabLst>
                <a:tab pos="527685" algn="l"/>
                <a:tab pos="528320" algn="l"/>
              </a:tabLst>
            </a:pPr>
            <a:endParaRPr lang="es-MX" dirty="0">
              <a:solidFill>
                <a:schemeClr val="bg1"/>
              </a:solidFill>
              <a:latin typeface="Arial"/>
              <a:cs typeface="Arial"/>
            </a:endParaRPr>
          </a:p>
          <a:p>
            <a:pPr marL="527685" marR="44450" indent="-515620" algn="just">
              <a:lnSpc>
                <a:spcPct val="100000"/>
              </a:lnSpc>
              <a:spcBef>
                <a:spcPts val="530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lang="es-MX" b="1" spc="-5" dirty="0">
                <a:solidFill>
                  <a:schemeClr val="bg1"/>
                </a:solidFill>
                <a:latin typeface="Arial"/>
                <a:cs typeface="Arial"/>
              </a:rPr>
              <a:t>Redacción de un solo manual: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ISO 66177 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aconseja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en 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la 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medida de lo posible, redactar un solo manual que recoja todo el  sistema integrado de gestión, y revisar todos aquellos procesos  que sean susceptibles de ser integrados, a </a:t>
            </a:r>
            <a:r>
              <a:rPr lang="es-MX" dirty="0">
                <a:solidFill>
                  <a:schemeClr val="bg1"/>
                </a:solidFill>
                <a:latin typeface="Arial"/>
                <a:cs typeface="Arial"/>
              </a:rPr>
              <a:t>fin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de sistematizar y  facilitar el control de toda la</a:t>
            </a:r>
            <a:r>
              <a:rPr lang="es-MX" spc="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pc="-5" dirty="0">
                <a:solidFill>
                  <a:schemeClr val="bg1"/>
                </a:solidFill>
                <a:latin typeface="Arial"/>
                <a:cs typeface="Arial"/>
              </a:rPr>
              <a:t>gestión</a:t>
            </a:r>
            <a:endParaRPr lang="es-MX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1174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33600" y="3124200"/>
            <a:ext cx="5105400" cy="635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4500" b="1" dirty="0">
                <a:solidFill>
                  <a:schemeClr val="bg1"/>
                </a:solidFill>
              </a:rPr>
              <a:t>¿PREGUNTAS?….</a:t>
            </a:r>
            <a:endParaRPr sz="4500" b="1" dirty="0">
              <a:solidFill>
                <a:schemeClr val="bg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043263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598</Words>
  <Application>Microsoft Office PowerPoint</Application>
  <PresentationFormat>Presentación en pantalla (4:3)</PresentationFormat>
  <Paragraphs>87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TeX Gyre Bonum</vt:lpstr>
      <vt:lpstr>Wingdings</vt:lpstr>
      <vt:lpstr>Tema de Office</vt:lpstr>
      <vt:lpstr>IMPLEMENTACIÓN DE SISTEMAS INTEGRADOS DE GESTIÓN  Speaker: Luis Clavijo Ayala</vt:lpstr>
      <vt:lpstr>Presentación de PowerPoint</vt:lpstr>
      <vt:lpstr>Factores a analizar</vt:lpstr>
      <vt:lpstr>Madurez</vt:lpstr>
      <vt:lpstr>Madurez</vt:lpstr>
      <vt:lpstr>Complejidad</vt:lpstr>
      <vt:lpstr>Alcance</vt:lpstr>
      <vt:lpstr>Riesgo</vt:lpstr>
      <vt:lpstr>Elección del método de integración</vt:lpstr>
      <vt:lpstr>Elección del método de integración</vt:lpstr>
      <vt:lpstr>Consideraciones </vt:lpstr>
      <vt:lpstr>Métodos de integración</vt:lpstr>
      <vt:lpstr>Métodos de integración</vt:lpstr>
      <vt:lpstr>Métodos de integración</vt:lpstr>
      <vt:lpstr>Factores claves de la integración</vt:lpstr>
      <vt:lpstr>Factores claves de la integración</vt:lpstr>
      <vt:lpstr>¿PREGUNTAS?….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asignatura</dc:title>
  <dc:creator>María Gómez Espinosa</dc:creator>
  <cp:lastModifiedBy>Invitado</cp:lastModifiedBy>
  <cp:revision>44</cp:revision>
  <dcterms:created xsi:type="dcterms:W3CDTF">2020-08-11T23:18:03Z</dcterms:created>
  <dcterms:modified xsi:type="dcterms:W3CDTF">2021-06-29T17:25:53Z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2019-04-08T00:00:00Z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2020-08-11T00:00:00Z</vt:filetime>
  </property>
</Properties>
</file>