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4.jpg" ContentType="image/jpg"/>
  <Override PartName="/ppt/media/image16.jpg" ContentType="image/jpg"/>
  <Override PartName="/ppt/media/image17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6" r:id="rId1"/>
  </p:sldMasterIdLst>
  <p:sldIdLst>
    <p:sldId id="282" r:id="rId2"/>
    <p:sldId id="284" r:id="rId3"/>
    <p:sldId id="273" r:id="rId4"/>
    <p:sldId id="275" r:id="rId5"/>
    <p:sldId id="276" r:id="rId6"/>
    <p:sldId id="277" r:id="rId7"/>
    <p:sldId id="278" r:id="rId8"/>
    <p:sldId id="280" r:id="rId9"/>
    <p:sldId id="281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34" y="7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03200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87762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93532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421863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69115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116555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428119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16182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032524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591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1007465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 algn="l">
              <a:lnSpc>
                <a:spcPts val="1650"/>
              </a:lnSpc>
              <a:defRPr/>
            </a:pPr>
            <a:r>
              <a:rPr lang="es-EC">
                <a:solidFill>
                  <a:prstClr val="white"/>
                </a:solidFill>
              </a:rPr>
              <a:t>Auditorías </a:t>
            </a:r>
            <a:r>
              <a:rPr lang="es-EC" spc="-5">
                <a:solidFill>
                  <a:prstClr val="white"/>
                </a:solidFill>
              </a:rPr>
              <a:t>de </a:t>
            </a:r>
            <a:r>
              <a:rPr lang="es-EC">
                <a:solidFill>
                  <a:prstClr val="white"/>
                </a:solidFill>
              </a:rPr>
              <a:t>sistemas </a:t>
            </a:r>
            <a:r>
              <a:rPr lang="es-EC" spc="-5">
                <a:solidFill>
                  <a:prstClr val="white"/>
                </a:solidFill>
              </a:rPr>
              <a:t>de </a:t>
            </a:r>
            <a:r>
              <a:rPr lang="es-EC">
                <a:solidFill>
                  <a:prstClr val="white"/>
                </a:solidFill>
              </a:rPr>
              <a:t>gestión – </a:t>
            </a:r>
            <a:r>
              <a:rPr lang="es-EC" spc="-5">
                <a:solidFill>
                  <a:prstClr val="white"/>
                </a:solidFill>
              </a:rPr>
              <a:t>Maria Palau de</a:t>
            </a:r>
            <a:r>
              <a:rPr lang="es-EC" spc="-190">
                <a:solidFill>
                  <a:prstClr val="white"/>
                </a:solidFill>
              </a:rPr>
              <a:t> </a:t>
            </a:r>
            <a:r>
              <a:rPr lang="es-EC" spc="-5">
                <a:solidFill>
                  <a:prstClr val="white"/>
                </a:solidFill>
              </a:rPr>
              <a:t>Gibert</a:t>
            </a:r>
            <a:endParaRPr lang="es-EC" spc="-5" dirty="0">
              <a:solidFill>
                <a:prstClr val="white"/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 sz="180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2/22/2023</a:t>
            </a:fld>
            <a:endParaRPr lang="en-US" sz="1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 algn="l">
              <a:lnSpc>
                <a:spcPts val="1425"/>
              </a:lnSpc>
              <a:defRPr/>
            </a:pPr>
            <a:fld id="{81D60167-4931-47E6-BA6A-407CBD079E47}" type="slidenum">
              <a:rPr lang="es-EC" spc="-5" smtClean="0">
                <a:solidFill>
                  <a:prstClr val="white"/>
                </a:solidFill>
              </a:rPr>
              <a:pPr marL="38100" algn="l">
                <a:lnSpc>
                  <a:spcPts val="1425"/>
                </a:lnSpc>
                <a:defRPr/>
              </a:pPr>
              <a:t>‹Nº›</a:t>
            </a:fld>
            <a:endParaRPr lang="es-EC" spc="-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467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97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340146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6106A-10BA-49A3-AFD7-7233E6351068}" type="datetimeFigureOut">
              <a:rPr lang="es-EC" smtClean="0"/>
              <a:t>22/2/2023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lang="es-EC" spc="-5" smtClean="0"/>
              <a:pPr marL="38100">
                <a:lnSpc>
                  <a:spcPts val="1425"/>
                </a:lnSpc>
              </a:pPr>
              <a:t>‹Nº›</a:t>
            </a:fld>
            <a:endParaRPr lang="es-EC" spc="-5" dirty="0"/>
          </a:p>
        </p:txBody>
      </p:sp>
    </p:spTree>
    <p:extLst>
      <p:ext uri="{BB962C8B-B14F-4D97-AF65-F5344CB8AC3E}">
        <p14:creationId xmlns:p14="http://schemas.microsoft.com/office/powerpoint/2010/main" val="20918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524000" y="4995374"/>
            <a:ext cx="9144000" cy="13685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 idx="4294967295"/>
          </p:nvPr>
        </p:nvSpPr>
        <p:spPr>
          <a:xfrm>
            <a:off x="2476500" y="1219200"/>
            <a:ext cx="7239000" cy="3614738"/>
          </a:xfrm>
          <a:prstGeom prst="rect">
            <a:avLst/>
          </a:prstGeom>
        </p:spPr>
        <p:txBody>
          <a:bodyPr vert="horz" wrap="square" lIns="0" tIns="31114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4"/>
              </a:spcBef>
            </a:pPr>
            <a:r>
              <a:rPr lang="es-EC" sz="4800" b="1" spc="-5" dirty="0">
                <a:solidFill>
                  <a:schemeClr val="bg1"/>
                </a:solidFill>
              </a:rPr>
              <a:t>IMPLEMENTACIÓN</a:t>
            </a:r>
            <a:r>
              <a:rPr sz="4800" b="1" spc="-5" dirty="0">
                <a:solidFill>
                  <a:schemeClr val="bg1"/>
                </a:solidFill>
              </a:rPr>
              <a:t> DE SISTEMAS </a:t>
            </a:r>
            <a:r>
              <a:rPr lang="es-EC" sz="4800" b="1" spc="-5" dirty="0">
                <a:solidFill>
                  <a:schemeClr val="bg1"/>
                </a:solidFill>
              </a:rPr>
              <a:t>INTEGRADOS </a:t>
            </a:r>
            <a:r>
              <a:rPr sz="4800" b="1" spc="-5" dirty="0">
                <a:solidFill>
                  <a:schemeClr val="bg1"/>
                </a:solidFill>
              </a:rPr>
              <a:t>DE</a:t>
            </a:r>
            <a:r>
              <a:rPr sz="4800" b="1" spc="-20" dirty="0">
                <a:solidFill>
                  <a:schemeClr val="bg1"/>
                </a:solidFill>
              </a:rPr>
              <a:t> </a:t>
            </a:r>
            <a:r>
              <a:rPr sz="4800" b="1" spc="-5" dirty="0">
                <a:solidFill>
                  <a:schemeClr val="bg1"/>
                </a:solidFill>
              </a:rPr>
              <a:t>GESTIÓN</a:t>
            </a:r>
            <a:br>
              <a:rPr lang="es-EC" sz="4800" b="1" spc="-5" dirty="0">
                <a:solidFill>
                  <a:schemeClr val="bg1"/>
                </a:solidFill>
              </a:rPr>
            </a:br>
            <a:endParaRPr sz="4800" b="1" spc="-5" dirty="0">
              <a:solidFill>
                <a:schemeClr val="bg1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C" sz="4000" b="1" spc="-5" dirty="0">
                <a:solidFill>
                  <a:schemeClr val="bg1"/>
                </a:solidFill>
              </a:rPr>
              <a:t>Speaker: Luis Clavijo Ayala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915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60645" y="2286000"/>
            <a:ext cx="8077708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algn="ctr">
              <a:lnSpc>
                <a:spcPct val="150000"/>
              </a:lnSpc>
              <a:spcBef>
                <a:spcPts val="95"/>
              </a:spcBef>
              <a:buSzPct val="50000"/>
              <a:tabLst>
                <a:tab pos="385445" algn="l"/>
                <a:tab pos="386080" algn="l"/>
              </a:tabLst>
              <a:defRPr/>
            </a:pPr>
            <a:r>
              <a:rPr lang="es-EC" sz="4000" spc="-5" dirty="0">
                <a:solidFill>
                  <a:srgbClr val="0070C0"/>
                </a:solidFill>
                <a:latin typeface="Arial"/>
                <a:cs typeface="Arial"/>
              </a:rPr>
              <a:t>Introducción a los Sistemas de Gestión </a:t>
            </a:r>
            <a:endParaRPr sz="4000" dirty="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278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956" y="448304"/>
            <a:ext cx="8516849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solidFill>
                  <a:schemeClr val="bg1"/>
                </a:solidFill>
              </a:rPr>
              <a:t>Introducción </a:t>
            </a:r>
            <a:r>
              <a:rPr b="1" spc="-5" dirty="0">
                <a:solidFill>
                  <a:schemeClr val="bg1"/>
                </a:solidFill>
              </a:rPr>
              <a:t>a los SIG:</a:t>
            </a:r>
            <a:r>
              <a:rPr b="1" spc="-30" dirty="0">
                <a:solidFill>
                  <a:schemeClr val="bg1"/>
                </a:solidFill>
              </a:rPr>
              <a:t> </a:t>
            </a:r>
            <a:r>
              <a:rPr b="1" spc="-5" dirty="0">
                <a:solidFill>
                  <a:schemeClr val="bg1"/>
                </a:solidFill>
              </a:rPr>
              <a:t>Componentes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3</a:t>
            </a:fld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967674" y="1168273"/>
            <a:ext cx="6262370" cy="4823460"/>
            <a:chOff x="1440116" y="890016"/>
            <a:chExt cx="6262370" cy="4823460"/>
          </a:xfrm>
        </p:grpSpPr>
        <p:sp>
          <p:nvSpPr>
            <p:cNvPr id="4" name="object 4"/>
            <p:cNvSpPr/>
            <p:nvPr/>
          </p:nvSpPr>
          <p:spPr>
            <a:xfrm>
              <a:off x="1441703" y="890016"/>
              <a:ext cx="6260592" cy="48234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53133" y="3495294"/>
              <a:ext cx="1501140" cy="500380"/>
            </a:xfrm>
            <a:custGeom>
              <a:avLst/>
              <a:gdLst/>
              <a:ahLst/>
              <a:cxnLst/>
              <a:rect l="l" t="t" r="r" b="b"/>
              <a:pathLst>
                <a:path w="1501139" h="500379">
                  <a:moveTo>
                    <a:pt x="1417828" y="0"/>
                  </a:moveTo>
                  <a:lnTo>
                    <a:pt x="83312" y="0"/>
                  </a:lnTo>
                  <a:lnTo>
                    <a:pt x="50899" y="6552"/>
                  </a:lnTo>
                  <a:lnTo>
                    <a:pt x="24415" y="24415"/>
                  </a:lnTo>
                  <a:lnTo>
                    <a:pt x="6552" y="50899"/>
                  </a:lnTo>
                  <a:lnTo>
                    <a:pt x="0" y="83311"/>
                  </a:lnTo>
                  <a:lnTo>
                    <a:pt x="0" y="416559"/>
                  </a:lnTo>
                  <a:lnTo>
                    <a:pt x="6552" y="448972"/>
                  </a:lnTo>
                  <a:lnTo>
                    <a:pt x="24415" y="475456"/>
                  </a:lnTo>
                  <a:lnTo>
                    <a:pt x="50899" y="493319"/>
                  </a:lnTo>
                  <a:lnTo>
                    <a:pt x="83312" y="499871"/>
                  </a:lnTo>
                  <a:lnTo>
                    <a:pt x="1417828" y="499871"/>
                  </a:lnTo>
                  <a:lnTo>
                    <a:pt x="1450240" y="493319"/>
                  </a:lnTo>
                  <a:lnTo>
                    <a:pt x="1476724" y="475456"/>
                  </a:lnTo>
                  <a:lnTo>
                    <a:pt x="1494587" y="448972"/>
                  </a:lnTo>
                  <a:lnTo>
                    <a:pt x="1501140" y="416559"/>
                  </a:lnTo>
                  <a:lnTo>
                    <a:pt x="1501140" y="83311"/>
                  </a:lnTo>
                  <a:lnTo>
                    <a:pt x="1494587" y="50899"/>
                  </a:lnTo>
                  <a:lnTo>
                    <a:pt x="1476724" y="24415"/>
                  </a:lnTo>
                  <a:lnTo>
                    <a:pt x="1450240" y="6552"/>
                  </a:lnTo>
                  <a:lnTo>
                    <a:pt x="1417828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53133" y="3495294"/>
              <a:ext cx="1501140" cy="500380"/>
            </a:xfrm>
            <a:custGeom>
              <a:avLst/>
              <a:gdLst/>
              <a:ahLst/>
              <a:cxnLst/>
              <a:rect l="l" t="t" r="r" b="b"/>
              <a:pathLst>
                <a:path w="1501139" h="500379">
                  <a:moveTo>
                    <a:pt x="0" y="83311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2" y="0"/>
                  </a:lnTo>
                  <a:lnTo>
                    <a:pt x="1417828" y="0"/>
                  </a:lnTo>
                  <a:lnTo>
                    <a:pt x="1450240" y="6552"/>
                  </a:lnTo>
                  <a:lnTo>
                    <a:pt x="1476724" y="24415"/>
                  </a:lnTo>
                  <a:lnTo>
                    <a:pt x="1494587" y="50899"/>
                  </a:lnTo>
                  <a:lnTo>
                    <a:pt x="1501140" y="83311"/>
                  </a:lnTo>
                  <a:lnTo>
                    <a:pt x="1501140" y="416559"/>
                  </a:lnTo>
                  <a:lnTo>
                    <a:pt x="1494587" y="448972"/>
                  </a:lnTo>
                  <a:lnTo>
                    <a:pt x="1476724" y="475456"/>
                  </a:lnTo>
                  <a:lnTo>
                    <a:pt x="1450240" y="493319"/>
                  </a:lnTo>
                  <a:lnTo>
                    <a:pt x="1417828" y="499871"/>
                  </a:lnTo>
                  <a:lnTo>
                    <a:pt x="83312" y="499871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59"/>
                  </a:lnTo>
                  <a:lnTo>
                    <a:pt x="0" y="83311"/>
                  </a:lnTo>
                  <a:close/>
                </a:path>
              </a:pathLst>
            </a:custGeom>
            <a:ln w="25908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58729" y="3879723"/>
            <a:ext cx="67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1F487C"/>
                </a:solidFill>
                <a:latin typeface="Calibri"/>
                <a:cs typeface="Calibri"/>
              </a:rPr>
              <a:t>SGE</a:t>
            </a:r>
            <a:r>
              <a:rPr b="1" spc="-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1F487C"/>
                </a:solidFill>
                <a:latin typeface="Calibri"/>
                <a:cs typeface="Calibri"/>
              </a:rPr>
              <a:t>21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536116" y="2552637"/>
            <a:ext cx="1669414" cy="526415"/>
            <a:chOff x="6012116" y="2552636"/>
            <a:chExt cx="1669414" cy="526415"/>
          </a:xfrm>
        </p:grpSpPr>
        <p:sp>
          <p:nvSpPr>
            <p:cNvPr id="9" name="object 9"/>
            <p:cNvSpPr/>
            <p:nvPr/>
          </p:nvSpPr>
          <p:spPr>
            <a:xfrm>
              <a:off x="6025133" y="2565653"/>
              <a:ext cx="1643380" cy="500380"/>
            </a:xfrm>
            <a:custGeom>
              <a:avLst/>
              <a:gdLst/>
              <a:ahLst/>
              <a:cxnLst/>
              <a:rect l="l" t="t" r="r" b="b"/>
              <a:pathLst>
                <a:path w="1643379" h="500380">
                  <a:moveTo>
                    <a:pt x="1559560" y="0"/>
                  </a:moveTo>
                  <a:lnTo>
                    <a:pt x="83312" y="0"/>
                  </a:lnTo>
                  <a:lnTo>
                    <a:pt x="50899" y="6552"/>
                  </a:lnTo>
                  <a:lnTo>
                    <a:pt x="24415" y="24415"/>
                  </a:lnTo>
                  <a:lnTo>
                    <a:pt x="6552" y="50899"/>
                  </a:lnTo>
                  <a:lnTo>
                    <a:pt x="0" y="83312"/>
                  </a:lnTo>
                  <a:lnTo>
                    <a:pt x="0" y="416560"/>
                  </a:lnTo>
                  <a:lnTo>
                    <a:pt x="6552" y="448972"/>
                  </a:lnTo>
                  <a:lnTo>
                    <a:pt x="24415" y="475456"/>
                  </a:lnTo>
                  <a:lnTo>
                    <a:pt x="50899" y="493319"/>
                  </a:lnTo>
                  <a:lnTo>
                    <a:pt x="83312" y="499872"/>
                  </a:lnTo>
                  <a:lnTo>
                    <a:pt x="1559560" y="499872"/>
                  </a:lnTo>
                  <a:lnTo>
                    <a:pt x="1591972" y="493319"/>
                  </a:lnTo>
                  <a:lnTo>
                    <a:pt x="1618456" y="475456"/>
                  </a:lnTo>
                  <a:lnTo>
                    <a:pt x="1636319" y="448972"/>
                  </a:lnTo>
                  <a:lnTo>
                    <a:pt x="1642871" y="416560"/>
                  </a:lnTo>
                  <a:lnTo>
                    <a:pt x="1642871" y="83312"/>
                  </a:lnTo>
                  <a:lnTo>
                    <a:pt x="1636319" y="50899"/>
                  </a:lnTo>
                  <a:lnTo>
                    <a:pt x="1618456" y="24415"/>
                  </a:lnTo>
                  <a:lnTo>
                    <a:pt x="1591972" y="6552"/>
                  </a:lnTo>
                  <a:lnTo>
                    <a:pt x="155956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25133" y="2565653"/>
              <a:ext cx="1643380" cy="500380"/>
            </a:xfrm>
            <a:custGeom>
              <a:avLst/>
              <a:gdLst/>
              <a:ahLst/>
              <a:cxnLst/>
              <a:rect l="l" t="t" r="r" b="b"/>
              <a:pathLst>
                <a:path w="1643379" h="500380">
                  <a:moveTo>
                    <a:pt x="0" y="83312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2" y="0"/>
                  </a:lnTo>
                  <a:lnTo>
                    <a:pt x="1559560" y="0"/>
                  </a:lnTo>
                  <a:lnTo>
                    <a:pt x="1591972" y="6552"/>
                  </a:lnTo>
                  <a:lnTo>
                    <a:pt x="1618456" y="24415"/>
                  </a:lnTo>
                  <a:lnTo>
                    <a:pt x="1636319" y="50899"/>
                  </a:lnTo>
                  <a:lnTo>
                    <a:pt x="1642871" y="83312"/>
                  </a:lnTo>
                  <a:lnTo>
                    <a:pt x="1642871" y="416560"/>
                  </a:lnTo>
                  <a:lnTo>
                    <a:pt x="1636319" y="448972"/>
                  </a:lnTo>
                  <a:lnTo>
                    <a:pt x="1618456" y="475456"/>
                  </a:lnTo>
                  <a:lnTo>
                    <a:pt x="1591972" y="493319"/>
                  </a:lnTo>
                  <a:lnTo>
                    <a:pt x="1559560" y="499872"/>
                  </a:lnTo>
                  <a:lnTo>
                    <a:pt x="83312" y="499872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60"/>
                  </a:lnTo>
                  <a:lnTo>
                    <a:pt x="0" y="83312"/>
                  </a:lnTo>
                  <a:close/>
                </a:path>
              </a:pathLst>
            </a:custGeom>
            <a:ln w="2590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881365" y="2650997"/>
            <a:ext cx="980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00AF50"/>
                </a:solidFill>
                <a:latin typeface="Calibri"/>
                <a:cs typeface="Calibri"/>
              </a:rPr>
              <a:t>ISO</a:t>
            </a:r>
            <a:r>
              <a:rPr b="1" spc="-7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AF50"/>
                </a:solidFill>
                <a:latin typeface="Calibri"/>
                <a:cs typeface="Calibri"/>
              </a:rPr>
              <a:t>14001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64117" y="2552637"/>
            <a:ext cx="1527175" cy="526415"/>
            <a:chOff x="1440116" y="2552636"/>
            <a:chExt cx="1527175" cy="526415"/>
          </a:xfrm>
        </p:grpSpPr>
        <p:sp>
          <p:nvSpPr>
            <p:cNvPr id="13" name="object 13"/>
            <p:cNvSpPr/>
            <p:nvPr/>
          </p:nvSpPr>
          <p:spPr>
            <a:xfrm>
              <a:off x="1453133" y="2565653"/>
              <a:ext cx="1501140" cy="500380"/>
            </a:xfrm>
            <a:custGeom>
              <a:avLst/>
              <a:gdLst/>
              <a:ahLst/>
              <a:cxnLst/>
              <a:rect l="l" t="t" r="r" b="b"/>
              <a:pathLst>
                <a:path w="1501139" h="500380">
                  <a:moveTo>
                    <a:pt x="1417828" y="0"/>
                  </a:moveTo>
                  <a:lnTo>
                    <a:pt x="83312" y="0"/>
                  </a:lnTo>
                  <a:lnTo>
                    <a:pt x="50899" y="6552"/>
                  </a:lnTo>
                  <a:lnTo>
                    <a:pt x="24415" y="24415"/>
                  </a:lnTo>
                  <a:lnTo>
                    <a:pt x="6552" y="50899"/>
                  </a:lnTo>
                  <a:lnTo>
                    <a:pt x="0" y="83312"/>
                  </a:lnTo>
                  <a:lnTo>
                    <a:pt x="0" y="416560"/>
                  </a:lnTo>
                  <a:lnTo>
                    <a:pt x="6552" y="448972"/>
                  </a:lnTo>
                  <a:lnTo>
                    <a:pt x="24415" y="475456"/>
                  </a:lnTo>
                  <a:lnTo>
                    <a:pt x="50899" y="493319"/>
                  </a:lnTo>
                  <a:lnTo>
                    <a:pt x="83312" y="499872"/>
                  </a:lnTo>
                  <a:lnTo>
                    <a:pt x="1417828" y="499872"/>
                  </a:lnTo>
                  <a:lnTo>
                    <a:pt x="1450240" y="493319"/>
                  </a:lnTo>
                  <a:lnTo>
                    <a:pt x="1476724" y="475456"/>
                  </a:lnTo>
                  <a:lnTo>
                    <a:pt x="1494587" y="448972"/>
                  </a:lnTo>
                  <a:lnTo>
                    <a:pt x="1501140" y="416560"/>
                  </a:lnTo>
                  <a:lnTo>
                    <a:pt x="1501140" y="83312"/>
                  </a:lnTo>
                  <a:lnTo>
                    <a:pt x="1494587" y="50899"/>
                  </a:lnTo>
                  <a:lnTo>
                    <a:pt x="1476724" y="24415"/>
                  </a:lnTo>
                  <a:lnTo>
                    <a:pt x="1450240" y="6552"/>
                  </a:lnTo>
                  <a:lnTo>
                    <a:pt x="1417828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53133" y="2565653"/>
              <a:ext cx="1501140" cy="500380"/>
            </a:xfrm>
            <a:custGeom>
              <a:avLst/>
              <a:gdLst/>
              <a:ahLst/>
              <a:cxnLst/>
              <a:rect l="l" t="t" r="r" b="b"/>
              <a:pathLst>
                <a:path w="1501139" h="500380">
                  <a:moveTo>
                    <a:pt x="0" y="83312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2" y="0"/>
                  </a:lnTo>
                  <a:lnTo>
                    <a:pt x="1417828" y="0"/>
                  </a:lnTo>
                  <a:lnTo>
                    <a:pt x="1450240" y="6552"/>
                  </a:lnTo>
                  <a:lnTo>
                    <a:pt x="1476724" y="24415"/>
                  </a:lnTo>
                  <a:lnTo>
                    <a:pt x="1494587" y="50899"/>
                  </a:lnTo>
                  <a:lnTo>
                    <a:pt x="1501140" y="83312"/>
                  </a:lnTo>
                  <a:lnTo>
                    <a:pt x="1501140" y="416560"/>
                  </a:lnTo>
                  <a:lnTo>
                    <a:pt x="1494587" y="448972"/>
                  </a:lnTo>
                  <a:lnTo>
                    <a:pt x="1476724" y="475456"/>
                  </a:lnTo>
                  <a:lnTo>
                    <a:pt x="1450240" y="493319"/>
                  </a:lnTo>
                  <a:lnTo>
                    <a:pt x="1417828" y="499872"/>
                  </a:lnTo>
                  <a:lnTo>
                    <a:pt x="83312" y="499872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60"/>
                  </a:lnTo>
                  <a:lnTo>
                    <a:pt x="0" y="83312"/>
                  </a:lnTo>
                  <a:close/>
                </a:path>
              </a:pathLst>
            </a:custGeom>
            <a:ln w="25908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295015" y="2650997"/>
            <a:ext cx="8648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6F2F9F"/>
                </a:solidFill>
                <a:latin typeface="Calibri"/>
                <a:cs typeface="Calibri"/>
              </a:rPr>
              <a:t>ISO</a:t>
            </a:r>
            <a:r>
              <a:rPr b="1" spc="-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6F2F9F"/>
                </a:solidFill>
                <a:latin typeface="Calibri"/>
                <a:cs typeface="Calibri"/>
              </a:rPr>
              <a:t>9001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536179" y="3482340"/>
            <a:ext cx="1668780" cy="525780"/>
            <a:chOff x="6012179" y="3482340"/>
            <a:chExt cx="1668780" cy="525780"/>
          </a:xfrm>
        </p:grpSpPr>
        <p:sp>
          <p:nvSpPr>
            <p:cNvPr id="17" name="object 17"/>
            <p:cNvSpPr/>
            <p:nvPr/>
          </p:nvSpPr>
          <p:spPr>
            <a:xfrm>
              <a:off x="6025133" y="3495294"/>
              <a:ext cx="1643380" cy="500380"/>
            </a:xfrm>
            <a:custGeom>
              <a:avLst/>
              <a:gdLst/>
              <a:ahLst/>
              <a:cxnLst/>
              <a:rect l="l" t="t" r="r" b="b"/>
              <a:pathLst>
                <a:path w="1643379" h="500379">
                  <a:moveTo>
                    <a:pt x="1559560" y="0"/>
                  </a:moveTo>
                  <a:lnTo>
                    <a:pt x="83312" y="0"/>
                  </a:lnTo>
                  <a:lnTo>
                    <a:pt x="50899" y="6552"/>
                  </a:lnTo>
                  <a:lnTo>
                    <a:pt x="24415" y="24415"/>
                  </a:lnTo>
                  <a:lnTo>
                    <a:pt x="6552" y="50899"/>
                  </a:lnTo>
                  <a:lnTo>
                    <a:pt x="0" y="83311"/>
                  </a:lnTo>
                  <a:lnTo>
                    <a:pt x="0" y="416559"/>
                  </a:lnTo>
                  <a:lnTo>
                    <a:pt x="6552" y="448972"/>
                  </a:lnTo>
                  <a:lnTo>
                    <a:pt x="24415" y="475456"/>
                  </a:lnTo>
                  <a:lnTo>
                    <a:pt x="50899" y="493319"/>
                  </a:lnTo>
                  <a:lnTo>
                    <a:pt x="83312" y="499871"/>
                  </a:lnTo>
                  <a:lnTo>
                    <a:pt x="1559560" y="499871"/>
                  </a:lnTo>
                  <a:lnTo>
                    <a:pt x="1591972" y="493319"/>
                  </a:lnTo>
                  <a:lnTo>
                    <a:pt x="1618456" y="475456"/>
                  </a:lnTo>
                  <a:lnTo>
                    <a:pt x="1636319" y="448972"/>
                  </a:lnTo>
                  <a:lnTo>
                    <a:pt x="1642871" y="416559"/>
                  </a:lnTo>
                  <a:lnTo>
                    <a:pt x="1642871" y="83311"/>
                  </a:lnTo>
                  <a:lnTo>
                    <a:pt x="1636319" y="50899"/>
                  </a:lnTo>
                  <a:lnTo>
                    <a:pt x="1618456" y="24415"/>
                  </a:lnTo>
                  <a:lnTo>
                    <a:pt x="1591972" y="6552"/>
                  </a:lnTo>
                  <a:lnTo>
                    <a:pt x="155956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25133" y="3495294"/>
              <a:ext cx="1643380" cy="500380"/>
            </a:xfrm>
            <a:custGeom>
              <a:avLst/>
              <a:gdLst/>
              <a:ahLst/>
              <a:cxnLst/>
              <a:rect l="l" t="t" r="r" b="b"/>
              <a:pathLst>
                <a:path w="1643379" h="500379">
                  <a:moveTo>
                    <a:pt x="0" y="83311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2" y="0"/>
                  </a:lnTo>
                  <a:lnTo>
                    <a:pt x="1559560" y="0"/>
                  </a:lnTo>
                  <a:lnTo>
                    <a:pt x="1591972" y="6552"/>
                  </a:lnTo>
                  <a:lnTo>
                    <a:pt x="1618456" y="24415"/>
                  </a:lnTo>
                  <a:lnTo>
                    <a:pt x="1636319" y="50899"/>
                  </a:lnTo>
                  <a:lnTo>
                    <a:pt x="1642871" y="83311"/>
                  </a:lnTo>
                  <a:lnTo>
                    <a:pt x="1642871" y="416559"/>
                  </a:lnTo>
                  <a:lnTo>
                    <a:pt x="1636319" y="448972"/>
                  </a:lnTo>
                  <a:lnTo>
                    <a:pt x="1618456" y="475456"/>
                  </a:lnTo>
                  <a:lnTo>
                    <a:pt x="1591972" y="493319"/>
                  </a:lnTo>
                  <a:lnTo>
                    <a:pt x="1559560" y="499871"/>
                  </a:lnTo>
                  <a:lnTo>
                    <a:pt x="83312" y="499871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59"/>
                  </a:lnTo>
                  <a:lnTo>
                    <a:pt x="0" y="83311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881365" y="3580003"/>
            <a:ext cx="980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ISO</a:t>
            </a:r>
            <a:r>
              <a:rPr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45001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943601" y="3645408"/>
            <a:ext cx="4334826" cy="29077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" y="339399"/>
            <a:ext cx="6825132" cy="1009379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3600" dirty="0">
                <a:solidFill>
                  <a:srgbClr val="002060"/>
                </a:solidFill>
              </a:rPr>
              <a:t>Características comunes de los sistema de gestión</a:t>
            </a: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4</a:t>
            </a:fld>
            <a:endParaRPr spc="-5" dirty="0"/>
          </a:p>
        </p:txBody>
      </p:sp>
      <p:grpSp>
        <p:nvGrpSpPr>
          <p:cNvPr id="4" name="object 4"/>
          <p:cNvGrpSpPr/>
          <p:nvPr/>
        </p:nvGrpSpPr>
        <p:grpSpPr>
          <a:xfrm>
            <a:off x="1683986" y="2730675"/>
            <a:ext cx="4015315" cy="728806"/>
            <a:chOff x="159985" y="2730675"/>
            <a:chExt cx="4794885" cy="750570"/>
          </a:xfrm>
        </p:grpSpPr>
        <p:sp>
          <p:nvSpPr>
            <p:cNvPr id="5" name="object 5"/>
            <p:cNvSpPr/>
            <p:nvPr/>
          </p:nvSpPr>
          <p:spPr>
            <a:xfrm>
              <a:off x="159985" y="2730675"/>
              <a:ext cx="4794561" cy="7504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7273" y="2858261"/>
              <a:ext cx="4535805" cy="500380"/>
            </a:xfrm>
            <a:custGeom>
              <a:avLst/>
              <a:gdLst/>
              <a:ahLst/>
              <a:cxnLst/>
              <a:rect l="l" t="t" r="r" b="b"/>
              <a:pathLst>
                <a:path w="4535805" h="500379">
                  <a:moveTo>
                    <a:pt x="4452112" y="0"/>
                  </a:moveTo>
                  <a:lnTo>
                    <a:pt x="83311" y="0"/>
                  </a:lnTo>
                  <a:lnTo>
                    <a:pt x="50883" y="6552"/>
                  </a:lnTo>
                  <a:lnTo>
                    <a:pt x="24401" y="24415"/>
                  </a:lnTo>
                  <a:lnTo>
                    <a:pt x="6547" y="50899"/>
                  </a:lnTo>
                  <a:lnTo>
                    <a:pt x="0" y="83312"/>
                  </a:lnTo>
                  <a:lnTo>
                    <a:pt x="0" y="416560"/>
                  </a:lnTo>
                  <a:lnTo>
                    <a:pt x="6547" y="448972"/>
                  </a:lnTo>
                  <a:lnTo>
                    <a:pt x="24401" y="475456"/>
                  </a:lnTo>
                  <a:lnTo>
                    <a:pt x="50883" y="493319"/>
                  </a:lnTo>
                  <a:lnTo>
                    <a:pt x="83311" y="499872"/>
                  </a:lnTo>
                  <a:lnTo>
                    <a:pt x="4452112" y="499872"/>
                  </a:lnTo>
                  <a:lnTo>
                    <a:pt x="4484524" y="493319"/>
                  </a:lnTo>
                  <a:lnTo>
                    <a:pt x="4511008" y="475456"/>
                  </a:lnTo>
                  <a:lnTo>
                    <a:pt x="4528871" y="448972"/>
                  </a:lnTo>
                  <a:lnTo>
                    <a:pt x="4535424" y="416560"/>
                  </a:lnTo>
                  <a:lnTo>
                    <a:pt x="4535424" y="83312"/>
                  </a:lnTo>
                  <a:lnTo>
                    <a:pt x="4528871" y="50899"/>
                  </a:lnTo>
                  <a:lnTo>
                    <a:pt x="4511008" y="24415"/>
                  </a:lnTo>
                  <a:lnTo>
                    <a:pt x="4484524" y="6552"/>
                  </a:lnTo>
                  <a:lnTo>
                    <a:pt x="445211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7273" y="2858261"/>
              <a:ext cx="4535805" cy="500380"/>
            </a:xfrm>
            <a:custGeom>
              <a:avLst/>
              <a:gdLst/>
              <a:ahLst/>
              <a:cxnLst/>
              <a:rect l="l" t="t" r="r" b="b"/>
              <a:pathLst>
                <a:path w="4535805" h="500379">
                  <a:moveTo>
                    <a:pt x="0" y="83312"/>
                  </a:moveTo>
                  <a:lnTo>
                    <a:pt x="6547" y="50899"/>
                  </a:lnTo>
                  <a:lnTo>
                    <a:pt x="24401" y="24415"/>
                  </a:lnTo>
                  <a:lnTo>
                    <a:pt x="50883" y="6552"/>
                  </a:lnTo>
                  <a:lnTo>
                    <a:pt x="83311" y="0"/>
                  </a:lnTo>
                  <a:lnTo>
                    <a:pt x="4452112" y="0"/>
                  </a:lnTo>
                  <a:lnTo>
                    <a:pt x="4484524" y="6552"/>
                  </a:lnTo>
                  <a:lnTo>
                    <a:pt x="4511008" y="24415"/>
                  </a:lnTo>
                  <a:lnTo>
                    <a:pt x="4528871" y="50899"/>
                  </a:lnTo>
                  <a:lnTo>
                    <a:pt x="4535424" y="83312"/>
                  </a:lnTo>
                  <a:lnTo>
                    <a:pt x="4535424" y="416560"/>
                  </a:lnTo>
                  <a:lnTo>
                    <a:pt x="4528871" y="448972"/>
                  </a:lnTo>
                  <a:lnTo>
                    <a:pt x="4511008" y="475456"/>
                  </a:lnTo>
                  <a:lnTo>
                    <a:pt x="4484524" y="493319"/>
                  </a:lnTo>
                  <a:lnTo>
                    <a:pt x="4452112" y="499872"/>
                  </a:lnTo>
                  <a:lnTo>
                    <a:pt x="83311" y="499872"/>
                  </a:lnTo>
                  <a:lnTo>
                    <a:pt x="50883" y="493319"/>
                  </a:lnTo>
                  <a:lnTo>
                    <a:pt x="24401" y="475456"/>
                  </a:lnTo>
                  <a:lnTo>
                    <a:pt x="6547" y="448972"/>
                  </a:lnTo>
                  <a:lnTo>
                    <a:pt x="0" y="416560"/>
                  </a:lnTo>
                  <a:lnTo>
                    <a:pt x="0" y="83312"/>
                  </a:lnTo>
                  <a:close/>
                </a:path>
              </a:pathLst>
            </a:custGeom>
            <a:ln w="25908"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905001" y="2904490"/>
            <a:ext cx="3524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0E7DC5"/>
                </a:solidFill>
                <a:latin typeface="Arial"/>
                <a:cs typeface="Arial"/>
              </a:rPr>
              <a:t>2. </a:t>
            </a:r>
            <a:r>
              <a:rPr sz="2400" b="1" spc="-5" dirty="0">
                <a:solidFill>
                  <a:srgbClr val="0E7DC5"/>
                </a:solidFill>
                <a:latin typeface="Arial"/>
                <a:cs typeface="Arial"/>
              </a:rPr>
              <a:t>Ciclo Deming </a:t>
            </a:r>
            <a:r>
              <a:rPr sz="2400" b="1" dirty="0">
                <a:solidFill>
                  <a:srgbClr val="0E7DC5"/>
                </a:solidFill>
                <a:latin typeface="Arial"/>
                <a:cs typeface="Arial"/>
              </a:rPr>
              <a:t>o</a:t>
            </a:r>
            <a:r>
              <a:rPr sz="2400" b="1" spc="-60" dirty="0">
                <a:solidFill>
                  <a:srgbClr val="0E7DC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E7DC5"/>
                </a:solidFill>
                <a:latin typeface="Arial"/>
                <a:cs typeface="Arial"/>
              </a:rPr>
              <a:t>PDCA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85569" y="3519528"/>
            <a:ext cx="2696464" cy="2607566"/>
            <a:chOff x="746759" y="3564635"/>
            <a:chExt cx="2830195" cy="2679700"/>
          </a:xfrm>
        </p:grpSpPr>
        <p:sp>
          <p:nvSpPr>
            <p:cNvPr id="10" name="object 10"/>
            <p:cNvSpPr/>
            <p:nvPr/>
          </p:nvSpPr>
          <p:spPr>
            <a:xfrm>
              <a:off x="755903" y="3573779"/>
              <a:ext cx="2811780" cy="266090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1331" y="3569207"/>
              <a:ext cx="2821305" cy="2670175"/>
            </a:xfrm>
            <a:custGeom>
              <a:avLst/>
              <a:gdLst/>
              <a:ahLst/>
              <a:cxnLst/>
              <a:rect l="l" t="t" r="r" b="b"/>
              <a:pathLst>
                <a:path w="2821304" h="2670175">
                  <a:moveTo>
                    <a:pt x="0" y="2670048"/>
                  </a:moveTo>
                  <a:lnTo>
                    <a:pt x="2820923" y="2670048"/>
                  </a:lnTo>
                  <a:lnTo>
                    <a:pt x="2820923" y="0"/>
                  </a:lnTo>
                  <a:lnTo>
                    <a:pt x="0" y="0"/>
                  </a:lnTo>
                  <a:lnTo>
                    <a:pt x="0" y="2670048"/>
                  </a:lnTo>
                  <a:close/>
                </a:path>
              </a:pathLst>
            </a:custGeom>
            <a:ln w="914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195505" y="4409006"/>
            <a:ext cx="844550" cy="772795"/>
            <a:chOff x="3893820" y="4407408"/>
            <a:chExt cx="844550" cy="772795"/>
          </a:xfrm>
        </p:grpSpPr>
        <p:sp>
          <p:nvSpPr>
            <p:cNvPr id="13" name="object 13"/>
            <p:cNvSpPr/>
            <p:nvPr/>
          </p:nvSpPr>
          <p:spPr>
            <a:xfrm>
              <a:off x="3922776" y="4436364"/>
              <a:ext cx="786765" cy="715010"/>
            </a:xfrm>
            <a:custGeom>
              <a:avLst/>
              <a:gdLst/>
              <a:ahLst/>
              <a:cxnLst/>
              <a:rect l="l" t="t" r="r" b="b"/>
              <a:pathLst>
                <a:path w="786764" h="715010">
                  <a:moveTo>
                    <a:pt x="22351" y="178688"/>
                  </a:moveTo>
                  <a:lnTo>
                    <a:pt x="0" y="178688"/>
                  </a:lnTo>
                  <a:lnTo>
                    <a:pt x="0" y="536067"/>
                  </a:lnTo>
                  <a:lnTo>
                    <a:pt x="22351" y="536067"/>
                  </a:lnTo>
                  <a:lnTo>
                    <a:pt x="22351" y="178688"/>
                  </a:lnTo>
                  <a:close/>
                </a:path>
                <a:path w="786764" h="715010">
                  <a:moveTo>
                    <a:pt x="89281" y="178688"/>
                  </a:moveTo>
                  <a:lnTo>
                    <a:pt x="44703" y="178688"/>
                  </a:lnTo>
                  <a:lnTo>
                    <a:pt x="44703" y="536067"/>
                  </a:lnTo>
                  <a:lnTo>
                    <a:pt x="89281" y="536067"/>
                  </a:lnTo>
                  <a:lnTo>
                    <a:pt x="89281" y="178688"/>
                  </a:lnTo>
                  <a:close/>
                </a:path>
                <a:path w="786764" h="715010">
                  <a:moveTo>
                    <a:pt x="429006" y="0"/>
                  </a:moveTo>
                  <a:lnTo>
                    <a:pt x="429006" y="178688"/>
                  </a:lnTo>
                  <a:lnTo>
                    <a:pt x="111633" y="178688"/>
                  </a:lnTo>
                  <a:lnTo>
                    <a:pt x="111633" y="536067"/>
                  </a:lnTo>
                  <a:lnTo>
                    <a:pt x="429006" y="536067"/>
                  </a:lnTo>
                  <a:lnTo>
                    <a:pt x="429006" y="714756"/>
                  </a:lnTo>
                  <a:lnTo>
                    <a:pt x="786384" y="357378"/>
                  </a:lnTo>
                  <a:lnTo>
                    <a:pt x="429006" y="0"/>
                  </a:lnTo>
                  <a:close/>
                </a:path>
              </a:pathLst>
            </a:custGeom>
            <a:solidFill>
              <a:srgbClr val="F1F1F1"/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22776" y="4436364"/>
              <a:ext cx="786765" cy="715010"/>
            </a:xfrm>
            <a:custGeom>
              <a:avLst/>
              <a:gdLst/>
              <a:ahLst/>
              <a:cxnLst/>
              <a:rect l="l" t="t" r="r" b="b"/>
              <a:pathLst>
                <a:path w="786764" h="715010">
                  <a:moveTo>
                    <a:pt x="0" y="178688"/>
                  </a:moveTo>
                  <a:lnTo>
                    <a:pt x="22351" y="178688"/>
                  </a:lnTo>
                  <a:lnTo>
                    <a:pt x="22351" y="536067"/>
                  </a:lnTo>
                  <a:lnTo>
                    <a:pt x="0" y="536067"/>
                  </a:lnTo>
                  <a:lnTo>
                    <a:pt x="0" y="178688"/>
                  </a:lnTo>
                  <a:close/>
                </a:path>
                <a:path w="786764" h="715010">
                  <a:moveTo>
                    <a:pt x="44703" y="178688"/>
                  </a:moveTo>
                  <a:lnTo>
                    <a:pt x="89281" y="178688"/>
                  </a:lnTo>
                  <a:lnTo>
                    <a:pt x="89281" y="536067"/>
                  </a:lnTo>
                  <a:lnTo>
                    <a:pt x="44703" y="536067"/>
                  </a:lnTo>
                  <a:lnTo>
                    <a:pt x="44703" y="178688"/>
                  </a:lnTo>
                  <a:close/>
                </a:path>
                <a:path w="786764" h="715010">
                  <a:moveTo>
                    <a:pt x="111633" y="178688"/>
                  </a:moveTo>
                  <a:lnTo>
                    <a:pt x="429006" y="178688"/>
                  </a:lnTo>
                  <a:lnTo>
                    <a:pt x="429006" y="0"/>
                  </a:lnTo>
                  <a:lnTo>
                    <a:pt x="786384" y="357378"/>
                  </a:lnTo>
                  <a:lnTo>
                    <a:pt x="429006" y="714756"/>
                  </a:lnTo>
                  <a:lnTo>
                    <a:pt x="429006" y="536067"/>
                  </a:lnTo>
                  <a:lnTo>
                    <a:pt x="111633" y="536067"/>
                  </a:lnTo>
                  <a:lnTo>
                    <a:pt x="111633" y="178688"/>
                  </a:lnTo>
                  <a:close/>
                </a:path>
              </a:pathLst>
            </a:custGeom>
            <a:ln w="57912"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676400" y="1371601"/>
            <a:ext cx="3276600" cy="9142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98322" y="1504949"/>
            <a:ext cx="3002279" cy="6674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907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51435" rIns="0" bIns="0" rtlCol="0">
            <a:spAutoFit/>
          </a:bodyPr>
          <a:lstStyle/>
          <a:p>
            <a:pPr marL="539115" marR="168910" indent="-365760">
              <a:spcBef>
                <a:spcPts val="405"/>
              </a:spcBef>
            </a:pPr>
            <a:r>
              <a:rPr sz="2000" b="1" dirty="0">
                <a:solidFill>
                  <a:srgbClr val="0E7DC5"/>
                </a:solidFill>
                <a:latin typeface="Arial"/>
                <a:cs typeface="Arial"/>
              </a:rPr>
              <a:t>1. </a:t>
            </a:r>
            <a:r>
              <a:rPr sz="2000" b="1" spc="-5" dirty="0">
                <a:solidFill>
                  <a:srgbClr val="0E7DC5"/>
                </a:solidFill>
                <a:latin typeface="Arial"/>
                <a:cs typeface="Arial"/>
              </a:rPr>
              <a:t>Estructura</a:t>
            </a:r>
            <a:r>
              <a:rPr sz="2000" b="1" spc="-55" dirty="0">
                <a:solidFill>
                  <a:srgbClr val="0E7DC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E7DC5"/>
                </a:solidFill>
                <a:latin typeface="Arial"/>
                <a:cs typeface="Arial"/>
              </a:rPr>
              <a:t>similar:  Alto </a:t>
            </a:r>
            <a:r>
              <a:rPr sz="2000" b="1" spc="-5" dirty="0">
                <a:solidFill>
                  <a:srgbClr val="0E7DC5"/>
                </a:solidFill>
                <a:latin typeface="Arial"/>
                <a:cs typeface="Arial"/>
              </a:rPr>
              <a:t>Nivel</a:t>
            </a:r>
            <a:r>
              <a:rPr sz="2000" b="1" spc="-25" dirty="0">
                <a:solidFill>
                  <a:srgbClr val="0E7DC5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E7DC5"/>
                </a:solidFill>
                <a:latin typeface="Arial"/>
                <a:cs typeface="Arial"/>
              </a:rPr>
              <a:t>(HLS)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51454" y="1426765"/>
            <a:ext cx="763546" cy="745675"/>
            <a:chOff x="4062984" y="1519427"/>
            <a:chExt cx="1402080" cy="771525"/>
          </a:xfrm>
        </p:grpSpPr>
        <p:sp>
          <p:nvSpPr>
            <p:cNvPr id="18" name="object 18"/>
            <p:cNvSpPr/>
            <p:nvPr/>
          </p:nvSpPr>
          <p:spPr>
            <a:xfrm>
              <a:off x="4091940" y="1548383"/>
              <a:ext cx="1344295" cy="713740"/>
            </a:xfrm>
            <a:custGeom>
              <a:avLst/>
              <a:gdLst/>
              <a:ahLst/>
              <a:cxnLst/>
              <a:rect l="l" t="t" r="r" b="b"/>
              <a:pathLst>
                <a:path w="1344295" h="713739">
                  <a:moveTo>
                    <a:pt x="22225" y="178307"/>
                  </a:moveTo>
                  <a:lnTo>
                    <a:pt x="0" y="178307"/>
                  </a:lnTo>
                  <a:lnTo>
                    <a:pt x="0" y="534924"/>
                  </a:lnTo>
                  <a:lnTo>
                    <a:pt x="22225" y="534924"/>
                  </a:lnTo>
                  <a:lnTo>
                    <a:pt x="22225" y="178307"/>
                  </a:lnTo>
                  <a:close/>
                </a:path>
                <a:path w="1344295" h="713739">
                  <a:moveTo>
                    <a:pt x="89154" y="178307"/>
                  </a:moveTo>
                  <a:lnTo>
                    <a:pt x="44576" y="178307"/>
                  </a:lnTo>
                  <a:lnTo>
                    <a:pt x="44576" y="534924"/>
                  </a:lnTo>
                  <a:lnTo>
                    <a:pt x="89154" y="534924"/>
                  </a:lnTo>
                  <a:lnTo>
                    <a:pt x="89154" y="178307"/>
                  </a:lnTo>
                  <a:close/>
                </a:path>
                <a:path w="1344295" h="713739">
                  <a:moveTo>
                    <a:pt x="987551" y="0"/>
                  </a:moveTo>
                  <a:lnTo>
                    <a:pt x="987551" y="178307"/>
                  </a:lnTo>
                  <a:lnTo>
                    <a:pt x="111379" y="178307"/>
                  </a:lnTo>
                  <a:lnTo>
                    <a:pt x="111379" y="534924"/>
                  </a:lnTo>
                  <a:lnTo>
                    <a:pt x="987551" y="534924"/>
                  </a:lnTo>
                  <a:lnTo>
                    <a:pt x="987551" y="713231"/>
                  </a:lnTo>
                  <a:lnTo>
                    <a:pt x="1344168" y="356615"/>
                  </a:lnTo>
                  <a:lnTo>
                    <a:pt x="987551" y="0"/>
                  </a:lnTo>
                  <a:close/>
                </a:path>
              </a:pathLst>
            </a:custGeom>
            <a:solidFill>
              <a:srgbClr val="F1F1F1"/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91940" y="1548383"/>
              <a:ext cx="1344295" cy="713740"/>
            </a:xfrm>
            <a:custGeom>
              <a:avLst/>
              <a:gdLst/>
              <a:ahLst/>
              <a:cxnLst/>
              <a:rect l="l" t="t" r="r" b="b"/>
              <a:pathLst>
                <a:path w="1344295" h="713739">
                  <a:moveTo>
                    <a:pt x="0" y="178307"/>
                  </a:moveTo>
                  <a:lnTo>
                    <a:pt x="22225" y="178307"/>
                  </a:lnTo>
                  <a:lnTo>
                    <a:pt x="22225" y="534924"/>
                  </a:lnTo>
                  <a:lnTo>
                    <a:pt x="0" y="534924"/>
                  </a:lnTo>
                  <a:lnTo>
                    <a:pt x="0" y="178307"/>
                  </a:lnTo>
                  <a:close/>
                </a:path>
                <a:path w="1344295" h="713739">
                  <a:moveTo>
                    <a:pt x="44576" y="178307"/>
                  </a:moveTo>
                  <a:lnTo>
                    <a:pt x="89154" y="178307"/>
                  </a:lnTo>
                  <a:lnTo>
                    <a:pt x="89154" y="534924"/>
                  </a:lnTo>
                  <a:lnTo>
                    <a:pt x="44576" y="534924"/>
                  </a:lnTo>
                  <a:lnTo>
                    <a:pt x="44576" y="178307"/>
                  </a:lnTo>
                  <a:close/>
                </a:path>
                <a:path w="1344295" h="713739">
                  <a:moveTo>
                    <a:pt x="111379" y="178307"/>
                  </a:moveTo>
                  <a:lnTo>
                    <a:pt x="987551" y="178307"/>
                  </a:lnTo>
                  <a:lnTo>
                    <a:pt x="987551" y="0"/>
                  </a:lnTo>
                  <a:lnTo>
                    <a:pt x="1344168" y="356615"/>
                  </a:lnTo>
                  <a:lnTo>
                    <a:pt x="987551" y="713231"/>
                  </a:lnTo>
                  <a:lnTo>
                    <a:pt x="987551" y="534924"/>
                  </a:lnTo>
                  <a:lnTo>
                    <a:pt x="111379" y="534924"/>
                  </a:lnTo>
                  <a:lnTo>
                    <a:pt x="111379" y="178307"/>
                  </a:lnTo>
                  <a:close/>
                </a:path>
              </a:pathLst>
            </a:custGeom>
            <a:ln w="57912"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91201" y="764541"/>
            <a:ext cx="3389629" cy="2748829"/>
          </a:xfrm>
          <a:prstGeom prst="rect">
            <a:avLst/>
          </a:prstGeom>
          <a:ln w="9144">
            <a:solidFill>
              <a:srgbClr val="0E7DC5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77825" indent="-287020">
              <a:spcBef>
                <a:spcPts val="315"/>
              </a:spcBef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0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Introducción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1 Objeto y campo de</a:t>
            </a:r>
            <a:r>
              <a:rPr sz="16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aplicación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2 Referencias</a:t>
            </a:r>
            <a:r>
              <a:rPr sz="1600" spc="-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normativas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3 Términos y</a:t>
            </a:r>
            <a:r>
              <a:rPr sz="1600" spc="-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definiciones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4 Contexto de la</a:t>
            </a:r>
            <a:r>
              <a:rPr sz="16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organización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spcBef>
                <a:spcPts val="5"/>
              </a:spcBef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5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Liderazgo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6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Planificación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7</a:t>
            </a:r>
            <a:r>
              <a:rPr sz="1600" spc="-9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Apoyo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8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Operación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9 Evaluación del</a:t>
            </a:r>
            <a:r>
              <a:rPr sz="1600" spc="-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desempeño</a:t>
            </a:r>
            <a:endParaRPr sz="16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10</a:t>
            </a:r>
            <a:r>
              <a:rPr sz="1600" spc="-1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Mejora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75426" y="1572895"/>
            <a:ext cx="3291840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>
              <a:spcBef>
                <a:spcPts val="105"/>
              </a:spcBef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Los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procesos.</a:t>
            </a:r>
          </a:p>
          <a:p>
            <a:pPr marL="355600" indent="-343535">
              <a:spcBef>
                <a:spcPts val="5"/>
              </a:spcBef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Los</a:t>
            </a:r>
            <a:r>
              <a:rPr sz="2000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recursos.</a:t>
            </a:r>
          </a:p>
          <a:p>
            <a:pPr marL="355600" indent="-343535"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2000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estructura.</a:t>
            </a:r>
          </a:p>
          <a:p>
            <a:pPr marL="355600" indent="-343535"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Las</a:t>
            </a:r>
            <a:r>
              <a:rPr sz="2000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responsabilidades.</a:t>
            </a:r>
          </a:p>
          <a:p>
            <a:pPr marL="355600" indent="-343535"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Los productos y</a:t>
            </a:r>
            <a:r>
              <a:rPr sz="2000" spc="-1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servicios.</a:t>
            </a:r>
          </a:p>
        </p:txBody>
      </p:sp>
      <p:sp>
        <p:nvSpPr>
          <p:cNvPr id="3" name="object 3"/>
          <p:cNvSpPr/>
          <p:nvPr/>
        </p:nvSpPr>
        <p:spPr>
          <a:xfrm>
            <a:off x="1927836" y="1528444"/>
            <a:ext cx="2356150" cy="12377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64258" y="1655826"/>
            <a:ext cx="2087880" cy="8598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908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algn="ctr">
              <a:spcBef>
                <a:spcPts val="944"/>
              </a:spcBef>
            </a:pPr>
            <a:r>
              <a:rPr sz="2400" b="1" dirty="0">
                <a:solidFill>
                  <a:srgbClr val="0E7DC5"/>
                </a:solidFill>
                <a:latin typeface="Arial"/>
                <a:cs typeface="Arial"/>
              </a:rPr>
              <a:t>3.</a:t>
            </a:r>
            <a:r>
              <a:rPr sz="2400" b="1" spc="-55" dirty="0">
                <a:solidFill>
                  <a:srgbClr val="0E7DC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E7DC5"/>
                </a:solidFill>
                <a:latin typeface="Arial"/>
                <a:cs typeface="Arial"/>
              </a:rPr>
              <a:t>Elementos</a:t>
            </a:r>
            <a:endParaRPr sz="2400" dirty="0">
              <a:latin typeface="Arial"/>
              <a:cs typeface="Arial"/>
            </a:endParaRPr>
          </a:p>
          <a:p>
            <a:pPr algn="ctr">
              <a:spcBef>
                <a:spcPts val="5"/>
              </a:spcBef>
            </a:pPr>
            <a:r>
              <a:rPr sz="2400" b="1" spc="-5" dirty="0">
                <a:solidFill>
                  <a:srgbClr val="0E7DC5"/>
                </a:solidFill>
                <a:latin typeface="Arial"/>
                <a:cs typeface="Arial"/>
              </a:rPr>
              <a:t>comunes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88409" y="1889761"/>
            <a:ext cx="749935" cy="520065"/>
            <a:chOff x="3264408" y="1889760"/>
            <a:chExt cx="749935" cy="520065"/>
          </a:xfrm>
        </p:grpSpPr>
        <p:sp>
          <p:nvSpPr>
            <p:cNvPr id="6" name="object 6"/>
            <p:cNvSpPr/>
            <p:nvPr/>
          </p:nvSpPr>
          <p:spPr>
            <a:xfrm>
              <a:off x="3277362" y="1902714"/>
              <a:ext cx="723900" cy="494030"/>
            </a:xfrm>
            <a:custGeom>
              <a:avLst/>
              <a:gdLst/>
              <a:ahLst/>
              <a:cxnLst/>
              <a:rect l="l" t="t" r="r" b="b"/>
              <a:pathLst>
                <a:path w="723900" h="494030">
                  <a:moveTo>
                    <a:pt x="15366" y="123444"/>
                  </a:moveTo>
                  <a:lnTo>
                    <a:pt x="0" y="123444"/>
                  </a:lnTo>
                  <a:lnTo>
                    <a:pt x="0" y="370332"/>
                  </a:lnTo>
                  <a:lnTo>
                    <a:pt x="15366" y="370332"/>
                  </a:lnTo>
                  <a:lnTo>
                    <a:pt x="15366" y="123444"/>
                  </a:lnTo>
                  <a:close/>
                </a:path>
                <a:path w="723900" h="494030">
                  <a:moveTo>
                    <a:pt x="61722" y="123444"/>
                  </a:moveTo>
                  <a:lnTo>
                    <a:pt x="30861" y="123444"/>
                  </a:lnTo>
                  <a:lnTo>
                    <a:pt x="30861" y="370332"/>
                  </a:lnTo>
                  <a:lnTo>
                    <a:pt x="61722" y="370332"/>
                  </a:lnTo>
                  <a:lnTo>
                    <a:pt x="61722" y="123444"/>
                  </a:lnTo>
                  <a:close/>
                </a:path>
                <a:path w="723900" h="494030">
                  <a:moveTo>
                    <a:pt x="477012" y="0"/>
                  </a:moveTo>
                  <a:lnTo>
                    <a:pt x="477012" y="123444"/>
                  </a:lnTo>
                  <a:lnTo>
                    <a:pt x="77088" y="123444"/>
                  </a:lnTo>
                  <a:lnTo>
                    <a:pt x="77088" y="370332"/>
                  </a:lnTo>
                  <a:lnTo>
                    <a:pt x="477012" y="370332"/>
                  </a:lnTo>
                  <a:lnTo>
                    <a:pt x="477012" y="493775"/>
                  </a:lnTo>
                  <a:lnTo>
                    <a:pt x="723900" y="246887"/>
                  </a:lnTo>
                  <a:lnTo>
                    <a:pt x="477012" y="0"/>
                  </a:lnTo>
                  <a:close/>
                </a:path>
              </a:pathLst>
            </a:custGeom>
            <a:solidFill>
              <a:srgbClr val="F1F1F1"/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77362" y="1902714"/>
              <a:ext cx="723900" cy="494030"/>
            </a:xfrm>
            <a:custGeom>
              <a:avLst/>
              <a:gdLst/>
              <a:ahLst/>
              <a:cxnLst/>
              <a:rect l="l" t="t" r="r" b="b"/>
              <a:pathLst>
                <a:path w="723900" h="494030">
                  <a:moveTo>
                    <a:pt x="0" y="123444"/>
                  </a:moveTo>
                  <a:lnTo>
                    <a:pt x="15366" y="123444"/>
                  </a:lnTo>
                  <a:lnTo>
                    <a:pt x="15366" y="370332"/>
                  </a:lnTo>
                  <a:lnTo>
                    <a:pt x="0" y="370332"/>
                  </a:lnTo>
                  <a:lnTo>
                    <a:pt x="0" y="123444"/>
                  </a:lnTo>
                  <a:close/>
                </a:path>
                <a:path w="723900" h="494030">
                  <a:moveTo>
                    <a:pt x="30861" y="123444"/>
                  </a:moveTo>
                  <a:lnTo>
                    <a:pt x="61722" y="123444"/>
                  </a:lnTo>
                  <a:lnTo>
                    <a:pt x="61722" y="370332"/>
                  </a:lnTo>
                  <a:lnTo>
                    <a:pt x="30861" y="370332"/>
                  </a:lnTo>
                  <a:lnTo>
                    <a:pt x="30861" y="123444"/>
                  </a:lnTo>
                  <a:close/>
                </a:path>
                <a:path w="723900" h="494030">
                  <a:moveTo>
                    <a:pt x="77088" y="123444"/>
                  </a:moveTo>
                  <a:lnTo>
                    <a:pt x="477012" y="123444"/>
                  </a:lnTo>
                  <a:lnTo>
                    <a:pt x="477012" y="0"/>
                  </a:lnTo>
                  <a:lnTo>
                    <a:pt x="723900" y="246887"/>
                  </a:lnTo>
                  <a:lnTo>
                    <a:pt x="477012" y="493775"/>
                  </a:lnTo>
                  <a:lnTo>
                    <a:pt x="477012" y="370332"/>
                  </a:lnTo>
                  <a:lnTo>
                    <a:pt x="77088" y="370332"/>
                  </a:lnTo>
                  <a:lnTo>
                    <a:pt x="77088" y="123444"/>
                  </a:lnTo>
                  <a:close/>
                </a:path>
              </a:pathLst>
            </a:custGeom>
            <a:ln w="25908"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52600" y="402868"/>
            <a:ext cx="8534400" cy="1009379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3600" b="1" dirty="0">
                <a:solidFill>
                  <a:schemeClr val="bg1"/>
                </a:solidFill>
              </a:rPr>
              <a:t>Compatibilidad de los sistemas y Modelo de Gestión  Integrado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5</a:t>
            </a:fld>
            <a:endParaRPr spc="-5" dirty="0"/>
          </a:p>
        </p:txBody>
      </p:sp>
      <p:sp>
        <p:nvSpPr>
          <p:cNvPr id="9" name="object 9"/>
          <p:cNvSpPr/>
          <p:nvPr/>
        </p:nvSpPr>
        <p:spPr>
          <a:xfrm>
            <a:off x="1927836" y="3150052"/>
            <a:ext cx="2356150" cy="1458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64258" y="3286506"/>
            <a:ext cx="2087880" cy="966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908">
            <a:solidFill>
              <a:schemeClr val="accent6">
                <a:lumMod val="75000"/>
              </a:schemeClr>
            </a:solidFill>
          </a:ln>
        </p:spPr>
        <p:txBody>
          <a:bodyPr vert="horz" wrap="square" lIns="0" tIns="226060" rIns="0" bIns="0" rtlCol="0">
            <a:spAutoFit/>
          </a:bodyPr>
          <a:lstStyle/>
          <a:p>
            <a:pPr marL="374015" marR="131445" indent="-238125">
              <a:spcBef>
                <a:spcPts val="1780"/>
              </a:spcBef>
            </a:pPr>
            <a:r>
              <a:rPr sz="2400" b="1" dirty="0">
                <a:solidFill>
                  <a:srgbClr val="0E7DC5"/>
                </a:solidFill>
                <a:latin typeface="Arial"/>
                <a:cs typeface="Arial"/>
              </a:rPr>
              <a:t>4.</a:t>
            </a:r>
            <a:r>
              <a:rPr sz="2400" b="1" spc="-60" dirty="0">
                <a:solidFill>
                  <a:srgbClr val="0E7DC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E7DC5"/>
                </a:solidFill>
                <a:latin typeface="Arial"/>
                <a:cs typeface="Arial"/>
              </a:rPr>
              <a:t>Principios  comunes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6524" y="4136516"/>
            <a:ext cx="3942079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Enfoque al</a:t>
            </a:r>
            <a:r>
              <a:rPr sz="2000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cliente</a:t>
            </a: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Liderazgo</a:t>
            </a: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Compromiso con las</a:t>
            </a:r>
            <a:r>
              <a:rPr sz="2000" spc="-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personas.</a:t>
            </a:r>
          </a:p>
          <a:p>
            <a:pPr marL="355600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Enfoque a</a:t>
            </a:r>
            <a:r>
              <a:rPr sz="2000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procesos.</a:t>
            </a: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Mejora</a:t>
            </a: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55" dirty="0">
                <a:solidFill>
                  <a:schemeClr val="bg1"/>
                </a:solidFill>
                <a:latin typeface="Arial"/>
                <a:cs typeface="Arial"/>
              </a:rPr>
              <a:t>Toma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de decisiones</a:t>
            </a:r>
            <a:r>
              <a:rPr sz="2000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informadas</a:t>
            </a: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Gestión de las</a:t>
            </a:r>
            <a:r>
              <a:rPr sz="2000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relaciones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4553712" y="3272029"/>
            <a:ext cx="1556385" cy="852169"/>
            <a:chOff x="3029711" y="3272028"/>
            <a:chExt cx="1556385" cy="852169"/>
          </a:xfrm>
        </p:grpSpPr>
        <p:sp>
          <p:nvSpPr>
            <p:cNvPr id="13" name="object 13"/>
            <p:cNvSpPr/>
            <p:nvPr/>
          </p:nvSpPr>
          <p:spPr>
            <a:xfrm>
              <a:off x="3042665" y="3284982"/>
              <a:ext cx="1530350" cy="826135"/>
            </a:xfrm>
            <a:custGeom>
              <a:avLst/>
              <a:gdLst/>
              <a:ahLst/>
              <a:cxnLst/>
              <a:rect l="l" t="t" r="r" b="b"/>
              <a:pathLst>
                <a:path w="1530350" h="826135">
                  <a:moveTo>
                    <a:pt x="1357630" y="0"/>
                  </a:moveTo>
                  <a:lnTo>
                    <a:pt x="0" y="0"/>
                  </a:lnTo>
                  <a:lnTo>
                    <a:pt x="0" y="344804"/>
                  </a:lnTo>
                  <a:lnTo>
                    <a:pt x="1012824" y="344804"/>
                  </a:lnTo>
                  <a:lnTo>
                    <a:pt x="1012824" y="576960"/>
                  </a:lnTo>
                  <a:lnTo>
                    <a:pt x="840485" y="576960"/>
                  </a:lnTo>
                  <a:lnTo>
                    <a:pt x="1185291" y="826007"/>
                  </a:lnTo>
                  <a:lnTo>
                    <a:pt x="1530095" y="576960"/>
                  </a:lnTo>
                  <a:lnTo>
                    <a:pt x="1357630" y="576960"/>
                  </a:lnTo>
                  <a:lnTo>
                    <a:pt x="1357630" y="0"/>
                  </a:lnTo>
                  <a:close/>
                </a:path>
              </a:pathLst>
            </a:custGeom>
            <a:solidFill>
              <a:srgbClr val="F1F1F1"/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2665" y="3284982"/>
              <a:ext cx="1530350" cy="826135"/>
            </a:xfrm>
            <a:custGeom>
              <a:avLst/>
              <a:gdLst/>
              <a:ahLst/>
              <a:cxnLst/>
              <a:rect l="l" t="t" r="r" b="b"/>
              <a:pathLst>
                <a:path w="1530350" h="826135">
                  <a:moveTo>
                    <a:pt x="0" y="344804"/>
                  </a:moveTo>
                  <a:lnTo>
                    <a:pt x="1012824" y="344804"/>
                  </a:lnTo>
                  <a:lnTo>
                    <a:pt x="1012824" y="576960"/>
                  </a:lnTo>
                  <a:lnTo>
                    <a:pt x="840485" y="576960"/>
                  </a:lnTo>
                  <a:lnTo>
                    <a:pt x="1185291" y="826007"/>
                  </a:lnTo>
                  <a:lnTo>
                    <a:pt x="1530095" y="576960"/>
                  </a:lnTo>
                  <a:lnTo>
                    <a:pt x="1357630" y="576960"/>
                  </a:lnTo>
                  <a:lnTo>
                    <a:pt x="1357630" y="0"/>
                  </a:lnTo>
                  <a:lnTo>
                    <a:pt x="0" y="0"/>
                  </a:lnTo>
                  <a:lnTo>
                    <a:pt x="0" y="344804"/>
                  </a:lnTo>
                  <a:close/>
                </a:path>
              </a:pathLst>
            </a:custGeom>
            <a:ln w="25908"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234293"/>
            <a:ext cx="9525000" cy="1009379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3600" b="1" dirty="0">
                <a:solidFill>
                  <a:srgbClr val="0070C0"/>
                </a:solidFill>
              </a:rPr>
              <a:t>Compatibilidad de los sistemas y Modelo de Gestión  Integrado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6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3412222" y="1157941"/>
            <a:ext cx="5875055" cy="85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48633" y="1285494"/>
            <a:ext cx="5615940" cy="479618"/>
          </a:xfrm>
          <a:prstGeom prst="rect">
            <a:avLst/>
          </a:prstGeom>
          <a:solidFill>
            <a:srgbClr val="F1F1F1"/>
          </a:solidFill>
          <a:ln w="25907">
            <a:solidFill>
              <a:srgbClr val="0E7DC5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191895">
              <a:spcBef>
                <a:spcPts val="860"/>
              </a:spcBef>
            </a:pPr>
            <a:r>
              <a:rPr sz="2400" b="1" dirty="0">
                <a:solidFill>
                  <a:srgbClr val="0E7DC5"/>
                </a:solidFill>
                <a:latin typeface="Arial"/>
                <a:cs typeface="Arial"/>
              </a:rPr>
              <a:t>4. </a:t>
            </a:r>
            <a:r>
              <a:rPr sz="2400" b="1" spc="-5" dirty="0">
                <a:solidFill>
                  <a:srgbClr val="0E7DC5"/>
                </a:solidFill>
                <a:latin typeface="Arial"/>
                <a:cs typeface="Arial"/>
              </a:rPr>
              <a:t>Principios</a:t>
            </a:r>
            <a:r>
              <a:rPr sz="2400" b="1" spc="-30" dirty="0">
                <a:solidFill>
                  <a:srgbClr val="0E7DC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E7DC5"/>
                </a:solidFill>
                <a:latin typeface="Arial"/>
                <a:cs typeface="Arial"/>
              </a:rPr>
              <a:t>comunes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75579" y="1940795"/>
            <a:ext cx="8002524" cy="4337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5105400" y="6248401"/>
            <a:ext cx="4419600" cy="24686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244"/>
              </a:spcBef>
              <a:defRPr/>
            </a:pPr>
            <a:r>
              <a:rPr lang="es-ES" sz="1400" kern="0" spc="-5" dirty="0">
                <a:solidFill>
                  <a:srgbClr val="FFFFFF"/>
                </a:solidFill>
              </a:rPr>
              <a:t>Auditorías de sistemas de gestión – Luis Clavijo Ayala</a:t>
            </a:r>
            <a:endParaRPr lang="es-ES" sz="1800" kern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30750D4-8007-4451-9224-77E156CFE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251422"/>
            <a:ext cx="8534400" cy="1120178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4000" b="1" dirty="0">
                <a:solidFill>
                  <a:schemeClr val="accent5"/>
                </a:solidFill>
              </a:rPr>
              <a:t>Compatibilidad de los sistemas y Modelo de Gestión  Integrado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7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3412222" y="1358836"/>
            <a:ext cx="5875055" cy="85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48633" y="1501582"/>
            <a:ext cx="5615940" cy="479618"/>
          </a:xfrm>
          <a:prstGeom prst="rect">
            <a:avLst/>
          </a:prstGeom>
          <a:solidFill>
            <a:srgbClr val="F1F1F1"/>
          </a:solidFill>
          <a:ln w="25907">
            <a:solidFill>
              <a:srgbClr val="0E7DC5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191895">
              <a:spcBef>
                <a:spcPts val="860"/>
              </a:spcBef>
            </a:pPr>
            <a:r>
              <a:rPr sz="2400" b="1" dirty="0">
                <a:solidFill>
                  <a:srgbClr val="0E7DC5"/>
                </a:solidFill>
                <a:latin typeface="Arial"/>
                <a:cs typeface="Arial"/>
              </a:rPr>
              <a:t>4. </a:t>
            </a:r>
            <a:r>
              <a:rPr sz="2400" b="1" spc="-5" dirty="0">
                <a:solidFill>
                  <a:srgbClr val="0E7DC5"/>
                </a:solidFill>
                <a:latin typeface="Arial"/>
                <a:cs typeface="Arial"/>
              </a:rPr>
              <a:t>Principios</a:t>
            </a:r>
            <a:r>
              <a:rPr sz="2400" b="1" spc="-30" dirty="0">
                <a:solidFill>
                  <a:srgbClr val="0E7DC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E7DC5"/>
                </a:solidFill>
                <a:latin typeface="Arial"/>
                <a:cs typeface="Arial"/>
              </a:rPr>
              <a:t>comunes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57401" y="2236423"/>
            <a:ext cx="7473171" cy="23004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57400" y="4735328"/>
            <a:ext cx="7473642" cy="1342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5646" y="534451"/>
            <a:ext cx="8506155" cy="46923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dirty="0">
                <a:solidFill>
                  <a:srgbClr val="0070C0"/>
                </a:solidFill>
              </a:rPr>
              <a:t>Enfoque basado en procesos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8</a:t>
            </a:fld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1905001" y="1219200"/>
            <a:ext cx="7560945" cy="1912620"/>
            <a:chOff x="789430" y="1293875"/>
            <a:chExt cx="7560945" cy="1912620"/>
          </a:xfrm>
        </p:grpSpPr>
        <p:sp>
          <p:nvSpPr>
            <p:cNvPr id="4" name="object 4"/>
            <p:cNvSpPr/>
            <p:nvPr/>
          </p:nvSpPr>
          <p:spPr>
            <a:xfrm>
              <a:off x="789430" y="1325872"/>
              <a:ext cx="7560567" cy="1790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0976" y="1293875"/>
              <a:ext cx="7306056" cy="19126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7531" y="1341120"/>
              <a:ext cx="7489190" cy="1719580"/>
            </a:xfrm>
            <a:custGeom>
              <a:avLst/>
              <a:gdLst/>
              <a:ahLst/>
              <a:cxnLst/>
              <a:rect l="l" t="t" r="r" b="b"/>
              <a:pathLst>
                <a:path w="7489190" h="1719580">
                  <a:moveTo>
                    <a:pt x="7202424" y="0"/>
                  </a:moveTo>
                  <a:lnTo>
                    <a:pt x="286524" y="0"/>
                  </a:lnTo>
                  <a:lnTo>
                    <a:pt x="240049" y="3749"/>
                  </a:lnTo>
                  <a:lnTo>
                    <a:pt x="195961" y="14606"/>
                  </a:lnTo>
                  <a:lnTo>
                    <a:pt x="154850" y="31978"/>
                  </a:lnTo>
                  <a:lnTo>
                    <a:pt x="117307" y="55278"/>
                  </a:lnTo>
                  <a:lnTo>
                    <a:pt x="83921" y="83915"/>
                  </a:lnTo>
                  <a:lnTo>
                    <a:pt x="55282" y="117299"/>
                  </a:lnTo>
                  <a:lnTo>
                    <a:pt x="31981" y="154840"/>
                  </a:lnTo>
                  <a:lnTo>
                    <a:pt x="14607" y="195949"/>
                  </a:lnTo>
                  <a:lnTo>
                    <a:pt x="3750" y="240036"/>
                  </a:lnTo>
                  <a:lnTo>
                    <a:pt x="0" y="286512"/>
                  </a:lnTo>
                  <a:lnTo>
                    <a:pt x="0" y="1432559"/>
                  </a:lnTo>
                  <a:lnTo>
                    <a:pt x="3750" y="1479035"/>
                  </a:lnTo>
                  <a:lnTo>
                    <a:pt x="14607" y="1523122"/>
                  </a:lnTo>
                  <a:lnTo>
                    <a:pt x="31981" y="1564231"/>
                  </a:lnTo>
                  <a:lnTo>
                    <a:pt x="55282" y="1601772"/>
                  </a:lnTo>
                  <a:lnTo>
                    <a:pt x="83921" y="1635156"/>
                  </a:lnTo>
                  <a:lnTo>
                    <a:pt x="117307" y="1663793"/>
                  </a:lnTo>
                  <a:lnTo>
                    <a:pt x="154850" y="1687093"/>
                  </a:lnTo>
                  <a:lnTo>
                    <a:pt x="195961" y="1704465"/>
                  </a:lnTo>
                  <a:lnTo>
                    <a:pt x="240049" y="1715322"/>
                  </a:lnTo>
                  <a:lnTo>
                    <a:pt x="286524" y="1719071"/>
                  </a:lnTo>
                  <a:lnTo>
                    <a:pt x="7202424" y="1719071"/>
                  </a:lnTo>
                  <a:lnTo>
                    <a:pt x="7248899" y="1715322"/>
                  </a:lnTo>
                  <a:lnTo>
                    <a:pt x="7292986" y="1704465"/>
                  </a:lnTo>
                  <a:lnTo>
                    <a:pt x="7334095" y="1687093"/>
                  </a:lnTo>
                  <a:lnTo>
                    <a:pt x="7371636" y="1663793"/>
                  </a:lnTo>
                  <a:lnTo>
                    <a:pt x="7405020" y="1635156"/>
                  </a:lnTo>
                  <a:lnTo>
                    <a:pt x="7433657" y="1601772"/>
                  </a:lnTo>
                  <a:lnTo>
                    <a:pt x="7456957" y="1564231"/>
                  </a:lnTo>
                  <a:lnTo>
                    <a:pt x="7474329" y="1523122"/>
                  </a:lnTo>
                  <a:lnTo>
                    <a:pt x="7485186" y="1479035"/>
                  </a:lnTo>
                  <a:lnTo>
                    <a:pt x="7488936" y="1432559"/>
                  </a:lnTo>
                  <a:lnTo>
                    <a:pt x="7488936" y="286512"/>
                  </a:lnTo>
                  <a:lnTo>
                    <a:pt x="7485186" y="240036"/>
                  </a:lnTo>
                  <a:lnTo>
                    <a:pt x="7474329" y="195949"/>
                  </a:lnTo>
                  <a:lnTo>
                    <a:pt x="7456957" y="154840"/>
                  </a:lnTo>
                  <a:lnTo>
                    <a:pt x="7433657" y="117299"/>
                  </a:lnTo>
                  <a:lnTo>
                    <a:pt x="7405020" y="83915"/>
                  </a:lnTo>
                  <a:lnTo>
                    <a:pt x="7371636" y="55278"/>
                  </a:lnTo>
                  <a:lnTo>
                    <a:pt x="7334095" y="31978"/>
                  </a:lnTo>
                  <a:lnTo>
                    <a:pt x="7292986" y="14606"/>
                  </a:lnTo>
                  <a:lnTo>
                    <a:pt x="7248899" y="3749"/>
                  </a:lnTo>
                  <a:lnTo>
                    <a:pt x="7202424" y="0"/>
                  </a:lnTo>
                  <a:close/>
                </a:path>
              </a:pathLst>
            </a:custGeom>
            <a:solidFill>
              <a:schemeClr val="accent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7531" y="1341120"/>
              <a:ext cx="7489190" cy="1719580"/>
            </a:xfrm>
            <a:custGeom>
              <a:avLst/>
              <a:gdLst/>
              <a:ahLst/>
              <a:cxnLst/>
              <a:rect l="l" t="t" r="r" b="b"/>
              <a:pathLst>
                <a:path w="7489190" h="1719580">
                  <a:moveTo>
                    <a:pt x="0" y="286512"/>
                  </a:moveTo>
                  <a:lnTo>
                    <a:pt x="3750" y="240036"/>
                  </a:lnTo>
                  <a:lnTo>
                    <a:pt x="14607" y="195949"/>
                  </a:lnTo>
                  <a:lnTo>
                    <a:pt x="31981" y="154840"/>
                  </a:lnTo>
                  <a:lnTo>
                    <a:pt x="55282" y="117299"/>
                  </a:lnTo>
                  <a:lnTo>
                    <a:pt x="83921" y="83915"/>
                  </a:lnTo>
                  <a:lnTo>
                    <a:pt x="117307" y="55278"/>
                  </a:lnTo>
                  <a:lnTo>
                    <a:pt x="154850" y="31978"/>
                  </a:lnTo>
                  <a:lnTo>
                    <a:pt x="195961" y="14606"/>
                  </a:lnTo>
                  <a:lnTo>
                    <a:pt x="240049" y="3749"/>
                  </a:lnTo>
                  <a:lnTo>
                    <a:pt x="286524" y="0"/>
                  </a:lnTo>
                  <a:lnTo>
                    <a:pt x="7202424" y="0"/>
                  </a:lnTo>
                  <a:lnTo>
                    <a:pt x="7248899" y="3749"/>
                  </a:lnTo>
                  <a:lnTo>
                    <a:pt x="7292986" y="14606"/>
                  </a:lnTo>
                  <a:lnTo>
                    <a:pt x="7334095" y="31978"/>
                  </a:lnTo>
                  <a:lnTo>
                    <a:pt x="7371636" y="55278"/>
                  </a:lnTo>
                  <a:lnTo>
                    <a:pt x="7405020" y="83915"/>
                  </a:lnTo>
                  <a:lnTo>
                    <a:pt x="7433657" y="117299"/>
                  </a:lnTo>
                  <a:lnTo>
                    <a:pt x="7456957" y="154840"/>
                  </a:lnTo>
                  <a:lnTo>
                    <a:pt x="7474329" y="195949"/>
                  </a:lnTo>
                  <a:lnTo>
                    <a:pt x="7485186" y="240036"/>
                  </a:lnTo>
                  <a:lnTo>
                    <a:pt x="7488936" y="286512"/>
                  </a:lnTo>
                  <a:lnTo>
                    <a:pt x="7488936" y="1432559"/>
                  </a:lnTo>
                  <a:lnTo>
                    <a:pt x="7485186" y="1479035"/>
                  </a:lnTo>
                  <a:lnTo>
                    <a:pt x="7474329" y="1523122"/>
                  </a:lnTo>
                  <a:lnTo>
                    <a:pt x="7456957" y="1564231"/>
                  </a:lnTo>
                  <a:lnTo>
                    <a:pt x="7433657" y="1601772"/>
                  </a:lnTo>
                  <a:lnTo>
                    <a:pt x="7405020" y="1635156"/>
                  </a:lnTo>
                  <a:lnTo>
                    <a:pt x="7371636" y="1663793"/>
                  </a:lnTo>
                  <a:lnTo>
                    <a:pt x="7334095" y="1687093"/>
                  </a:lnTo>
                  <a:lnTo>
                    <a:pt x="7292986" y="1704465"/>
                  </a:lnTo>
                  <a:lnTo>
                    <a:pt x="7248899" y="1715322"/>
                  </a:lnTo>
                  <a:lnTo>
                    <a:pt x="7202424" y="1719071"/>
                  </a:lnTo>
                  <a:lnTo>
                    <a:pt x="286524" y="1719071"/>
                  </a:lnTo>
                  <a:lnTo>
                    <a:pt x="240049" y="1715322"/>
                  </a:lnTo>
                  <a:lnTo>
                    <a:pt x="195961" y="1704465"/>
                  </a:lnTo>
                  <a:lnTo>
                    <a:pt x="154850" y="1687093"/>
                  </a:lnTo>
                  <a:lnTo>
                    <a:pt x="117307" y="1663793"/>
                  </a:lnTo>
                  <a:lnTo>
                    <a:pt x="83921" y="1635156"/>
                  </a:lnTo>
                  <a:lnTo>
                    <a:pt x="55282" y="1601772"/>
                  </a:lnTo>
                  <a:lnTo>
                    <a:pt x="31981" y="1564231"/>
                  </a:lnTo>
                  <a:lnTo>
                    <a:pt x="14607" y="1523122"/>
                  </a:lnTo>
                  <a:lnTo>
                    <a:pt x="3750" y="1479035"/>
                  </a:lnTo>
                  <a:lnTo>
                    <a:pt x="0" y="1432559"/>
                  </a:lnTo>
                  <a:lnTo>
                    <a:pt x="0" y="286512"/>
                  </a:lnTo>
                  <a:close/>
                </a:path>
              </a:pathLst>
            </a:custGeom>
            <a:ln w="9144">
              <a:solidFill>
                <a:srgbClr val="097B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367916" y="1382648"/>
            <a:ext cx="6852284" cy="1612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200"/>
              </a:lnSpc>
              <a:spcBef>
                <a:spcPts val="95"/>
              </a:spcBef>
              <a:tabLst>
                <a:tab pos="5280660" algn="l"/>
              </a:tabLst>
            </a:pPr>
            <a:r>
              <a:rPr sz="2400" b="1" spc="-5" dirty="0">
                <a:solidFill>
                  <a:srgbClr val="FFFFFF"/>
                </a:solidFill>
                <a:latin typeface="Bookman Old Style"/>
                <a:cs typeface="Bookman Old Style"/>
              </a:rPr>
              <a:t>Proceso: </a:t>
            </a:r>
            <a:r>
              <a:rPr sz="2000" spc="5" dirty="0">
                <a:solidFill>
                  <a:srgbClr val="FFFFFF"/>
                </a:solidFill>
                <a:latin typeface="Bookman Old Style"/>
                <a:cs typeface="Bookman Old Style"/>
              </a:rPr>
              <a:t>es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un conjunto </a:t>
            </a:r>
            <a:r>
              <a:rPr sz="2000" spc="-5" dirty="0">
                <a:solidFill>
                  <a:srgbClr val="FFFFFF"/>
                </a:solidFill>
                <a:latin typeface="Bookman Old Style"/>
                <a:cs typeface="Bookman Old Style"/>
              </a:rPr>
              <a:t>de actividades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relacionadas  entre </a:t>
            </a:r>
            <a:r>
              <a:rPr sz="2000" spc="-5" dirty="0">
                <a:solidFill>
                  <a:srgbClr val="FFFFFF"/>
                </a:solidFill>
                <a:latin typeface="Bookman Old Style"/>
                <a:cs typeface="Bookman Old Style"/>
              </a:rPr>
              <a:t>sí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que toman elementos </a:t>
            </a:r>
            <a:r>
              <a:rPr sz="2000" spc="-5" dirty="0">
                <a:solidFill>
                  <a:srgbClr val="FFFFFF"/>
                </a:solidFill>
                <a:latin typeface="Bookman Old Style"/>
                <a:cs typeface="Bookman Old Style"/>
              </a:rPr>
              <a:t>de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entrada y los  </a:t>
            </a:r>
            <a:r>
              <a:rPr sz="2000" spc="-5" dirty="0">
                <a:solidFill>
                  <a:srgbClr val="FFFFFF"/>
                </a:solidFill>
                <a:latin typeface="Bookman Old Style"/>
                <a:cs typeface="Bookman Old Style"/>
              </a:rPr>
              <a:t>transforman </a:t>
            </a:r>
            <a:r>
              <a:rPr sz="2000" spc="5" dirty="0">
                <a:solidFill>
                  <a:srgbClr val="FFFFFF"/>
                </a:solidFill>
                <a:latin typeface="Bookman Old Style"/>
                <a:cs typeface="Bookman Old Style"/>
              </a:rPr>
              <a:t>en </a:t>
            </a:r>
            <a:r>
              <a:rPr sz="2000" spc="-5" dirty="0">
                <a:solidFill>
                  <a:srgbClr val="FFFFFF"/>
                </a:solidFill>
                <a:latin typeface="Bookman Old Style"/>
                <a:cs typeface="Bookman Old Style"/>
              </a:rPr>
              <a:t>elementos de</a:t>
            </a:r>
            <a:r>
              <a:rPr sz="2000" spc="-25" dirty="0">
                <a:solidFill>
                  <a:srgbClr val="FFFFFF"/>
                </a:solidFill>
                <a:latin typeface="Bookman Old Style"/>
                <a:cs typeface="Bookman Old Style"/>
              </a:rPr>
              <a:t>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salida cuyo	</a:t>
            </a:r>
            <a:r>
              <a:rPr sz="2000" spc="-5" dirty="0">
                <a:solidFill>
                  <a:srgbClr val="FFFFFF"/>
                </a:solidFill>
                <a:latin typeface="Bookman Old Style"/>
                <a:cs typeface="Bookman Old Style"/>
              </a:rPr>
              <a:t>valor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para</a:t>
            </a:r>
            <a:r>
              <a:rPr sz="2000" spc="-110" dirty="0">
                <a:solidFill>
                  <a:srgbClr val="FFFFFF"/>
                </a:solidFill>
                <a:latin typeface="Bookman Old Style"/>
                <a:cs typeface="Bookman Old Style"/>
              </a:rPr>
              <a:t>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la  empresa </a:t>
            </a:r>
            <a:r>
              <a:rPr sz="2000" spc="5" dirty="0">
                <a:solidFill>
                  <a:srgbClr val="FFFFFF"/>
                </a:solidFill>
                <a:latin typeface="Bookman Old Style"/>
                <a:cs typeface="Bookman Old Style"/>
              </a:rPr>
              <a:t>es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mayor que los </a:t>
            </a:r>
            <a:r>
              <a:rPr sz="2000" spc="-5" dirty="0">
                <a:solidFill>
                  <a:srgbClr val="FFFFFF"/>
                </a:solidFill>
                <a:latin typeface="Bookman Old Style"/>
                <a:cs typeface="Bookman Old Style"/>
              </a:rPr>
              <a:t>elementos originales </a:t>
            </a:r>
            <a:r>
              <a:rPr sz="2000" dirty="0">
                <a:solidFill>
                  <a:srgbClr val="FFFFFF"/>
                </a:solidFill>
                <a:latin typeface="Bookman Old Style"/>
                <a:cs typeface="Bookman Old Style"/>
              </a:rPr>
              <a:t>(valor  añadido)</a:t>
            </a:r>
            <a:endParaRPr sz="2000" dirty="0">
              <a:latin typeface="Bookman Old Style"/>
              <a:cs typeface="Bookman Old Styl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92196" y="3276096"/>
            <a:ext cx="6428104" cy="2743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24050" y="499354"/>
            <a:ext cx="7086600" cy="78778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dirty="0">
                <a:solidFill>
                  <a:schemeClr val="bg1"/>
                </a:solidFill>
              </a:rPr>
              <a:t>Compatibilidad de los sistemas y Modelos de Gestión  Integrado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9</a:t>
            </a:fld>
            <a:endParaRPr spc="-5" dirty="0"/>
          </a:p>
        </p:txBody>
      </p:sp>
      <p:sp>
        <p:nvSpPr>
          <p:cNvPr id="7" name="object 7"/>
          <p:cNvSpPr/>
          <p:nvPr/>
        </p:nvSpPr>
        <p:spPr>
          <a:xfrm>
            <a:off x="2691139" y="1447801"/>
            <a:ext cx="6809720" cy="4587219"/>
          </a:xfrm>
          <a:prstGeom prst="rect">
            <a:avLst/>
          </a:prstGeom>
          <a:blipFill>
            <a:blip r:embed="rId2" cstate="print"/>
            <a:srcRect/>
            <a:stretch>
              <a:fillRect t="-1" b="-450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19201" y="1102475"/>
            <a:ext cx="8506155" cy="39998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s-EC" dirty="0">
                <a:solidFill>
                  <a:srgbClr val="0070C0"/>
                </a:solidFill>
              </a:rPr>
              <a:t>Diferencias entre los sistemas de gestión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10</a:t>
            </a:fld>
            <a:endParaRPr spc="-5" dirty="0"/>
          </a:p>
        </p:txBody>
      </p:sp>
      <p:sp>
        <p:nvSpPr>
          <p:cNvPr id="13" name="object 4"/>
          <p:cNvSpPr/>
          <p:nvPr/>
        </p:nvSpPr>
        <p:spPr>
          <a:xfrm>
            <a:off x="2033657" y="1988998"/>
            <a:ext cx="8040872" cy="41070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1985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8801" y="464531"/>
            <a:ext cx="7079343" cy="78778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s-EC" b="1" dirty="0">
                <a:solidFill>
                  <a:schemeClr val="bg1"/>
                </a:solidFill>
              </a:rPr>
              <a:t>Procesos y documentos específicos de cada sistema de gestión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11</a:t>
            </a:fld>
            <a:endParaRPr spc="-5" dirty="0"/>
          </a:p>
        </p:txBody>
      </p:sp>
      <p:sp>
        <p:nvSpPr>
          <p:cNvPr id="8" name="object 4"/>
          <p:cNvSpPr/>
          <p:nvPr/>
        </p:nvSpPr>
        <p:spPr>
          <a:xfrm>
            <a:off x="2338204" y="1856654"/>
            <a:ext cx="7515590" cy="42393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"/>
          <p:cNvSpPr txBox="1"/>
          <p:nvPr/>
        </p:nvSpPr>
        <p:spPr>
          <a:xfrm>
            <a:off x="4343400" y="2057401"/>
            <a:ext cx="4572000" cy="1602105"/>
          </a:xfrm>
          <a:prstGeom prst="rect">
            <a:avLst/>
          </a:prstGeom>
          <a:solidFill>
            <a:srgbClr val="AAC0DF"/>
          </a:solidFill>
        </p:spPr>
        <p:txBody>
          <a:bodyPr vert="horz" wrap="square" lIns="0" tIns="40005" rIns="0" bIns="0" rtlCol="0">
            <a:spAutoFit/>
          </a:bodyPr>
          <a:lstStyle/>
          <a:p>
            <a:pPr marL="379095" marR="302895" indent="-287020">
              <a:spcBef>
                <a:spcPts val="315"/>
              </a:spcBef>
              <a:buChar char="•"/>
              <a:tabLst>
                <a:tab pos="379095" algn="l"/>
                <a:tab pos="379730" algn="l"/>
              </a:tabLst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Fichas de procesos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específicas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de calidad e 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instrucciones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de trabajo: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satisfacción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del cliente</a:t>
            </a:r>
            <a:r>
              <a:rPr sz="1400" spc="-1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y  otras partes</a:t>
            </a:r>
            <a:r>
              <a:rPr sz="1400" spc="-7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interesadas.</a:t>
            </a:r>
            <a:endParaRPr sz="1400" dirty="0">
              <a:latin typeface="Arial"/>
              <a:cs typeface="Arial"/>
            </a:endParaRPr>
          </a:p>
          <a:p>
            <a:pPr marL="379095" marR="410845" indent="-287020">
              <a:buChar char="•"/>
              <a:tabLst>
                <a:tab pos="379095" algn="l"/>
                <a:tab pos="3797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Instrucciones técnicas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asociadas a las fichas</a:t>
            </a:r>
            <a:r>
              <a:rPr sz="1400" spc="-1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de  procesos (implementación y seguimiento y  medición).</a:t>
            </a:r>
            <a:endParaRPr sz="1400" dirty="0">
              <a:latin typeface="Arial"/>
              <a:cs typeface="Arial"/>
            </a:endParaRPr>
          </a:p>
          <a:p>
            <a:pPr marL="379095" indent="-287020">
              <a:buChar char="•"/>
              <a:tabLst>
                <a:tab pos="379095" algn="l"/>
                <a:tab pos="3797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Compras.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6" name="object 7"/>
          <p:cNvSpPr txBox="1"/>
          <p:nvPr/>
        </p:nvSpPr>
        <p:spPr>
          <a:xfrm>
            <a:off x="4336143" y="4126866"/>
            <a:ext cx="4572000" cy="1892935"/>
          </a:xfrm>
          <a:prstGeom prst="rect">
            <a:avLst/>
          </a:prstGeom>
          <a:solidFill>
            <a:srgbClr val="AAC0DF"/>
          </a:solidFill>
        </p:spPr>
        <p:txBody>
          <a:bodyPr vert="horz" wrap="square" lIns="0" tIns="41275" rIns="0" bIns="0" rtlCol="0">
            <a:spAutoFit/>
          </a:bodyPr>
          <a:lstStyle/>
          <a:p>
            <a:pPr marL="377825" marR="422275" indent="-287020">
              <a:spcBef>
                <a:spcPts val="325"/>
              </a:spcBef>
              <a:buChar char="•"/>
              <a:tabLst>
                <a:tab pos="377825" algn="l"/>
                <a:tab pos="378460" algn="l"/>
              </a:tabLst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Identificación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evaluación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los aspectos 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ambientales. Determinación de los impactos  ambientales asociados a los aspectos</a:t>
            </a:r>
            <a:r>
              <a:rPr sz="1300" spc="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ambientales.</a:t>
            </a:r>
            <a:endParaRPr sz="1300" dirty="0">
              <a:latin typeface="Arial"/>
              <a:cs typeface="Arial"/>
            </a:endParaRPr>
          </a:p>
          <a:p>
            <a:pPr marL="377825" marR="214629" indent="-287020">
              <a:spcBef>
                <a:spcPts val="5"/>
              </a:spcBef>
              <a:buChar char="•"/>
              <a:tabLst>
                <a:tab pos="377825" algn="l"/>
                <a:tab pos="378460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Control operacional (por ejemplo, gestión de residuos,  control de emisiones atmosféricas, utilización de  energías</a:t>
            </a:r>
            <a:r>
              <a:rPr sz="1300" spc="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renovables).</a:t>
            </a:r>
            <a:endParaRPr sz="1300" dirty="0">
              <a:latin typeface="Arial"/>
              <a:cs typeface="Arial"/>
            </a:endParaRPr>
          </a:p>
          <a:p>
            <a:pPr marL="377825" marR="254635" indent="-287020">
              <a:buChar char="•"/>
              <a:tabLst>
                <a:tab pos="377825" algn="l"/>
                <a:tab pos="378460" algn="l"/>
              </a:tabLst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Instrucciones técnicas asociadas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a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las fichas de 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procesos (implementación y seguimiento y</a:t>
            </a:r>
            <a:r>
              <a:rPr sz="1300" spc="1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medición).</a:t>
            </a:r>
            <a:endParaRPr sz="13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Preparación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respuesta frente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300" spc="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emergencias.</a:t>
            </a:r>
            <a:endParaRPr sz="13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5415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2923" y="464531"/>
            <a:ext cx="6750279" cy="78778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s-EC" dirty="0">
                <a:solidFill>
                  <a:srgbClr val="0070C0"/>
                </a:solidFill>
              </a:rPr>
              <a:t>Procesos y documentos específicos de cada sistema de gestión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12</a:t>
            </a:fld>
            <a:endParaRPr spc="-5" dirty="0"/>
          </a:p>
        </p:txBody>
      </p:sp>
      <p:sp>
        <p:nvSpPr>
          <p:cNvPr id="14" name="object 4"/>
          <p:cNvSpPr/>
          <p:nvPr/>
        </p:nvSpPr>
        <p:spPr>
          <a:xfrm>
            <a:off x="2133600" y="1732149"/>
            <a:ext cx="7391400" cy="4144364"/>
          </a:xfrm>
          <a:prstGeom prst="rect">
            <a:avLst/>
          </a:prstGeom>
          <a:blipFill>
            <a:blip r:embed="rId3" cstate="print"/>
            <a:srcRect/>
            <a:stretch>
              <a:fillRect t="-7282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/>
          <p:cNvSpPr txBox="1"/>
          <p:nvPr/>
        </p:nvSpPr>
        <p:spPr>
          <a:xfrm>
            <a:off x="4381500" y="3915277"/>
            <a:ext cx="4572000" cy="2080698"/>
          </a:xfrm>
          <a:prstGeom prst="rect">
            <a:avLst/>
          </a:prstGeom>
          <a:solidFill>
            <a:srgbClr val="AAC0DF"/>
          </a:solidFill>
        </p:spPr>
        <p:txBody>
          <a:bodyPr vert="horz" wrap="square" lIns="0" tIns="41275" rIns="0" bIns="0" rtlCol="0">
            <a:spAutoFit/>
          </a:bodyPr>
          <a:lstStyle/>
          <a:p>
            <a:pPr marL="378460" indent="-287020">
              <a:spcBef>
                <a:spcPts val="325"/>
              </a:spcBef>
              <a:buChar char="•"/>
              <a:tabLst>
                <a:tab pos="378460" algn="l"/>
                <a:tab pos="379095" algn="l"/>
              </a:tabLst>
            </a:pPr>
            <a:endParaRPr lang="es-EC" sz="1300" spc="-10" dirty="0">
              <a:solidFill>
                <a:srgbClr val="525252"/>
              </a:solidFill>
              <a:latin typeface="Arial"/>
              <a:cs typeface="Arial"/>
            </a:endParaRPr>
          </a:p>
          <a:p>
            <a:pPr marL="378460" indent="-287020">
              <a:spcBef>
                <a:spcPts val="325"/>
              </a:spcBef>
              <a:buChar char="•"/>
              <a:tabLst>
                <a:tab pos="378460" algn="l"/>
                <a:tab pos="379095" algn="l"/>
              </a:tabLst>
            </a:pPr>
            <a:r>
              <a:rPr sz="1300" spc="-10" dirty="0" err="1">
                <a:solidFill>
                  <a:srgbClr val="525252"/>
                </a:solidFill>
                <a:latin typeface="Arial"/>
                <a:cs typeface="Arial"/>
              </a:rPr>
              <a:t>Política</a:t>
            </a:r>
            <a:r>
              <a:rPr sz="1300" spc="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anticorrupción.</a:t>
            </a:r>
            <a:endParaRPr sz="1300" dirty="0">
              <a:latin typeface="Arial"/>
              <a:cs typeface="Arial"/>
            </a:endParaRPr>
          </a:p>
          <a:p>
            <a:pPr marL="378460" indent="-287020">
              <a:buChar char="•"/>
              <a:tabLst>
                <a:tab pos="378460" algn="l"/>
                <a:tab pos="379095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Código de Buen</a:t>
            </a:r>
            <a:r>
              <a:rPr sz="1300" spc="3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Gobierno.</a:t>
            </a:r>
            <a:endParaRPr sz="1300" dirty="0">
              <a:latin typeface="Arial"/>
              <a:cs typeface="Arial"/>
            </a:endParaRPr>
          </a:p>
          <a:p>
            <a:pPr marL="378460" indent="-287020">
              <a:buChar char="•"/>
              <a:tabLst>
                <a:tab pos="378460" algn="l"/>
                <a:tab pos="379095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Código de</a:t>
            </a:r>
            <a:r>
              <a:rPr sz="1300" spc="2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conducta.</a:t>
            </a:r>
            <a:endParaRPr sz="1300" dirty="0">
              <a:latin typeface="Arial"/>
              <a:cs typeface="Arial"/>
            </a:endParaRPr>
          </a:p>
          <a:p>
            <a:pPr marL="378460" marR="536575" indent="-287020">
              <a:spcBef>
                <a:spcPts val="5"/>
              </a:spcBef>
              <a:buChar char="•"/>
              <a:tabLst>
                <a:tab pos="378460" algn="l"/>
                <a:tab pos="379095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Plan de conciliación de la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vida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personal, familiar y  laboral.</a:t>
            </a:r>
            <a:endParaRPr sz="1300" dirty="0">
              <a:latin typeface="Arial"/>
              <a:cs typeface="Arial"/>
            </a:endParaRPr>
          </a:p>
          <a:p>
            <a:pPr marL="378460" marR="253365" indent="-287020">
              <a:buChar char="•"/>
              <a:tabLst>
                <a:tab pos="378460" algn="l"/>
                <a:tab pos="379095" algn="l"/>
              </a:tabLst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Identificar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evaluar los impactos sociales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planes de  acción.</a:t>
            </a:r>
            <a:endParaRPr sz="1300" dirty="0">
              <a:latin typeface="Arial"/>
              <a:cs typeface="Arial"/>
            </a:endParaRPr>
          </a:p>
          <a:p>
            <a:pPr marL="378460" indent="-287020">
              <a:buChar char="•"/>
              <a:tabLst>
                <a:tab pos="378460" algn="l"/>
                <a:tab pos="379095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Memoria Anual de</a:t>
            </a:r>
            <a:r>
              <a:rPr sz="1300" spc="-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RSC.</a:t>
            </a:r>
            <a:endParaRPr lang="es-EC" sz="1300" spc="-5" dirty="0">
              <a:solidFill>
                <a:srgbClr val="525252"/>
              </a:solidFill>
              <a:latin typeface="Arial"/>
              <a:cs typeface="Arial"/>
            </a:endParaRPr>
          </a:p>
          <a:p>
            <a:pPr marL="91440">
              <a:tabLst>
                <a:tab pos="378460" algn="l"/>
                <a:tab pos="379095" algn="l"/>
              </a:tabLst>
            </a:pPr>
            <a:endParaRPr lang="es-EC" sz="1300" spc="-5" dirty="0">
              <a:solidFill>
                <a:srgbClr val="525252"/>
              </a:solidFill>
              <a:latin typeface="Arial"/>
              <a:cs typeface="Arial"/>
            </a:endParaRPr>
          </a:p>
        </p:txBody>
      </p:sp>
      <p:sp>
        <p:nvSpPr>
          <p:cNvPr id="16" name="object 6"/>
          <p:cNvSpPr txBox="1"/>
          <p:nvPr/>
        </p:nvSpPr>
        <p:spPr>
          <a:xfrm>
            <a:off x="4381500" y="1776598"/>
            <a:ext cx="4572000" cy="2094230"/>
          </a:xfrm>
          <a:prstGeom prst="rect">
            <a:avLst/>
          </a:prstGeom>
          <a:solidFill>
            <a:srgbClr val="AAC0DF"/>
          </a:solidFill>
        </p:spPr>
        <p:txBody>
          <a:bodyPr vert="horz" wrap="square" lIns="0" tIns="40640" rIns="0" bIns="0" rtlCol="0">
            <a:spAutoFit/>
          </a:bodyPr>
          <a:lstStyle/>
          <a:p>
            <a:pPr marL="377825" indent="-287020">
              <a:spcBef>
                <a:spcPts val="320"/>
              </a:spcBef>
              <a:buChar char="•"/>
              <a:tabLst>
                <a:tab pos="377825" algn="l"/>
                <a:tab pos="378460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Investigación de</a:t>
            </a:r>
            <a:r>
              <a:rPr sz="1300" spc="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incidentes.</a:t>
            </a:r>
            <a:endParaRPr sz="13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Identificación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evaluación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riesgos</a:t>
            </a:r>
            <a:r>
              <a:rPr sz="1300" spc="1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laborales.</a:t>
            </a:r>
            <a:endParaRPr sz="13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Fichas de puestos de trabajo y de equipos de</a:t>
            </a:r>
            <a:r>
              <a:rPr sz="1300" spc="1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trabajo.</a:t>
            </a:r>
            <a:endParaRPr sz="1300" dirty="0">
              <a:latin typeface="Arial"/>
              <a:cs typeface="Arial"/>
            </a:endParaRPr>
          </a:p>
          <a:p>
            <a:pPr marL="377825" marR="337185" indent="-287020">
              <a:buChar char="•"/>
              <a:tabLst>
                <a:tab pos="377825" algn="l"/>
                <a:tab pos="378460" algn="l"/>
              </a:tabLst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Instrucciones técnicas asociadas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a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las fichas de 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procesos (implementación, seguimiento y</a:t>
            </a:r>
            <a:r>
              <a:rPr sz="1300" spc="1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medición).</a:t>
            </a:r>
            <a:endParaRPr sz="1300" dirty="0">
              <a:latin typeface="Arial"/>
              <a:cs typeface="Arial"/>
            </a:endParaRPr>
          </a:p>
          <a:p>
            <a:pPr marL="377825" marR="232410" indent="-287020">
              <a:buChar char="•"/>
              <a:tabLst>
                <a:tab pos="377825" algn="l"/>
                <a:tab pos="378460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Control operacional (gestión de EPIs,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coordinación de 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actividades, trabajos en espacios</a:t>
            </a:r>
            <a:r>
              <a:rPr sz="1300" spc="10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confinados).</a:t>
            </a:r>
            <a:endParaRPr sz="13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Preparación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respuesta frente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300" spc="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emergencias.</a:t>
            </a:r>
            <a:endParaRPr sz="1300" dirty="0">
              <a:latin typeface="Arial"/>
              <a:cs typeface="Arial"/>
            </a:endParaRPr>
          </a:p>
          <a:p>
            <a:pPr marL="377825" indent="-287020">
              <a:buChar char="•"/>
              <a:tabLst>
                <a:tab pos="377825" algn="l"/>
                <a:tab pos="378460" algn="l"/>
              </a:tabLst>
            </a:pP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Calibración, verificación y mantenimiento de</a:t>
            </a:r>
            <a:r>
              <a:rPr sz="1300" spc="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525252"/>
                </a:solidFill>
                <a:latin typeface="Arial"/>
                <a:cs typeface="Arial"/>
              </a:rPr>
              <a:t>los</a:t>
            </a:r>
            <a:endParaRPr sz="1300" dirty="0">
              <a:latin typeface="Arial"/>
              <a:cs typeface="Arial"/>
            </a:endParaRPr>
          </a:p>
          <a:p>
            <a:pPr marL="377825">
              <a:spcBef>
                <a:spcPts val="5"/>
              </a:spcBef>
            </a:pP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equipos (ej. mediciones</a:t>
            </a:r>
            <a:r>
              <a:rPr sz="1300" spc="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25252"/>
                </a:solidFill>
                <a:latin typeface="Arial"/>
                <a:cs typeface="Arial"/>
              </a:rPr>
              <a:t>higiénicas).</a:t>
            </a:r>
            <a:endParaRPr sz="13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8362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2923" y="417418"/>
            <a:ext cx="8506155" cy="344582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2400" b="1" dirty="0">
                <a:solidFill>
                  <a:schemeClr val="bg1"/>
                </a:solidFill>
              </a:rPr>
              <a:t>Equiparación estructural de las tres normas ISO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13</a:t>
            </a:fld>
            <a:endParaRPr spc="-5" dirty="0"/>
          </a:p>
        </p:txBody>
      </p:sp>
      <p:grpSp>
        <p:nvGrpSpPr>
          <p:cNvPr id="13" name="object 4"/>
          <p:cNvGrpSpPr/>
          <p:nvPr/>
        </p:nvGrpSpPr>
        <p:grpSpPr>
          <a:xfrm>
            <a:off x="1842923" y="990600"/>
            <a:ext cx="7605878" cy="5291480"/>
            <a:chOff x="464819" y="647700"/>
            <a:chExt cx="8513445" cy="5378450"/>
          </a:xfrm>
        </p:grpSpPr>
        <p:sp>
          <p:nvSpPr>
            <p:cNvPr id="17" name="object 5"/>
            <p:cNvSpPr/>
            <p:nvPr/>
          </p:nvSpPr>
          <p:spPr>
            <a:xfrm>
              <a:off x="464819" y="647700"/>
              <a:ext cx="8356092" cy="53781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/>
            <p:cNvSpPr/>
            <p:nvPr/>
          </p:nvSpPr>
          <p:spPr>
            <a:xfrm>
              <a:off x="3204209" y="4373117"/>
              <a:ext cx="5760720" cy="1432560"/>
            </a:xfrm>
            <a:custGeom>
              <a:avLst/>
              <a:gdLst/>
              <a:ahLst/>
              <a:cxnLst/>
              <a:rect l="l" t="t" r="r" b="b"/>
              <a:pathLst>
                <a:path w="5760720" h="1432560">
                  <a:moveTo>
                    <a:pt x="2663952" y="252221"/>
                  </a:moveTo>
                  <a:lnTo>
                    <a:pt x="2680741" y="214945"/>
                  </a:lnTo>
                  <a:lnTo>
                    <a:pt x="2729513" y="179369"/>
                  </a:lnTo>
                  <a:lnTo>
                    <a:pt x="2778613" y="156788"/>
                  </a:lnTo>
                  <a:lnTo>
                    <a:pt x="2840152" y="135252"/>
                  </a:lnTo>
                  <a:lnTo>
                    <a:pt x="2913420" y="114875"/>
                  </a:lnTo>
                  <a:lnTo>
                    <a:pt x="2954231" y="105157"/>
                  </a:lnTo>
                  <a:lnTo>
                    <a:pt x="2997709" y="95773"/>
                  </a:lnTo>
                  <a:lnTo>
                    <a:pt x="3043764" y="86737"/>
                  </a:lnTo>
                  <a:lnTo>
                    <a:pt x="3092307" y="78063"/>
                  </a:lnTo>
                  <a:lnTo>
                    <a:pt x="3143251" y="69765"/>
                  </a:lnTo>
                  <a:lnTo>
                    <a:pt x="3196505" y="61858"/>
                  </a:lnTo>
                  <a:lnTo>
                    <a:pt x="3251983" y="54357"/>
                  </a:lnTo>
                  <a:lnTo>
                    <a:pt x="3309594" y="47276"/>
                  </a:lnTo>
                  <a:lnTo>
                    <a:pt x="3369250" y="40629"/>
                  </a:lnTo>
                  <a:lnTo>
                    <a:pt x="3430862" y="34431"/>
                  </a:lnTo>
                  <a:lnTo>
                    <a:pt x="3494342" y="28696"/>
                  </a:lnTo>
                  <a:lnTo>
                    <a:pt x="3559601" y="23438"/>
                  </a:lnTo>
                  <a:lnTo>
                    <a:pt x="3626550" y="18673"/>
                  </a:lnTo>
                  <a:lnTo>
                    <a:pt x="3695100" y="14414"/>
                  </a:lnTo>
                  <a:lnTo>
                    <a:pt x="3765163" y="10677"/>
                  </a:lnTo>
                  <a:lnTo>
                    <a:pt x="3836650" y="7474"/>
                  </a:lnTo>
                  <a:lnTo>
                    <a:pt x="3909471" y="4822"/>
                  </a:lnTo>
                  <a:lnTo>
                    <a:pt x="3983540" y="2734"/>
                  </a:lnTo>
                  <a:lnTo>
                    <a:pt x="4058766" y="1224"/>
                  </a:lnTo>
                  <a:lnTo>
                    <a:pt x="4135060" y="308"/>
                  </a:lnTo>
                  <a:lnTo>
                    <a:pt x="4212336" y="0"/>
                  </a:lnTo>
                  <a:lnTo>
                    <a:pt x="4289611" y="308"/>
                  </a:lnTo>
                  <a:lnTo>
                    <a:pt x="4365905" y="1224"/>
                  </a:lnTo>
                  <a:lnTo>
                    <a:pt x="4441131" y="2734"/>
                  </a:lnTo>
                  <a:lnTo>
                    <a:pt x="4515200" y="4822"/>
                  </a:lnTo>
                  <a:lnTo>
                    <a:pt x="4588021" y="7474"/>
                  </a:lnTo>
                  <a:lnTo>
                    <a:pt x="4659508" y="10677"/>
                  </a:lnTo>
                  <a:lnTo>
                    <a:pt x="4729571" y="14414"/>
                  </a:lnTo>
                  <a:lnTo>
                    <a:pt x="4798121" y="18673"/>
                  </a:lnTo>
                  <a:lnTo>
                    <a:pt x="4865070" y="23438"/>
                  </a:lnTo>
                  <a:lnTo>
                    <a:pt x="4930329" y="28696"/>
                  </a:lnTo>
                  <a:lnTo>
                    <a:pt x="4993809" y="34431"/>
                  </a:lnTo>
                  <a:lnTo>
                    <a:pt x="5055421" y="40629"/>
                  </a:lnTo>
                  <a:lnTo>
                    <a:pt x="5115077" y="47276"/>
                  </a:lnTo>
                  <a:lnTo>
                    <a:pt x="5172688" y="54357"/>
                  </a:lnTo>
                  <a:lnTo>
                    <a:pt x="5228166" y="61858"/>
                  </a:lnTo>
                  <a:lnTo>
                    <a:pt x="5281420" y="69765"/>
                  </a:lnTo>
                  <a:lnTo>
                    <a:pt x="5332364" y="78063"/>
                  </a:lnTo>
                  <a:lnTo>
                    <a:pt x="5380907" y="86737"/>
                  </a:lnTo>
                  <a:lnTo>
                    <a:pt x="5426962" y="95773"/>
                  </a:lnTo>
                  <a:lnTo>
                    <a:pt x="5470440" y="105157"/>
                  </a:lnTo>
                  <a:lnTo>
                    <a:pt x="5511251" y="114875"/>
                  </a:lnTo>
                  <a:lnTo>
                    <a:pt x="5549307" y="124911"/>
                  </a:lnTo>
                  <a:lnTo>
                    <a:pt x="5616799" y="145882"/>
                  </a:lnTo>
                  <a:lnTo>
                    <a:pt x="5672207" y="167955"/>
                  </a:lnTo>
                  <a:lnTo>
                    <a:pt x="5714821" y="191015"/>
                  </a:lnTo>
                  <a:lnTo>
                    <a:pt x="5753198" y="227201"/>
                  </a:lnTo>
                  <a:lnTo>
                    <a:pt x="5760720" y="252221"/>
                  </a:lnTo>
                  <a:lnTo>
                    <a:pt x="5758824" y="264812"/>
                  </a:lnTo>
                  <a:lnTo>
                    <a:pt x="5731108" y="301565"/>
                  </a:lnTo>
                  <a:lnTo>
                    <a:pt x="5695158" y="325074"/>
                  </a:lnTo>
                  <a:lnTo>
                    <a:pt x="5646058" y="347655"/>
                  </a:lnTo>
                  <a:lnTo>
                    <a:pt x="5584519" y="369191"/>
                  </a:lnTo>
                  <a:lnTo>
                    <a:pt x="5511251" y="389568"/>
                  </a:lnTo>
                  <a:lnTo>
                    <a:pt x="5470440" y="399286"/>
                  </a:lnTo>
                  <a:lnTo>
                    <a:pt x="5426962" y="408670"/>
                  </a:lnTo>
                  <a:lnTo>
                    <a:pt x="5380907" y="417706"/>
                  </a:lnTo>
                  <a:lnTo>
                    <a:pt x="5332364" y="426380"/>
                  </a:lnTo>
                  <a:lnTo>
                    <a:pt x="5281420" y="434678"/>
                  </a:lnTo>
                  <a:lnTo>
                    <a:pt x="5228166" y="442585"/>
                  </a:lnTo>
                  <a:lnTo>
                    <a:pt x="5172688" y="450086"/>
                  </a:lnTo>
                  <a:lnTo>
                    <a:pt x="5115077" y="457167"/>
                  </a:lnTo>
                  <a:lnTo>
                    <a:pt x="5055421" y="463814"/>
                  </a:lnTo>
                  <a:lnTo>
                    <a:pt x="4993809" y="470012"/>
                  </a:lnTo>
                  <a:lnTo>
                    <a:pt x="4930329" y="475747"/>
                  </a:lnTo>
                  <a:lnTo>
                    <a:pt x="4865070" y="481005"/>
                  </a:lnTo>
                  <a:lnTo>
                    <a:pt x="4798121" y="485770"/>
                  </a:lnTo>
                  <a:lnTo>
                    <a:pt x="4729571" y="490029"/>
                  </a:lnTo>
                  <a:lnTo>
                    <a:pt x="4659508" y="493766"/>
                  </a:lnTo>
                  <a:lnTo>
                    <a:pt x="4588021" y="496969"/>
                  </a:lnTo>
                  <a:lnTo>
                    <a:pt x="4515200" y="499621"/>
                  </a:lnTo>
                  <a:lnTo>
                    <a:pt x="4441131" y="501709"/>
                  </a:lnTo>
                  <a:lnTo>
                    <a:pt x="4365905" y="503219"/>
                  </a:lnTo>
                  <a:lnTo>
                    <a:pt x="4289611" y="504135"/>
                  </a:lnTo>
                  <a:lnTo>
                    <a:pt x="4212336" y="504443"/>
                  </a:lnTo>
                  <a:lnTo>
                    <a:pt x="4135060" y="504135"/>
                  </a:lnTo>
                  <a:lnTo>
                    <a:pt x="4058766" y="503219"/>
                  </a:lnTo>
                  <a:lnTo>
                    <a:pt x="3983540" y="501709"/>
                  </a:lnTo>
                  <a:lnTo>
                    <a:pt x="3909471" y="499621"/>
                  </a:lnTo>
                  <a:lnTo>
                    <a:pt x="3836650" y="496969"/>
                  </a:lnTo>
                  <a:lnTo>
                    <a:pt x="3765163" y="493766"/>
                  </a:lnTo>
                  <a:lnTo>
                    <a:pt x="3695100" y="490029"/>
                  </a:lnTo>
                  <a:lnTo>
                    <a:pt x="3626550" y="485770"/>
                  </a:lnTo>
                  <a:lnTo>
                    <a:pt x="3559601" y="481005"/>
                  </a:lnTo>
                  <a:lnTo>
                    <a:pt x="3494342" y="475747"/>
                  </a:lnTo>
                  <a:lnTo>
                    <a:pt x="3430862" y="470012"/>
                  </a:lnTo>
                  <a:lnTo>
                    <a:pt x="3369250" y="463814"/>
                  </a:lnTo>
                  <a:lnTo>
                    <a:pt x="3309594" y="457167"/>
                  </a:lnTo>
                  <a:lnTo>
                    <a:pt x="3251983" y="450086"/>
                  </a:lnTo>
                  <a:lnTo>
                    <a:pt x="3196505" y="442585"/>
                  </a:lnTo>
                  <a:lnTo>
                    <a:pt x="3143251" y="434678"/>
                  </a:lnTo>
                  <a:lnTo>
                    <a:pt x="3092307" y="426380"/>
                  </a:lnTo>
                  <a:lnTo>
                    <a:pt x="3043764" y="417706"/>
                  </a:lnTo>
                  <a:lnTo>
                    <a:pt x="2997709" y="408670"/>
                  </a:lnTo>
                  <a:lnTo>
                    <a:pt x="2954231" y="399286"/>
                  </a:lnTo>
                  <a:lnTo>
                    <a:pt x="2913420" y="389568"/>
                  </a:lnTo>
                  <a:lnTo>
                    <a:pt x="2875364" y="379532"/>
                  </a:lnTo>
                  <a:lnTo>
                    <a:pt x="2807872" y="358561"/>
                  </a:lnTo>
                  <a:lnTo>
                    <a:pt x="2752464" y="336488"/>
                  </a:lnTo>
                  <a:lnTo>
                    <a:pt x="2709850" y="313428"/>
                  </a:lnTo>
                  <a:lnTo>
                    <a:pt x="2671473" y="277242"/>
                  </a:lnTo>
                  <a:lnTo>
                    <a:pt x="2663952" y="252221"/>
                  </a:lnTo>
                  <a:close/>
                </a:path>
                <a:path w="5760720" h="1432560">
                  <a:moveTo>
                    <a:pt x="0" y="1180337"/>
                  </a:moveTo>
                  <a:lnTo>
                    <a:pt x="27419" y="1144951"/>
                  </a:lnTo>
                  <a:lnTo>
                    <a:pt x="69245" y="1124423"/>
                  </a:lnTo>
                  <a:lnTo>
                    <a:pt x="107207" y="1111075"/>
                  </a:lnTo>
                  <a:lnTo>
                    <a:pt x="152956" y="1098022"/>
                  </a:lnTo>
                  <a:lnTo>
                    <a:pt x="206253" y="1085285"/>
                  </a:lnTo>
                  <a:lnTo>
                    <a:pt x="266863" y="1072885"/>
                  </a:lnTo>
                  <a:lnTo>
                    <a:pt x="334547" y="1060845"/>
                  </a:lnTo>
                  <a:lnTo>
                    <a:pt x="409069" y="1049184"/>
                  </a:lnTo>
                  <a:lnTo>
                    <a:pt x="448820" y="1043502"/>
                  </a:lnTo>
                  <a:lnTo>
                    <a:pt x="490191" y="1037924"/>
                  </a:lnTo>
                  <a:lnTo>
                    <a:pt x="533153" y="1032451"/>
                  </a:lnTo>
                  <a:lnTo>
                    <a:pt x="577677" y="1027087"/>
                  </a:lnTo>
                  <a:lnTo>
                    <a:pt x="623731" y="1021833"/>
                  </a:lnTo>
                  <a:lnTo>
                    <a:pt x="671288" y="1016693"/>
                  </a:lnTo>
                  <a:lnTo>
                    <a:pt x="720317" y="1011670"/>
                  </a:lnTo>
                  <a:lnTo>
                    <a:pt x="770789" y="1006765"/>
                  </a:lnTo>
                  <a:lnTo>
                    <a:pt x="822674" y="1001982"/>
                  </a:lnTo>
                  <a:lnTo>
                    <a:pt x="875942" y="997323"/>
                  </a:lnTo>
                  <a:lnTo>
                    <a:pt x="930563" y="992791"/>
                  </a:lnTo>
                  <a:lnTo>
                    <a:pt x="986509" y="988389"/>
                  </a:lnTo>
                  <a:lnTo>
                    <a:pt x="1043749" y="984118"/>
                  </a:lnTo>
                  <a:lnTo>
                    <a:pt x="1102254" y="979983"/>
                  </a:lnTo>
                  <a:lnTo>
                    <a:pt x="1161994" y="975985"/>
                  </a:lnTo>
                  <a:lnTo>
                    <a:pt x="1222940" y="972128"/>
                  </a:lnTo>
                  <a:lnTo>
                    <a:pt x="1285061" y="968413"/>
                  </a:lnTo>
                  <a:lnTo>
                    <a:pt x="1348329" y="964844"/>
                  </a:lnTo>
                  <a:lnTo>
                    <a:pt x="1412713" y="961423"/>
                  </a:lnTo>
                  <a:lnTo>
                    <a:pt x="1478184" y="958153"/>
                  </a:lnTo>
                  <a:lnTo>
                    <a:pt x="1544712" y="955036"/>
                  </a:lnTo>
                  <a:lnTo>
                    <a:pt x="1612268" y="952076"/>
                  </a:lnTo>
                  <a:lnTo>
                    <a:pt x="1680822" y="949274"/>
                  </a:lnTo>
                  <a:lnTo>
                    <a:pt x="1750344" y="946634"/>
                  </a:lnTo>
                  <a:lnTo>
                    <a:pt x="1820805" y="944158"/>
                  </a:lnTo>
                  <a:lnTo>
                    <a:pt x="1892175" y="941848"/>
                  </a:lnTo>
                  <a:lnTo>
                    <a:pt x="1964425" y="939709"/>
                  </a:lnTo>
                  <a:lnTo>
                    <a:pt x="2037524" y="937741"/>
                  </a:lnTo>
                  <a:lnTo>
                    <a:pt x="2111443" y="935948"/>
                  </a:lnTo>
                  <a:lnTo>
                    <a:pt x="2186153" y="934332"/>
                  </a:lnTo>
                  <a:lnTo>
                    <a:pt x="2261623" y="932897"/>
                  </a:lnTo>
                  <a:lnTo>
                    <a:pt x="2337825" y="931644"/>
                  </a:lnTo>
                  <a:lnTo>
                    <a:pt x="2414729" y="930577"/>
                  </a:lnTo>
                  <a:lnTo>
                    <a:pt x="2492304" y="929698"/>
                  </a:lnTo>
                  <a:lnTo>
                    <a:pt x="2570522" y="929010"/>
                  </a:lnTo>
                  <a:lnTo>
                    <a:pt x="2649352" y="928515"/>
                  </a:lnTo>
                  <a:lnTo>
                    <a:pt x="2728765" y="928216"/>
                  </a:lnTo>
                  <a:lnTo>
                    <a:pt x="2808731" y="928115"/>
                  </a:lnTo>
                  <a:lnTo>
                    <a:pt x="2888698" y="928216"/>
                  </a:lnTo>
                  <a:lnTo>
                    <a:pt x="2968111" y="928515"/>
                  </a:lnTo>
                  <a:lnTo>
                    <a:pt x="3046941" y="929010"/>
                  </a:lnTo>
                  <a:lnTo>
                    <a:pt x="3125159" y="929698"/>
                  </a:lnTo>
                  <a:lnTo>
                    <a:pt x="3202734" y="930577"/>
                  </a:lnTo>
                  <a:lnTo>
                    <a:pt x="3279638" y="931644"/>
                  </a:lnTo>
                  <a:lnTo>
                    <a:pt x="3355840" y="932897"/>
                  </a:lnTo>
                  <a:lnTo>
                    <a:pt x="3431310" y="934332"/>
                  </a:lnTo>
                  <a:lnTo>
                    <a:pt x="3506020" y="935948"/>
                  </a:lnTo>
                  <a:lnTo>
                    <a:pt x="3579939" y="937741"/>
                  </a:lnTo>
                  <a:lnTo>
                    <a:pt x="3653038" y="939709"/>
                  </a:lnTo>
                  <a:lnTo>
                    <a:pt x="3725288" y="941848"/>
                  </a:lnTo>
                  <a:lnTo>
                    <a:pt x="3796658" y="944158"/>
                  </a:lnTo>
                  <a:lnTo>
                    <a:pt x="3867119" y="946634"/>
                  </a:lnTo>
                  <a:lnTo>
                    <a:pt x="3936641" y="949274"/>
                  </a:lnTo>
                  <a:lnTo>
                    <a:pt x="4005195" y="952076"/>
                  </a:lnTo>
                  <a:lnTo>
                    <a:pt x="4072751" y="955036"/>
                  </a:lnTo>
                  <a:lnTo>
                    <a:pt x="4139279" y="958153"/>
                  </a:lnTo>
                  <a:lnTo>
                    <a:pt x="4204750" y="961423"/>
                  </a:lnTo>
                  <a:lnTo>
                    <a:pt x="4269134" y="964844"/>
                  </a:lnTo>
                  <a:lnTo>
                    <a:pt x="4332402" y="968413"/>
                  </a:lnTo>
                  <a:lnTo>
                    <a:pt x="4394523" y="972128"/>
                  </a:lnTo>
                  <a:lnTo>
                    <a:pt x="4455469" y="975985"/>
                  </a:lnTo>
                  <a:lnTo>
                    <a:pt x="4515209" y="979983"/>
                  </a:lnTo>
                  <a:lnTo>
                    <a:pt x="4573714" y="984118"/>
                  </a:lnTo>
                  <a:lnTo>
                    <a:pt x="4630954" y="988389"/>
                  </a:lnTo>
                  <a:lnTo>
                    <a:pt x="4686900" y="992791"/>
                  </a:lnTo>
                  <a:lnTo>
                    <a:pt x="4741521" y="997323"/>
                  </a:lnTo>
                  <a:lnTo>
                    <a:pt x="4794789" y="1001982"/>
                  </a:lnTo>
                  <a:lnTo>
                    <a:pt x="4846674" y="1006765"/>
                  </a:lnTo>
                  <a:lnTo>
                    <a:pt x="4897146" y="1011670"/>
                  </a:lnTo>
                  <a:lnTo>
                    <a:pt x="4946175" y="1016693"/>
                  </a:lnTo>
                  <a:lnTo>
                    <a:pt x="4993732" y="1021833"/>
                  </a:lnTo>
                  <a:lnTo>
                    <a:pt x="5039786" y="1027087"/>
                  </a:lnTo>
                  <a:lnTo>
                    <a:pt x="5084310" y="1032451"/>
                  </a:lnTo>
                  <a:lnTo>
                    <a:pt x="5127272" y="1037924"/>
                  </a:lnTo>
                  <a:lnTo>
                    <a:pt x="5168643" y="1043502"/>
                  </a:lnTo>
                  <a:lnTo>
                    <a:pt x="5208394" y="1049184"/>
                  </a:lnTo>
                  <a:lnTo>
                    <a:pt x="5246495" y="1054965"/>
                  </a:lnTo>
                  <a:lnTo>
                    <a:pt x="5317628" y="1066819"/>
                  </a:lnTo>
                  <a:lnTo>
                    <a:pt x="5381804" y="1079042"/>
                  </a:lnTo>
                  <a:lnTo>
                    <a:pt x="5438787" y="1091613"/>
                  </a:lnTo>
                  <a:lnTo>
                    <a:pt x="5488340" y="1104510"/>
                  </a:lnTo>
                  <a:lnTo>
                    <a:pt x="5530225" y="1117713"/>
                  </a:lnTo>
                  <a:lnTo>
                    <a:pt x="5578157" y="1138044"/>
                  </a:lnTo>
                  <a:lnTo>
                    <a:pt x="5613017" y="1166023"/>
                  </a:lnTo>
                  <a:lnTo>
                    <a:pt x="5617464" y="1180337"/>
                  </a:lnTo>
                  <a:lnTo>
                    <a:pt x="5616347" y="1187518"/>
                  </a:lnTo>
                  <a:lnTo>
                    <a:pt x="5590044" y="1215718"/>
                  </a:lnTo>
                  <a:lnTo>
                    <a:pt x="5548218" y="1236244"/>
                  </a:lnTo>
                  <a:lnTo>
                    <a:pt x="5510256" y="1249591"/>
                  </a:lnTo>
                  <a:lnTo>
                    <a:pt x="5464507" y="1262643"/>
                  </a:lnTo>
                  <a:lnTo>
                    <a:pt x="5411210" y="1275379"/>
                  </a:lnTo>
                  <a:lnTo>
                    <a:pt x="5350600" y="1287779"/>
                  </a:lnTo>
                  <a:lnTo>
                    <a:pt x="5282916" y="1299819"/>
                  </a:lnTo>
                  <a:lnTo>
                    <a:pt x="5208394" y="1311480"/>
                  </a:lnTo>
                  <a:lnTo>
                    <a:pt x="5168643" y="1317161"/>
                  </a:lnTo>
                  <a:lnTo>
                    <a:pt x="5127272" y="1322740"/>
                  </a:lnTo>
                  <a:lnTo>
                    <a:pt x="5084310" y="1328213"/>
                  </a:lnTo>
                  <a:lnTo>
                    <a:pt x="5039786" y="1333577"/>
                  </a:lnTo>
                  <a:lnTo>
                    <a:pt x="4993732" y="1338831"/>
                  </a:lnTo>
                  <a:lnTo>
                    <a:pt x="4946175" y="1343971"/>
                  </a:lnTo>
                  <a:lnTo>
                    <a:pt x="4897146" y="1348995"/>
                  </a:lnTo>
                  <a:lnTo>
                    <a:pt x="4846674" y="1353900"/>
                  </a:lnTo>
                  <a:lnTo>
                    <a:pt x="4794789" y="1358684"/>
                  </a:lnTo>
                  <a:lnTo>
                    <a:pt x="4741521" y="1363343"/>
                  </a:lnTo>
                  <a:lnTo>
                    <a:pt x="4686900" y="1367875"/>
                  </a:lnTo>
                  <a:lnTo>
                    <a:pt x="4630954" y="1372278"/>
                  </a:lnTo>
                  <a:lnTo>
                    <a:pt x="4573714" y="1376549"/>
                  </a:lnTo>
                  <a:lnTo>
                    <a:pt x="4515209" y="1380684"/>
                  </a:lnTo>
                  <a:lnTo>
                    <a:pt x="4455469" y="1384682"/>
                  </a:lnTo>
                  <a:lnTo>
                    <a:pt x="4394523" y="1388540"/>
                  </a:lnTo>
                  <a:lnTo>
                    <a:pt x="4332402" y="1392256"/>
                  </a:lnTo>
                  <a:lnTo>
                    <a:pt x="4269134" y="1395825"/>
                  </a:lnTo>
                  <a:lnTo>
                    <a:pt x="4204750" y="1399247"/>
                  </a:lnTo>
                  <a:lnTo>
                    <a:pt x="4139279" y="1402517"/>
                  </a:lnTo>
                  <a:lnTo>
                    <a:pt x="4072751" y="1405634"/>
                  </a:lnTo>
                  <a:lnTo>
                    <a:pt x="4005195" y="1408595"/>
                  </a:lnTo>
                  <a:lnTo>
                    <a:pt x="3936641" y="1411397"/>
                  </a:lnTo>
                  <a:lnTo>
                    <a:pt x="3867119" y="1414038"/>
                  </a:lnTo>
                  <a:lnTo>
                    <a:pt x="3796658" y="1416514"/>
                  </a:lnTo>
                  <a:lnTo>
                    <a:pt x="3725288" y="1418824"/>
                  </a:lnTo>
                  <a:lnTo>
                    <a:pt x="3653038" y="1420964"/>
                  </a:lnTo>
                  <a:lnTo>
                    <a:pt x="3579939" y="1422932"/>
                  </a:lnTo>
                  <a:lnTo>
                    <a:pt x="3506020" y="1424725"/>
                  </a:lnTo>
                  <a:lnTo>
                    <a:pt x="3431310" y="1426341"/>
                  </a:lnTo>
                  <a:lnTo>
                    <a:pt x="3355840" y="1427777"/>
                  </a:lnTo>
                  <a:lnTo>
                    <a:pt x="3279638" y="1429030"/>
                  </a:lnTo>
                  <a:lnTo>
                    <a:pt x="3202734" y="1430097"/>
                  </a:lnTo>
                  <a:lnTo>
                    <a:pt x="3125159" y="1430977"/>
                  </a:lnTo>
                  <a:lnTo>
                    <a:pt x="3046941" y="1431665"/>
                  </a:lnTo>
                  <a:lnTo>
                    <a:pt x="2968111" y="1432160"/>
                  </a:lnTo>
                  <a:lnTo>
                    <a:pt x="2888698" y="1432459"/>
                  </a:lnTo>
                  <a:lnTo>
                    <a:pt x="2808731" y="1432559"/>
                  </a:lnTo>
                  <a:lnTo>
                    <a:pt x="2728765" y="1432459"/>
                  </a:lnTo>
                  <a:lnTo>
                    <a:pt x="2649352" y="1432160"/>
                  </a:lnTo>
                  <a:lnTo>
                    <a:pt x="2570522" y="1431665"/>
                  </a:lnTo>
                  <a:lnTo>
                    <a:pt x="2492304" y="1430977"/>
                  </a:lnTo>
                  <a:lnTo>
                    <a:pt x="2414729" y="1430097"/>
                  </a:lnTo>
                  <a:lnTo>
                    <a:pt x="2337825" y="1429030"/>
                  </a:lnTo>
                  <a:lnTo>
                    <a:pt x="2261623" y="1427777"/>
                  </a:lnTo>
                  <a:lnTo>
                    <a:pt x="2186153" y="1426341"/>
                  </a:lnTo>
                  <a:lnTo>
                    <a:pt x="2111443" y="1424725"/>
                  </a:lnTo>
                  <a:lnTo>
                    <a:pt x="2037524" y="1422932"/>
                  </a:lnTo>
                  <a:lnTo>
                    <a:pt x="1964425" y="1420964"/>
                  </a:lnTo>
                  <a:lnTo>
                    <a:pt x="1892175" y="1418824"/>
                  </a:lnTo>
                  <a:lnTo>
                    <a:pt x="1820805" y="1416514"/>
                  </a:lnTo>
                  <a:lnTo>
                    <a:pt x="1750344" y="1414038"/>
                  </a:lnTo>
                  <a:lnTo>
                    <a:pt x="1680822" y="1411397"/>
                  </a:lnTo>
                  <a:lnTo>
                    <a:pt x="1612268" y="1408595"/>
                  </a:lnTo>
                  <a:lnTo>
                    <a:pt x="1544712" y="1405634"/>
                  </a:lnTo>
                  <a:lnTo>
                    <a:pt x="1478184" y="1402517"/>
                  </a:lnTo>
                  <a:lnTo>
                    <a:pt x="1412713" y="1399247"/>
                  </a:lnTo>
                  <a:lnTo>
                    <a:pt x="1348329" y="1395825"/>
                  </a:lnTo>
                  <a:lnTo>
                    <a:pt x="1285061" y="1392256"/>
                  </a:lnTo>
                  <a:lnTo>
                    <a:pt x="1222940" y="1388540"/>
                  </a:lnTo>
                  <a:lnTo>
                    <a:pt x="1161994" y="1384682"/>
                  </a:lnTo>
                  <a:lnTo>
                    <a:pt x="1102254" y="1380684"/>
                  </a:lnTo>
                  <a:lnTo>
                    <a:pt x="1043749" y="1376549"/>
                  </a:lnTo>
                  <a:lnTo>
                    <a:pt x="986509" y="1372278"/>
                  </a:lnTo>
                  <a:lnTo>
                    <a:pt x="930563" y="1367875"/>
                  </a:lnTo>
                  <a:lnTo>
                    <a:pt x="875942" y="1363343"/>
                  </a:lnTo>
                  <a:lnTo>
                    <a:pt x="822674" y="1358684"/>
                  </a:lnTo>
                  <a:lnTo>
                    <a:pt x="770789" y="1353900"/>
                  </a:lnTo>
                  <a:lnTo>
                    <a:pt x="720317" y="1348995"/>
                  </a:lnTo>
                  <a:lnTo>
                    <a:pt x="671288" y="1343971"/>
                  </a:lnTo>
                  <a:lnTo>
                    <a:pt x="623731" y="1338831"/>
                  </a:lnTo>
                  <a:lnTo>
                    <a:pt x="577677" y="1333577"/>
                  </a:lnTo>
                  <a:lnTo>
                    <a:pt x="533153" y="1328213"/>
                  </a:lnTo>
                  <a:lnTo>
                    <a:pt x="490191" y="1322740"/>
                  </a:lnTo>
                  <a:lnTo>
                    <a:pt x="448820" y="1317161"/>
                  </a:lnTo>
                  <a:lnTo>
                    <a:pt x="409069" y="1311480"/>
                  </a:lnTo>
                  <a:lnTo>
                    <a:pt x="370968" y="1305698"/>
                  </a:lnTo>
                  <a:lnTo>
                    <a:pt x="299835" y="1293845"/>
                  </a:lnTo>
                  <a:lnTo>
                    <a:pt x="235659" y="1281622"/>
                  </a:lnTo>
                  <a:lnTo>
                    <a:pt x="178676" y="1269052"/>
                  </a:lnTo>
                  <a:lnTo>
                    <a:pt x="129123" y="1256155"/>
                  </a:lnTo>
                  <a:lnTo>
                    <a:pt x="87238" y="1242953"/>
                  </a:lnTo>
                  <a:lnTo>
                    <a:pt x="39306" y="1222624"/>
                  </a:lnTo>
                  <a:lnTo>
                    <a:pt x="4446" y="1194650"/>
                  </a:lnTo>
                  <a:lnTo>
                    <a:pt x="0" y="1180337"/>
                  </a:lnTo>
                  <a:close/>
                </a:path>
              </a:pathLst>
            </a:custGeom>
            <a:ln w="25908">
              <a:solidFill>
                <a:srgbClr val="0E7D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39807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8801" y="389718"/>
            <a:ext cx="8506155" cy="344582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2400" b="1" dirty="0">
                <a:solidFill>
                  <a:schemeClr val="tx1"/>
                </a:solidFill>
              </a:rPr>
              <a:t>Equiparación estructural de las tres normas ISO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14</a:t>
            </a:fld>
            <a:endParaRPr spc="-5" dirty="0"/>
          </a:p>
        </p:txBody>
      </p:sp>
      <p:grpSp>
        <p:nvGrpSpPr>
          <p:cNvPr id="11" name="object 4"/>
          <p:cNvGrpSpPr/>
          <p:nvPr/>
        </p:nvGrpSpPr>
        <p:grpSpPr>
          <a:xfrm>
            <a:off x="1752600" y="825920"/>
            <a:ext cx="7391400" cy="5456161"/>
            <a:chOff x="455676" y="713231"/>
            <a:chExt cx="7794625" cy="5302250"/>
          </a:xfrm>
        </p:grpSpPr>
        <p:sp>
          <p:nvSpPr>
            <p:cNvPr id="14" name="object 5"/>
            <p:cNvSpPr/>
            <p:nvPr/>
          </p:nvSpPr>
          <p:spPr>
            <a:xfrm>
              <a:off x="601980" y="713231"/>
              <a:ext cx="7647830" cy="52562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/>
            <p:cNvSpPr/>
            <p:nvPr/>
          </p:nvSpPr>
          <p:spPr>
            <a:xfrm>
              <a:off x="468630" y="1701545"/>
              <a:ext cx="6337300" cy="4300855"/>
            </a:xfrm>
            <a:custGeom>
              <a:avLst/>
              <a:gdLst/>
              <a:ahLst/>
              <a:cxnLst/>
              <a:rect l="l" t="t" r="r" b="b"/>
              <a:pathLst>
                <a:path w="6337300" h="4300855">
                  <a:moveTo>
                    <a:pt x="0" y="144017"/>
                  </a:moveTo>
                  <a:lnTo>
                    <a:pt x="25164" y="112456"/>
                  </a:lnTo>
                  <a:lnTo>
                    <a:pt x="68220" y="92715"/>
                  </a:lnTo>
                  <a:lnTo>
                    <a:pt x="130414" y="74276"/>
                  </a:lnTo>
                  <a:lnTo>
                    <a:pt x="168184" y="65615"/>
                  </a:lnTo>
                  <a:lnTo>
                    <a:pt x="210133" y="57362"/>
                  </a:lnTo>
                  <a:lnTo>
                    <a:pt x="256060" y="49546"/>
                  </a:lnTo>
                  <a:lnTo>
                    <a:pt x="305762" y="42195"/>
                  </a:lnTo>
                  <a:lnTo>
                    <a:pt x="359037" y="35337"/>
                  </a:lnTo>
                  <a:lnTo>
                    <a:pt x="415685" y="29000"/>
                  </a:lnTo>
                  <a:lnTo>
                    <a:pt x="475502" y="23211"/>
                  </a:lnTo>
                  <a:lnTo>
                    <a:pt x="538288" y="17999"/>
                  </a:lnTo>
                  <a:lnTo>
                    <a:pt x="603840" y="13391"/>
                  </a:lnTo>
                  <a:lnTo>
                    <a:pt x="671956" y="9415"/>
                  </a:lnTo>
                  <a:lnTo>
                    <a:pt x="742435" y="6100"/>
                  </a:lnTo>
                  <a:lnTo>
                    <a:pt x="815075" y="3473"/>
                  </a:lnTo>
                  <a:lnTo>
                    <a:pt x="889673" y="1562"/>
                  </a:lnTo>
                  <a:lnTo>
                    <a:pt x="966029" y="395"/>
                  </a:lnTo>
                  <a:lnTo>
                    <a:pt x="1043939" y="0"/>
                  </a:lnTo>
                  <a:lnTo>
                    <a:pt x="1121853" y="395"/>
                  </a:lnTo>
                  <a:lnTo>
                    <a:pt x="1198212" y="1562"/>
                  </a:lnTo>
                  <a:lnTo>
                    <a:pt x="1272812" y="3473"/>
                  </a:lnTo>
                  <a:lnTo>
                    <a:pt x="1345453" y="6100"/>
                  </a:lnTo>
                  <a:lnTo>
                    <a:pt x="1415933" y="9415"/>
                  </a:lnTo>
                  <a:lnTo>
                    <a:pt x="1484050" y="13391"/>
                  </a:lnTo>
                  <a:lnTo>
                    <a:pt x="1549602" y="17999"/>
                  </a:lnTo>
                  <a:lnTo>
                    <a:pt x="1612388" y="23211"/>
                  </a:lnTo>
                  <a:lnTo>
                    <a:pt x="1672205" y="29000"/>
                  </a:lnTo>
                  <a:lnTo>
                    <a:pt x="1728852" y="35337"/>
                  </a:lnTo>
                  <a:lnTo>
                    <a:pt x="1782127" y="42195"/>
                  </a:lnTo>
                  <a:lnTo>
                    <a:pt x="1831828" y="49546"/>
                  </a:lnTo>
                  <a:lnTo>
                    <a:pt x="1877753" y="57362"/>
                  </a:lnTo>
                  <a:lnTo>
                    <a:pt x="1919701" y="65615"/>
                  </a:lnTo>
                  <a:lnTo>
                    <a:pt x="1957470" y="74276"/>
                  </a:lnTo>
                  <a:lnTo>
                    <a:pt x="2019662" y="92715"/>
                  </a:lnTo>
                  <a:lnTo>
                    <a:pt x="2062716" y="112456"/>
                  </a:lnTo>
                  <a:lnTo>
                    <a:pt x="2087880" y="144017"/>
                  </a:lnTo>
                  <a:lnTo>
                    <a:pt x="2085016" y="154761"/>
                  </a:lnTo>
                  <a:lnTo>
                    <a:pt x="2043682" y="185598"/>
                  </a:lnTo>
                  <a:lnTo>
                    <a:pt x="1990858" y="204716"/>
                  </a:lnTo>
                  <a:lnTo>
                    <a:pt x="1919701" y="222420"/>
                  </a:lnTo>
                  <a:lnTo>
                    <a:pt x="1877753" y="230673"/>
                  </a:lnTo>
                  <a:lnTo>
                    <a:pt x="1831828" y="238489"/>
                  </a:lnTo>
                  <a:lnTo>
                    <a:pt x="1782127" y="245840"/>
                  </a:lnTo>
                  <a:lnTo>
                    <a:pt x="1728852" y="252698"/>
                  </a:lnTo>
                  <a:lnTo>
                    <a:pt x="1672205" y="259035"/>
                  </a:lnTo>
                  <a:lnTo>
                    <a:pt x="1612388" y="264824"/>
                  </a:lnTo>
                  <a:lnTo>
                    <a:pt x="1549602" y="270036"/>
                  </a:lnTo>
                  <a:lnTo>
                    <a:pt x="1484050" y="274644"/>
                  </a:lnTo>
                  <a:lnTo>
                    <a:pt x="1415933" y="278620"/>
                  </a:lnTo>
                  <a:lnTo>
                    <a:pt x="1345453" y="281935"/>
                  </a:lnTo>
                  <a:lnTo>
                    <a:pt x="1272812" y="284562"/>
                  </a:lnTo>
                  <a:lnTo>
                    <a:pt x="1198212" y="286473"/>
                  </a:lnTo>
                  <a:lnTo>
                    <a:pt x="1121853" y="287640"/>
                  </a:lnTo>
                  <a:lnTo>
                    <a:pt x="1043939" y="288036"/>
                  </a:lnTo>
                  <a:lnTo>
                    <a:pt x="966029" y="287640"/>
                  </a:lnTo>
                  <a:lnTo>
                    <a:pt x="889673" y="286473"/>
                  </a:lnTo>
                  <a:lnTo>
                    <a:pt x="815075" y="284562"/>
                  </a:lnTo>
                  <a:lnTo>
                    <a:pt x="742435" y="281935"/>
                  </a:lnTo>
                  <a:lnTo>
                    <a:pt x="671956" y="278620"/>
                  </a:lnTo>
                  <a:lnTo>
                    <a:pt x="603840" y="274644"/>
                  </a:lnTo>
                  <a:lnTo>
                    <a:pt x="538288" y="270036"/>
                  </a:lnTo>
                  <a:lnTo>
                    <a:pt x="475502" y="264824"/>
                  </a:lnTo>
                  <a:lnTo>
                    <a:pt x="415685" y="259035"/>
                  </a:lnTo>
                  <a:lnTo>
                    <a:pt x="359037" y="252698"/>
                  </a:lnTo>
                  <a:lnTo>
                    <a:pt x="305762" y="245840"/>
                  </a:lnTo>
                  <a:lnTo>
                    <a:pt x="256060" y="238489"/>
                  </a:lnTo>
                  <a:lnTo>
                    <a:pt x="210133" y="230673"/>
                  </a:lnTo>
                  <a:lnTo>
                    <a:pt x="168184" y="222420"/>
                  </a:lnTo>
                  <a:lnTo>
                    <a:pt x="130414" y="213759"/>
                  </a:lnTo>
                  <a:lnTo>
                    <a:pt x="68220" y="195320"/>
                  </a:lnTo>
                  <a:lnTo>
                    <a:pt x="25164" y="175579"/>
                  </a:lnTo>
                  <a:lnTo>
                    <a:pt x="0" y="144017"/>
                  </a:lnTo>
                  <a:close/>
                </a:path>
                <a:path w="6337300" h="4300855">
                  <a:moveTo>
                    <a:pt x="152400" y="1237488"/>
                  </a:moveTo>
                  <a:lnTo>
                    <a:pt x="157678" y="1166597"/>
                  </a:lnTo>
                  <a:lnTo>
                    <a:pt x="173209" y="1097491"/>
                  </a:lnTo>
                  <a:lnTo>
                    <a:pt x="198537" y="1030444"/>
                  </a:lnTo>
                  <a:lnTo>
                    <a:pt x="233205" y="965732"/>
                  </a:lnTo>
                  <a:lnTo>
                    <a:pt x="276758" y="903628"/>
                  </a:lnTo>
                  <a:lnTo>
                    <a:pt x="301724" y="873641"/>
                  </a:lnTo>
                  <a:lnTo>
                    <a:pt x="328740" y="844408"/>
                  </a:lnTo>
                  <a:lnTo>
                    <a:pt x="357750" y="815966"/>
                  </a:lnTo>
                  <a:lnTo>
                    <a:pt x="388695" y="788347"/>
                  </a:lnTo>
                  <a:lnTo>
                    <a:pt x="421520" y="761587"/>
                  </a:lnTo>
                  <a:lnTo>
                    <a:pt x="456167" y="735719"/>
                  </a:lnTo>
                  <a:lnTo>
                    <a:pt x="492579" y="710779"/>
                  </a:lnTo>
                  <a:lnTo>
                    <a:pt x="530699" y="686800"/>
                  </a:lnTo>
                  <a:lnTo>
                    <a:pt x="570471" y="663816"/>
                  </a:lnTo>
                  <a:lnTo>
                    <a:pt x="611836" y="641863"/>
                  </a:lnTo>
                  <a:lnTo>
                    <a:pt x="654739" y="620974"/>
                  </a:lnTo>
                  <a:lnTo>
                    <a:pt x="699122" y="601183"/>
                  </a:lnTo>
                  <a:lnTo>
                    <a:pt x="744929" y="582526"/>
                  </a:lnTo>
                  <a:lnTo>
                    <a:pt x="792101" y="565037"/>
                  </a:lnTo>
                  <a:lnTo>
                    <a:pt x="840583" y="548749"/>
                  </a:lnTo>
                  <a:lnTo>
                    <a:pt x="890317" y="533697"/>
                  </a:lnTo>
                  <a:lnTo>
                    <a:pt x="941246" y="519916"/>
                  </a:lnTo>
                  <a:lnTo>
                    <a:pt x="993314" y="507439"/>
                  </a:lnTo>
                  <a:lnTo>
                    <a:pt x="1046462" y="496302"/>
                  </a:lnTo>
                  <a:lnTo>
                    <a:pt x="1100635" y="486538"/>
                  </a:lnTo>
                  <a:lnTo>
                    <a:pt x="1155775" y="478182"/>
                  </a:lnTo>
                  <a:lnTo>
                    <a:pt x="1211826" y="471269"/>
                  </a:lnTo>
                  <a:lnTo>
                    <a:pt x="1268729" y="465832"/>
                  </a:lnTo>
                  <a:lnTo>
                    <a:pt x="1326429" y="461906"/>
                  </a:lnTo>
                  <a:lnTo>
                    <a:pt x="1384868" y="459525"/>
                  </a:lnTo>
                  <a:lnTo>
                    <a:pt x="1443989" y="458724"/>
                  </a:lnTo>
                  <a:lnTo>
                    <a:pt x="1503114" y="459525"/>
                  </a:lnTo>
                  <a:lnTo>
                    <a:pt x="1561556" y="461906"/>
                  </a:lnTo>
                  <a:lnTo>
                    <a:pt x="1619258" y="465832"/>
                  </a:lnTo>
                  <a:lnTo>
                    <a:pt x="1676163" y="471269"/>
                  </a:lnTo>
                  <a:lnTo>
                    <a:pt x="1732215" y="478182"/>
                  </a:lnTo>
                  <a:lnTo>
                    <a:pt x="1787357" y="486538"/>
                  </a:lnTo>
                  <a:lnTo>
                    <a:pt x="1841531" y="496302"/>
                  </a:lnTo>
                  <a:lnTo>
                    <a:pt x="1894681" y="507439"/>
                  </a:lnTo>
                  <a:lnTo>
                    <a:pt x="1946749" y="519916"/>
                  </a:lnTo>
                  <a:lnTo>
                    <a:pt x="1997678" y="533697"/>
                  </a:lnTo>
                  <a:lnTo>
                    <a:pt x="2047413" y="548749"/>
                  </a:lnTo>
                  <a:lnTo>
                    <a:pt x="2095895" y="565037"/>
                  </a:lnTo>
                  <a:lnTo>
                    <a:pt x="2143067" y="582526"/>
                  </a:lnTo>
                  <a:lnTo>
                    <a:pt x="2188873" y="601183"/>
                  </a:lnTo>
                  <a:lnTo>
                    <a:pt x="2233256" y="620974"/>
                  </a:lnTo>
                  <a:lnTo>
                    <a:pt x="2276158" y="641863"/>
                  </a:lnTo>
                  <a:lnTo>
                    <a:pt x="2317523" y="663816"/>
                  </a:lnTo>
                  <a:lnTo>
                    <a:pt x="2357294" y="686800"/>
                  </a:lnTo>
                  <a:lnTo>
                    <a:pt x="2395414" y="710779"/>
                  </a:lnTo>
                  <a:lnTo>
                    <a:pt x="2431825" y="735719"/>
                  </a:lnTo>
                  <a:lnTo>
                    <a:pt x="2466471" y="761587"/>
                  </a:lnTo>
                  <a:lnTo>
                    <a:pt x="2499294" y="788347"/>
                  </a:lnTo>
                  <a:lnTo>
                    <a:pt x="2530239" y="815966"/>
                  </a:lnTo>
                  <a:lnTo>
                    <a:pt x="2559247" y="844408"/>
                  </a:lnTo>
                  <a:lnTo>
                    <a:pt x="2586262" y="873641"/>
                  </a:lnTo>
                  <a:lnTo>
                    <a:pt x="2611227" y="903628"/>
                  </a:lnTo>
                  <a:lnTo>
                    <a:pt x="2634085" y="934337"/>
                  </a:lnTo>
                  <a:lnTo>
                    <a:pt x="2673251" y="997779"/>
                  </a:lnTo>
                  <a:lnTo>
                    <a:pt x="2703304" y="1063693"/>
                  </a:lnTo>
                  <a:lnTo>
                    <a:pt x="2723789" y="1131803"/>
                  </a:lnTo>
                  <a:lnTo>
                    <a:pt x="2734250" y="1201836"/>
                  </a:lnTo>
                  <a:lnTo>
                    <a:pt x="2735580" y="1237488"/>
                  </a:lnTo>
                  <a:lnTo>
                    <a:pt x="2734250" y="1273139"/>
                  </a:lnTo>
                  <a:lnTo>
                    <a:pt x="2723789" y="1343172"/>
                  </a:lnTo>
                  <a:lnTo>
                    <a:pt x="2703304" y="1411282"/>
                  </a:lnTo>
                  <a:lnTo>
                    <a:pt x="2673251" y="1477196"/>
                  </a:lnTo>
                  <a:lnTo>
                    <a:pt x="2634085" y="1540638"/>
                  </a:lnTo>
                  <a:lnTo>
                    <a:pt x="2611227" y="1571347"/>
                  </a:lnTo>
                  <a:lnTo>
                    <a:pt x="2586262" y="1601334"/>
                  </a:lnTo>
                  <a:lnTo>
                    <a:pt x="2559247" y="1630567"/>
                  </a:lnTo>
                  <a:lnTo>
                    <a:pt x="2530239" y="1659009"/>
                  </a:lnTo>
                  <a:lnTo>
                    <a:pt x="2499294" y="1686628"/>
                  </a:lnTo>
                  <a:lnTo>
                    <a:pt x="2466471" y="1713388"/>
                  </a:lnTo>
                  <a:lnTo>
                    <a:pt x="2431825" y="1739256"/>
                  </a:lnTo>
                  <a:lnTo>
                    <a:pt x="2395414" y="1764196"/>
                  </a:lnTo>
                  <a:lnTo>
                    <a:pt x="2357294" y="1788175"/>
                  </a:lnTo>
                  <a:lnTo>
                    <a:pt x="2317523" y="1811159"/>
                  </a:lnTo>
                  <a:lnTo>
                    <a:pt x="2276158" y="1833112"/>
                  </a:lnTo>
                  <a:lnTo>
                    <a:pt x="2233256" y="1854001"/>
                  </a:lnTo>
                  <a:lnTo>
                    <a:pt x="2188873" y="1873792"/>
                  </a:lnTo>
                  <a:lnTo>
                    <a:pt x="2143067" y="1892449"/>
                  </a:lnTo>
                  <a:lnTo>
                    <a:pt x="2095895" y="1909938"/>
                  </a:lnTo>
                  <a:lnTo>
                    <a:pt x="2047413" y="1926226"/>
                  </a:lnTo>
                  <a:lnTo>
                    <a:pt x="1997678" y="1941278"/>
                  </a:lnTo>
                  <a:lnTo>
                    <a:pt x="1946749" y="1955059"/>
                  </a:lnTo>
                  <a:lnTo>
                    <a:pt x="1894681" y="1967536"/>
                  </a:lnTo>
                  <a:lnTo>
                    <a:pt x="1841531" y="1978673"/>
                  </a:lnTo>
                  <a:lnTo>
                    <a:pt x="1787357" y="1988437"/>
                  </a:lnTo>
                  <a:lnTo>
                    <a:pt x="1732215" y="1996793"/>
                  </a:lnTo>
                  <a:lnTo>
                    <a:pt x="1676163" y="2003706"/>
                  </a:lnTo>
                  <a:lnTo>
                    <a:pt x="1619258" y="2009143"/>
                  </a:lnTo>
                  <a:lnTo>
                    <a:pt x="1561556" y="2013069"/>
                  </a:lnTo>
                  <a:lnTo>
                    <a:pt x="1503114" y="2015450"/>
                  </a:lnTo>
                  <a:lnTo>
                    <a:pt x="1443989" y="2016252"/>
                  </a:lnTo>
                  <a:lnTo>
                    <a:pt x="1384868" y="2015450"/>
                  </a:lnTo>
                  <a:lnTo>
                    <a:pt x="1326429" y="2013069"/>
                  </a:lnTo>
                  <a:lnTo>
                    <a:pt x="1268729" y="2009143"/>
                  </a:lnTo>
                  <a:lnTo>
                    <a:pt x="1211826" y="2003706"/>
                  </a:lnTo>
                  <a:lnTo>
                    <a:pt x="1155775" y="1996793"/>
                  </a:lnTo>
                  <a:lnTo>
                    <a:pt x="1100635" y="1988437"/>
                  </a:lnTo>
                  <a:lnTo>
                    <a:pt x="1046462" y="1978673"/>
                  </a:lnTo>
                  <a:lnTo>
                    <a:pt x="993314" y="1967536"/>
                  </a:lnTo>
                  <a:lnTo>
                    <a:pt x="941246" y="1955059"/>
                  </a:lnTo>
                  <a:lnTo>
                    <a:pt x="890317" y="1941278"/>
                  </a:lnTo>
                  <a:lnTo>
                    <a:pt x="840583" y="1926226"/>
                  </a:lnTo>
                  <a:lnTo>
                    <a:pt x="792101" y="1909938"/>
                  </a:lnTo>
                  <a:lnTo>
                    <a:pt x="744929" y="1892449"/>
                  </a:lnTo>
                  <a:lnTo>
                    <a:pt x="699122" y="1873792"/>
                  </a:lnTo>
                  <a:lnTo>
                    <a:pt x="654739" y="1854001"/>
                  </a:lnTo>
                  <a:lnTo>
                    <a:pt x="611836" y="1833112"/>
                  </a:lnTo>
                  <a:lnTo>
                    <a:pt x="570471" y="1811159"/>
                  </a:lnTo>
                  <a:lnTo>
                    <a:pt x="530699" y="1788175"/>
                  </a:lnTo>
                  <a:lnTo>
                    <a:pt x="492579" y="1764196"/>
                  </a:lnTo>
                  <a:lnTo>
                    <a:pt x="456167" y="1739256"/>
                  </a:lnTo>
                  <a:lnTo>
                    <a:pt x="421520" y="1713388"/>
                  </a:lnTo>
                  <a:lnTo>
                    <a:pt x="388695" y="1686628"/>
                  </a:lnTo>
                  <a:lnTo>
                    <a:pt x="357750" y="1659009"/>
                  </a:lnTo>
                  <a:lnTo>
                    <a:pt x="328740" y="1630567"/>
                  </a:lnTo>
                  <a:lnTo>
                    <a:pt x="301724" y="1601334"/>
                  </a:lnTo>
                  <a:lnTo>
                    <a:pt x="276758" y="1571347"/>
                  </a:lnTo>
                  <a:lnTo>
                    <a:pt x="253900" y="1540638"/>
                  </a:lnTo>
                  <a:lnTo>
                    <a:pt x="214732" y="1477196"/>
                  </a:lnTo>
                  <a:lnTo>
                    <a:pt x="184677" y="1411282"/>
                  </a:lnTo>
                  <a:lnTo>
                    <a:pt x="164190" y="1343172"/>
                  </a:lnTo>
                  <a:lnTo>
                    <a:pt x="153729" y="1273139"/>
                  </a:lnTo>
                  <a:lnTo>
                    <a:pt x="152400" y="1237488"/>
                  </a:lnTo>
                  <a:close/>
                </a:path>
                <a:path w="6337300" h="4300855">
                  <a:moveTo>
                    <a:pt x="3083052" y="2254758"/>
                  </a:moveTo>
                  <a:lnTo>
                    <a:pt x="3091784" y="2195155"/>
                  </a:lnTo>
                  <a:lnTo>
                    <a:pt x="3117187" y="2138116"/>
                  </a:lnTo>
                  <a:lnTo>
                    <a:pt x="3158072" y="2084214"/>
                  </a:lnTo>
                  <a:lnTo>
                    <a:pt x="3213246" y="2034019"/>
                  </a:lnTo>
                  <a:lnTo>
                    <a:pt x="3245821" y="2010490"/>
                  </a:lnTo>
                  <a:lnTo>
                    <a:pt x="3281521" y="1988102"/>
                  </a:lnTo>
                  <a:lnTo>
                    <a:pt x="3320199" y="1966926"/>
                  </a:lnTo>
                  <a:lnTo>
                    <a:pt x="3361705" y="1947035"/>
                  </a:lnTo>
                  <a:lnTo>
                    <a:pt x="3405891" y="1928498"/>
                  </a:lnTo>
                  <a:lnTo>
                    <a:pt x="3452608" y="1911388"/>
                  </a:lnTo>
                  <a:lnTo>
                    <a:pt x="3501707" y="1895775"/>
                  </a:lnTo>
                  <a:lnTo>
                    <a:pt x="3553039" y="1881733"/>
                  </a:lnTo>
                  <a:lnTo>
                    <a:pt x="3606456" y="1869330"/>
                  </a:lnTo>
                  <a:lnTo>
                    <a:pt x="3661809" y="1858641"/>
                  </a:lnTo>
                  <a:lnTo>
                    <a:pt x="3718948" y="1849734"/>
                  </a:lnTo>
                  <a:lnTo>
                    <a:pt x="3777726" y="1842683"/>
                  </a:lnTo>
                  <a:lnTo>
                    <a:pt x="3837993" y="1837557"/>
                  </a:lnTo>
                  <a:lnTo>
                    <a:pt x="3899600" y="1834430"/>
                  </a:lnTo>
                  <a:lnTo>
                    <a:pt x="3962400" y="1833371"/>
                  </a:lnTo>
                  <a:lnTo>
                    <a:pt x="4025199" y="1834430"/>
                  </a:lnTo>
                  <a:lnTo>
                    <a:pt x="4086806" y="1837557"/>
                  </a:lnTo>
                  <a:lnTo>
                    <a:pt x="4147073" y="1842683"/>
                  </a:lnTo>
                  <a:lnTo>
                    <a:pt x="4205851" y="1849734"/>
                  </a:lnTo>
                  <a:lnTo>
                    <a:pt x="4262990" y="1858641"/>
                  </a:lnTo>
                  <a:lnTo>
                    <a:pt x="4318343" y="1869330"/>
                  </a:lnTo>
                  <a:lnTo>
                    <a:pt x="4371760" y="1881733"/>
                  </a:lnTo>
                  <a:lnTo>
                    <a:pt x="4423092" y="1895775"/>
                  </a:lnTo>
                  <a:lnTo>
                    <a:pt x="4472191" y="1911388"/>
                  </a:lnTo>
                  <a:lnTo>
                    <a:pt x="4518908" y="1928498"/>
                  </a:lnTo>
                  <a:lnTo>
                    <a:pt x="4563094" y="1947035"/>
                  </a:lnTo>
                  <a:lnTo>
                    <a:pt x="4604600" y="1966926"/>
                  </a:lnTo>
                  <a:lnTo>
                    <a:pt x="4643278" y="1988102"/>
                  </a:lnTo>
                  <a:lnTo>
                    <a:pt x="4678978" y="2010490"/>
                  </a:lnTo>
                  <a:lnTo>
                    <a:pt x="4711553" y="2034019"/>
                  </a:lnTo>
                  <a:lnTo>
                    <a:pt x="4740852" y="2058617"/>
                  </a:lnTo>
                  <a:lnTo>
                    <a:pt x="4789030" y="2110737"/>
                  </a:lnTo>
                  <a:lnTo>
                    <a:pt x="4822323" y="2166279"/>
                  </a:lnTo>
                  <a:lnTo>
                    <a:pt x="4839540" y="2224671"/>
                  </a:lnTo>
                  <a:lnTo>
                    <a:pt x="4841748" y="2254758"/>
                  </a:lnTo>
                  <a:lnTo>
                    <a:pt x="4839540" y="2284844"/>
                  </a:lnTo>
                  <a:lnTo>
                    <a:pt x="4822323" y="2343236"/>
                  </a:lnTo>
                  <a:lnTo>
                    <a:pt x="4789030" y="2398778"/>
                  </a:lnTo>
                  <a:lnTo>
                    <a:pt x="4740852" y="2450898"/>
                  </a:lnTo>
                  <a:lnTo>
                    <a:pt x="4711553" y="2475496"/>
                  </a:lnTo>
                  <a:lnTo>
                    <a:pt x="4678978" y="2499025"/>
                  </a:lnTo>
                  <a:lnTo>
                    <a:pt x="4643278" y="2521413"/>
                  </a:lnTo>
                  <a:lnTo>
                    <a:pt x="4604600" y="2542589"/>
                  </a:lnTo>
                  <a:lnTo>
                    <a:pt x="4563094" y="2562480"/>
                  </a:lnTo>
                  <a:lnTo>
                    <a:pt x="4518908" y="2581017"/>
                  </a:lnTo>
                  <a:lnTo>
                    <a:pt x="4472191" y="2598127"/>
                  </a:lnTo>
                  <a:lnTo>
                    <a:pt x="4423092" y="2613740"/>
                  </a:lnTo>
                  <a:lnTo>
                    <a:pt x="4371760" y="2627782"/>
                  </a:lnTo>
                  <a:lnTo>
                    <a:pt x="4318343" y="2640185"/>
                  </a:lnTo>
                  <a:lnTo>
                    <a:pt x="4262990" y="2650874"/>
                  </a:lnTo>
                  <a:lnTo>
                    <a:pt x="4205851" y="2659781"/>
                  </a:lnTo>
                  <a:lnTo>
                    <a:pt x="4147073" y="2666832"/>
                  </a:lnTo>
                  <a:lnTo>
                    <a:pt x="4086806" y="2671958"/>
                  </a:lnTo>
                  <a:lnTo>
                    <a:pt x="4025199" y="2675085"/>
                  </a:lnTo>
                  <a:lnTo>
                    <a:pt x="3962400" y="2676143"/>
                  </a:lnTo>
                  <a:lnTo>
                    <a:pt x="3899600" y="2675085"/>
                  </a:lnTo>
                  <a:lnTo>
                    <a:pt x="3837993" y="2671958"/>
                  </a:lnTo>
                  <a:lnTo>
                    <a:pt x="3777726" y="2666832"/>
                  </a:lnTo>
                  <a:lnTo>
                    <a:pt x="3718948" y="2659781"/>
                  </a:lnTo>
                  <a:lnTo>
                    <a:pt x="3661809" y="2650874"/>
                  </a:lnTo>
                  <a:lnTo>
                    <a:pt x="3606456" y="2640185"/>
                  </a:lnTo>
                  <a:lnTo>
                    <a:pt x="3553039" y="2627782"/>
                  </a:lnTo>
                  <a:lnTo>
                    <a:pt x="3501707" y="2613740"/>
                  </a:lnTo>
                  <a:lnTo>
                    <a:pt x="3452608" y="2598127"/>
                  </a:lnTo>
                  <a:lnTo>
                    <a:pt x="3405891" y="2581017"/>
                  </a:lnTo>
                  <a:lnTo>
                    <a:pt x="3361705" y="2562480"/>
                  </a:lnTo>
                  <a:lnTo>
                    <a:pt x="3320199" y="2542589"/>
                  </a:lnTo>
                  <a:lnTo>
                    <a:pt x="3281521" y="2521413"/>
                  </a:lnTo>
                  <a:lnTo>
                    <a:pt x="3245821" y="2499025"/>
                  </a:lnTo>
                  <a:lnTo>
                    <a:pt x="3213246" y="2475496"/>
                  </a:lnTo>
                  <a:lnTo>
                    <a:pt x="3183947" y="2450898"/>
                  </a:lnTo>
                  <a:lnTo>
                    <a:pt x="3135769" y="2398778"/>
                  </a:lnTo>
                  <a:lnTo>
                    <a:pt x="3102476" y="2343236"/>
                  </a:lnTo>
                  <a:lnTo>
                    <a:pt x="3085259" y="2284844"/>
                  </a:lnTo>
                  <a:lnTo>
                    <a:pt x="3083052" y="2254758"/>
                  </a:lnTo>
                  <a:close/>
                </a:path>
                <a:path w="6337300" h="4300855">
                  <a:moveTo>
                    <a:pt x="4248912" y="3672078"/>
                  </a:moveTo>
                  <a:lnTo>
                    <a:pt x="4274075" y="3640516"/>
                  </a:lnTo>
                  <a:lnTo>
                    <a:pt x="4317129" y="3620775"/>
                  </a:lnTo>
                  <a:lnTo>
                    <a:pt x="4379321" y="3602336"/>
                  </a:lnTo>
                  <a:lnTo>
                    <a:pt x="4417090" y="3593675"/>
                  </a:lnTo>
                  <a:lnTo>
                    <a:pt x="4459038" y="3585422"/>
                  </a:lnTo>
                  <a:lnTo>
                    <a:pt x="4504963" y="3577606"/>
                  </a:lnTo>
                  <a:lnTo>
                    <a:pt x="4554664" y="3570255"/>
                  </a:lnTo>
                  <a:lnTo>
                    <a:pt x="4607939" y="3563397"/>
                  </a:lnTo>
                  <a:lnTo>
                    <a:pt x="4664586" y="3557060"/>
                  </a:lnTo>
                  <a:lnTo>
                    <a:pt x="4724403" y="3551271"/>
                  </a:lnTo>
                  <a:lnTo>
                    <a:pt x="4787189" y="3546059"/>
                  </a:lnTo>
                  <a:lnTo>
                    <a:pt x="4852741" y="3541451"/>
                  </a:lnTo>
                  <a:lnTo>
                    <a:pt x="4920858" y="3537475"/>
                  </a:lnTo>
                  <a:lnTo>
                    <a:pt x="4991338" y="3534160"/>
                  </a:lnTo>
                  <a:lnTo>
                    <a:pt x="5063979" y="3531533"/>
                  </a:lnTo>
                  <a:lnTo>
                    <a:pt x="5138579" y="3529622"/>
                  </a:lnTo>
                  <a:lnTo>
                    <a:pt x="5214938" y="3528455"/>
                  </a:lnTo>
                  <a:lnTo>
                    <a:pt x="5292852" y="3528059"/>
                  </a:lnTo>
                  <a:lnTo>
                    <a:pt x="5370765" y="3528455"/>
                  </a:lnTo>
                  <a:lnTo>
                    <a:pt x="5447124" y="3529622"/>
                  </a:lnTo>
                  <a:lnTo>
                    <a:pt x="5521724" y="3531533"/>
                  </a:lnTo>
                  <a:lnTo>
                    <a:pt x="5594365" y="3534160"/>
                  </a:lnTo>
                  <a:lnTo>
                    <a:pt x="5664845" y="3537475"/>
                  </a:lnTo>
                  <a:lnTo>
                    <a:pt x="5732962" y="3541451"/>
                  </a:lnTo>
                  <a:lnTo>
                    <a:pt x="5798514" y="3546059"/>
                  </a:lnTo>
                  <a:lnTo>
                    <a:pt x="5861300" y="3551271"/>
                  </a:lnTo>
                  <a:lnTo>
                    <a:pt x="5921117" y="3557060"/>
                  </a:lnTo>
                  <a:lnTo>
                    <a:pt x="5977764" y="3563397"/>
                  </a:lnTo>
                  <a:lnTo>
                    <a:pt x="6031039" y="3570255"/>
                  </a:lnTo>
                  <a:lnTo>
                    <a:pt x="6080740" y="3577606"/>
                  </a:lnTo>
                  <a:lnTo>
                    <a:pt x="6126665" y="3585422"/>
                  </a:lnTo>
                  <a:lnTo>
                    <a:pt x="6168613" y="3593675"/>
                  </a:lnTo>
                  <a:lnTo>
                    <a:pt x="6206382" y="3602336"/>
                  </a:lnTo>
                  <a:lnTo>
                    <a:pt x="6268574" y="3620775"/>
                  </a:lnTo>
                  <a:lnTo>
                    <a:pt x="6311628" y="3640516"/>
                  </a:lnTo>
                  <a:lnTo>
                    <a:pt x="6336792" y="3672078"/>
                  </a:lnTo>
                  <a:lnTo>
                    <a:pt x="6333928" y="3682821"/>
                  </a:lnTo>
                  <a:lnTo>
                    <a:pt x="6292594" y="3713658"/>
                  </a:lnTo>
                  <a:lnTo>
                    <a:pt x="6239770" y="3732776"/>
                  </a:lnTo>
                  <a:lnTo>
                    <a:pt x="6168613" y="3750480"/>
                  </a:lnTo>
                  <a:lnTo>
                    <a:pt x="6126665" y="3758733"/>
                  </a:lnTo>
                  <a:lnTo>
                    <a:pt x="6080740" y="3766549"/>
                  </a:lnTo>
                  <a:lnTo>
                    <a:pt x="6031039" y="3773900"/>
                  </a:lnTo>
                  <a:lnTo>
                    <a:pt x="5977764" y="3780758"/>
                  </a:lnTo>
                  <a:lnTo>
                    <a:pt x="5921117" y="3787095"/>
                  </a:lnTo>
                  <a:lnTo>
                    <a:pt x="5861300" y="3792884"/>
                  </a:lnTo>
                  <a:lnTo>
                    <a:pt x="5798514" y="3798096"/>
                  </a:lnTo>
                  <a:lnTo>
                    <a:pt x="5732962" y="3802704"/>
                  </a:lnTo>
                  <a:lnTo>
                    <a:pt x="5664845" y="3806680"/>
                  </a:lnTo>
                  <a:lnTo>
                    <a:pt x="5594365" y="3809995"/>
                  </a:lnTo>
                  <a:lnTo>
                    <a:pt x="5521724" y="3812622"/>
                  </a:lnTo>
                  <a:lnTo>
                    <a:pt x="5447124" y="3814533"/>
                  </a:lnTo>
                  <a:lnTo>
                    <a:pt x="5370765" y="3815700"/>
                  </a:lnTo>
                  <a:lnTo>
                    <a:pt x="5292852" y="3816095"/>
                  </a:lnTo>
                  <a:lnTo>
                    <a:pt x="5214938" y="3815700"/>
                  </a:lnTo>
                  <a:lnTo>
                    <a:pt x="5138579" y="3814533"/>
                  </a:lnTo>
                  <a:lnTo>
                    <a:pt x="5063979" y="3812622"/>
                  </a:lnTo>
                  <a:lnTo>
                    <a:pt x="4991338" y="3809995"/>
                  </a:lnTo>
                  <a:lnTo>
                    <a:pt x="4920858" y="3806680"/>
                  </a:lnTo>
                  <a:lnTo>
                    <a:pt x="4852741" y="3802704"/>
                  </a:lnTo>
                  <a:lnTo>
                    <a:pt x="4787189" y="3798096"/>
                  </a:lnTo>
                  <a:lnTo>
                    <a:pt x="4724403" y="3792884"/>
                  </a:lnTo>
                  <a:lnTo>
                    <a:pt x="4664586" y="3787095"/>
                  </a:lnTo>
                  <a:lnTo>
                    <a:pt x="4607939" y="3780758"/>
                  </a:lnTo>
                  <a:lnTo>
                    <a:pt x="4554664" y="3773900"/>
                  </a:lnTo>
                  <a:lnTo>
                    <a:pt x="4504963" y="3766549"/>
                  </a:lnTo>
                  <a:lnTo>
                    <a:pt x="4459038" y="3758733"/>
                  </a:lnTo>
                  <a:lnTo>
                    <a:pt x="4417090" y="3750480"/>
                  </a:lnTo>
                  <a:lnTo>
                    <a:pt x="4379321" y="3741819"/>
                  </a:lnTo>
                  <a:lnTo>
                    <a:pt x="4317129" y="3723380"/>
                  </a:lnTo>
                  <a:lnTo>
                    <a:pt x="4274075" y="3703639"/>
                  </a:lnTo>
                  <a:lnTo>
                    <a:pt x="4248912" y="3672078"/>
                  </a:lnTo>
                  <a:close/>
                </a:path>
                <a:path w="6337300" h="4300855">
                  <a:moveTo>
                    <a:pt x="365760" y="3879341"/>
                  </a:moveTo>
                  <a:lnTo>
                    <a:pt x="374484" y="3819739"/>
                  </a:lnTo>
                  <a:lnTo>
                    <a:pt x="399866" y="3762700"/>
                  </a:lnTo>
                  <a:lnTo>
                    <a:pt x="440715" y="3708798"/>
                  </a:lnTo>
                  <a:lnTo>
                    <a:pt x="495841" y="3658603"/>
                  </a:lnTo>
                  <a:lnTo>
                    <a:pt x="528387" y="3635074"/>
                  </a:lnTo>
                  <a:lnTo>
                    <a:pt x="564056" y="3612686"/>
                  </a:lnTo>
                  <a:lnTo>
                    <a:pt x="602701" y="3591510"/>
                  </a:lnTo>
                  <a:lnTo>
                    <a:pt x="644171" y="3571619"/>
                  </a:lnTo>
                  <a:lnTo>
                    <a:pt x="688318" y="3553082"/>
                  </a:lnTo>
                  <a:lnTo>
                    <a:pt x="734995" y="3535972"/>
                  </a:lnTo>
                  <a:lnTo>
                    <a:pt x="784051" y="3520359"/>
                  </a:lnTo>
                  <a:lnTo>
                    <a:pt x="835339" y="3506317"/>
                  </a:lnTo>
                  <a:lnTo>
                    <a:pt x="888710" y="3493914"/>
                  </a:lnTo>
                  <a:lnTo>
                    <a:pt x="944015" y="3483225"/>
                  </a:lnTo>
                  <a:lnTo>
                    <a:pt x="1001105" y="3474318"/>
                  </a:lnTo>
                  <a:lnTo>
                    <a:pt x="1059831" y="3467267"/>
                  </a:lnTo>
                  <a:lnTo>
                    <a:pt x="1120046" y="3462141"/>
                  </a:lnTo>
                  <a:lnTo>
                    <a:pt x="1181601" y="3459014"/>
                  </a:lnTo>
                  <a:lnTo>
                    <a:pt x="1244345" y="3457955"/>
                  </a:lnTo>
                  <a:lnTo>
                    <a:pt x="1307095" y="3459014"/>
                  </a:lnTo>
                  <a:lnTo>
                    <a:pt x="1368653" y="3462141"/>
                  </a:lnTo>
                  <a:lnTo>
                    <a:pt x="1428871" y="3467267"/>
                  </a:lnTo>
                  <a:lnTo>
                    <a:pt x="1487600" y="3474318"/>
                  </a:lnTo>
                  <a:lnTo>
                    <a:pt x="1544692" y="3483225"/>
                  </a:lnTo>
                  <a:lnTo>
                    <a:pt x="1599997" y="3493914"/>
                  </a:lnTo>
                  <a:lnTo>
                    <a:pt x="1653369" y="3506317"/>
                  </a:lnTo>
                  <a:lnTo>
                    <a:pt x="1704657" y="3520359"/>
                  </a:lnTo>
                  <a:lnTo>
                    <a:pt x="1753713" y="3535972"/>
                  </a:lnTo>
                  <a:lnTo>
                    <a:pt x="1800388" y="3553082"/>
                  </a:lnTo>
                  <a:lnTo>
                    <a:pt x="1844535" y="3571619"/>
                  </a:lnTo>
                  <a:lnTo>
                    <a:pt x="1886004" y="3591510"/>
                  </a:lnTo>
                  <a:lnTo>
                    <a:pt x="1924647" y="3612686"/>
                  </a:lnTo>
                  <a:lnTo>
                    <a:pt x="1960315" y="3635074"/>
                  </a:lnTo>
                  <a:lnTo>
                    <a:pt x="1992859" y="3658603"/>
                  </a:lnTo>
                  <a:lnTo>
                    <a:pt x="2022131" y="3683201"/>
                  </a:lnTo>
                  <a:lnTo>
                    <a:pt x="2070264" y="3735321"/>
                  </a:lnTo>
                  <a:lnTo>
                    <a:pt x="2103525" y="3790863"/>
                  </a:lnTo>
                  <a:lnTo>
                    <a:pt x="2120726" y="3849255"/>
                  </a:lnTo>
                  <a:lnTo>
                    <a:pt x="2122932" y="3879341"/>
                  </a:lnTo>
                  <a:lnTo>
                    <a:pt x="2120726" y="3909435"/>
                  </a:lnTo>
                  <a:lnTo>
                    <a:pt x="2103525" y="3967839"/>
                  </a:lnTo>
                  <a:lnTo>
                    <a:pt x="2070264" y="4023387"/>
                  </a:lnTo>
                  <a:lnTo>
                    <a:pt x="2022131" y="4075510"/>
                  </a:lnTo>
                  <a:lnTo>
                    <a:pt x="1992859" y="4100108"/>
                  </a:lnTo>
                  <a:lnTo>
                    <a:pt x="1960315" y="4123637"/>
                  </a:lnTo>
                  <a:lnTo>
                    <a:pt x="1924647" y="4146023"/>
                  </a:lnTo>
                  <a:lnTo>
                    <a:pt x="1886004" y="4167197"/>
                  </a:lnTo>
                  <a:lnTo>
                    <a:pt x="1844535" y="4187087"/>
                  </a:lnTo>
                  <a:lnTo>
                    <a:pt x="1800388" y="4205622"/>
                  </a:lnTo>
                  <a:lnTo>
                    <a:pt x="1753713" y="4222729"/>
                  </a:lnTo>
                  <a:lnTo>
                    <a:pt x="1704657" y="4238339"/>
                  </a:lnTo>
                  <a:lnTo>
                    <a:pt x="1653369" y="4252379"/>
                  </a:lnTo>
                  <a:lnTo>
                    <a:pt x="1599997" y="4264778"/>
                  </a:lnTo>
                  <a:lnTo>
                    <a:pt x="1544692" y="4275466"/>
                  </a:lnTo>
                  <a:lnTo>
                    <a:pt x="1487600" y="4284370"/>
                  </a:lnTo>
                  <a:lnTo>
                    <a:pt x="1428871" y="4291419"/>
                  </a:lnTo>
                  <a:lnTo>
                    <a:pt x="1368653" y="4296543"/>
                  </a:lnTo>
                  <a:lnTo>
                    <a:pt x="1307095" y="4299669"/>
                  </a:lnTo>
                  <a:lnTo>
                    <a:pt x="1244345" y="4300728"/>
                  </a:lnTo>
                  <a:lnTo>
                    <a:pt x="1181601" y="4299669"/>
                  </a:lnTo>
                  <a:lnTo>
                    <a:pt x="1120046" y="4296543"/>
                  </a:lnTo>
                  <a:lnTo>
                    <a:pt x="1059831" y="4291419"/>
                  </a:lnTo>
                  <a:lnTo>
                    <a:pt x="1001105" y="4284370"/>
                  </a:lnTo>
                  <a:lnTo>
                    <a:pt x="944015" y="4275466"/>
                  </a:lnTo>
                  <a:lnTo>
                    <a:pt x="888710" y="4264778"/>
                  </a:lnTo>
                  <a:lnTo>
                    <a:pt x="835339" y="4252379"/>
                  </a:lnTo>
                  <a:lnTo>
                    <a:pt x="784051" y="4238339"/>
                  </a:lnTo>
                  <a:lnTo>
                    <a:pt x="734995" y="4222729"/>
                  </a:lnTo>
                  <a:lnTo>
                    <a:pt x="688318" y="4205622"/>
                  </a:lnTo>
                  <a:lnTo>
                    <a:pt x="644171" y="4187087"/>
                  </a:lnTo>
                  <a:lnTo>
                    <a:pt x="602701" y="4167197"/>
                  </a:lnTo>
                  <a:lnTo>
                    <a:pt x="564056" y="4146023"/>
                  </a:lnTo>
                  <a:lnTo>
                    <a:pt x="528387" y="4123637"/>
                  </a:lnTo>
                  <a:lnTo>
                    <a:pt x="495841" y="4100108"/>
                  </a:lnTo>
                  <a:lnTo>
                    <a:pt x="466567" y="4075510"/>
                  </a:lnTo>
                  <a:lnTo>
                    <a:pt x="418431" y="4023387"/>
                  </a:lnTo>
                  <a:lnTo>
                    <a:pt x="385167" y="3967839"/>
                  </a:lnTo>
                  <a:lnTo>
                    <a:pt x="367965" y="3909435"/>
                  </a:lnTo>
                  <a:lnTo>
                    <a:pt x="365760" y="3879341"/>
                  </a:lnTo>
                  <a:close/>
                </a:path>
              </a:pathLst>
            </a:custGeom>
            <a:ln w="25908">
              <a:solidFill>
                <a:srgbClr val="0E7D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86741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2923" y="381000"/>
            <a:ext cx="8506155" cy="344582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2400" b="1" dirty="0">
                <a:solidFill>
                  <a:schemeClr val="bg1"/>
                </a:solidFill>
              </a:rPr>
              <a:t>Equiparación estructural de las tres normas ISO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15</a:t>
            </a:fld>
            <a:endParaRPr spc="-5" dirty="0"/>
          </a:p>
        </p:txBody>
      </p:sp>
      <p:grpSp>
        <p:nvGrpSpPr>
          <p:cNvPr id="7" name="object 4"/>
          <p:cNvGrpSpPr/>
          <p:nvPr/>
        </p:nvGrpSpPr>
        <p:grpSpPr>
          <a:xfrm>
            <a:off x="1868424" y="798576"/>
            <a:ext cx="7199377" cy="5221224"/>
            <a:chOff x="801623" y="798576"/>
            <a:chExt cx="7419340" cy="5055235"/>
          </a:xfrm>
        </p:grpSpPr>
        <p:sp>
          <p:nvSpPr>
            <p:cNvPr id="8" name="object 5"/>
            <p:cNvSpPr/>
            <p:nvPr/>
          </p:nvSpPr>
          <p:spPr>
            <a:xfrm>
              <a:off x="801623" y="798576"/>
              <a:ext cx="7418832" cy="50551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/>
            <p:cNvSpPr/>
            <p:nvPr/>
          </p:nvSpPr>
          <p:spPr>
            <a:xfrm>
              <a:off x="834389" y="5101590"/>
              <a:ext cx="2225040" cy="421005"/>
            </a:xfrm>
            <a:custGeom>
              <a:avLst/>
              <a:gdLst/>
              <a:ahLst/>
              <a:cxnLst/>
              <a:rect l="l" t="t" r="r" b="b"/>
              <a:pathLst>
                <a:path w="2225040" h="421004">
                  <a:moveTo>
                    <a:pt x="0" y="210312"/>
                  </a:moveTo>
                  <a:lnTo>
                    <a:pt x="22602" y="167911"/>
                  </a:lnTo>
                  <a:lnTo>
                    <a:pt x="61404" y="141212"/>
                  </a:lnTo>
                  <a:lnTo>
                    <a:pt x="117645" y="116058"/>
                  </a:lnTo>
                  <a:lnTo>
                    <a:pt x="190001" y="92701"/>
                  </a:lnTo>
                  <a:lnTo>
                    <a:pt x="231808" y="81774"/>
                  </a:lnTo>
                  <a:lnTo>
                    <a:pt x="277146" y="71389"/>
                  </a:lnTo>
                  <a:lnTo>
                    <a:pt x="325850" y="61579"/>
                  </a:lnTo>
                  <a:lnTo>
                    <a:pt x="377754" y="52373"/>
                  </a:lnTo>
                  <a:lnTo>
                    <a:pt x="432692" y="43805"/>
                  </a:lnTo>
                  <a:lnTo>
                    <a:pt x="490500" y="35904"/>
                  </a:lnTo>
                  <a:lnTo>
                    <a:pt x="551010" y="28702"/>
                  </a:lnTo>
                  <a:lnTo>
                    <a:pt x="614058" y="22230"/>
                  </a:lnTo>
                  <a:lnTo>
                    <a:pt x="679477" y="16519"/>
                  </a:lnTo>
                  <a:lnTo>
                    <a:pt x="747103" y="11602"/>
                  </a:lnTo>
                  <a:lnTo>
                    <a:pt x="816768" y="7508"/>
                  </a:lnTo>
                  <a:lnTo>
                    <a:pt x="888308" y="4270"/>
                  </a:lnTo>
                  <a:lnTo>
                    <a:pt x="961558" y="1918"/>
                  </a:lnTo>
                  <a:lnTo>
                    <a:pt x="1036350" y="484"/>
                  </a:lnTo>
                  <a:lnTo>
                    <a:pt x="1112520" y="0"/>
                  </a:lnTo>
                  <a:lnTo>
                    <a:pt x="1188689" y="484"/>
                  </a:lnTo>
                  <a:lnTo>
                    <a:pt x="1263481" y="1918"/>
                  </a:lnTo>
                  <a:lnTo>
                    <a:pt x="1336731" y="4270"/>
                  </a:lnTo>
                  <a:lnTo>
                    <a:pt x="1408271" y="7508"/>
                  </a:lnTo>
                  <a:lnTo>
                    <a:pt x="1477936" y="11602"/>
                  </a:lnTo>
                  <a:lnTo>
                    <a:pt x="1545562" y="16519"/>
                  </a:lnTo>
                  <a:lnTo>
                    <a:pt x="1610981" y="22230"/>
                  </a:lnTo>
                  <a:lnTo>
                    <a:pt x="1674029" y="28702"/>
                  </a:lnTo>
                  <a:lnTo>
                    <a:pt x="1734539" y="35904"/>
                  </a:lnTo>
                  <a:lnTo>
                    <a:pt x="1792347" y="43805"/>
                  </a:lnTo>
                  <a:lnTo>
                    <a:pt x="1847285" y="52373"/>
                  </a:lnTo>
                  <a:lnTo>
                    <a:pt x="1899189" y="61579"/>
                  </a:lnTo>
                  <a:lnTo>
                    <a:pt x="1947893" y="71389"/>
                  </a:lnTo>
                  <a:lnTo>
                    <a:pt x="1993231" y="81774"/>
                  </a:lnTo>
                  <a:lnTo>
                    <a:pt x="2035038" y="92701"/>
                  </a:lnTo>
                  <a:lnTo>
                    <a:pt x="2073148" y="104139"/>
                  </a:lnTo>
                  <a:lnTo>
                    <a:pt x="2137612" y="128426"/>
                  </a:lnTo>
                  <a:lnTo>
                    <a:pt x="2185299" y="154384"/>
                  </a:lnTo>
                  <a:lnTo>
                    <a:pt x="2214883" y="181762"/>
                  </a:lnTo>
                  <a:lnTo>
                    <a:pt x="2225040" y="210312"/>
                  </a:lnTo>
                  <a:lnTo>
                    <a:pt x="2222473" y="224717"/>
                  </a:lnTo>
                  <a:lnTo>
                    <a:pt x="2185299" y="266239"/>
                  </a:lnTo>
                  <a:lnTo>
                    <a:pt x="2137612" y="292197"/>
                  </a:lnTo>
                  <a:lnTo>
                    <a:pt x="2073148" y="316484"/>
                  </a:lnTo>
                  <a:lnTo>
                    <a:pt x="2035038" y="327922"/>
                  </a:lnTo>
                  <a:lnTo>
                    <a:pt x="1993231" y="338849"/>
                  </a:lnTo>
                  <a:lnTo>
                    <a:pt x="1947893" y="349234"/>
                  </a:lnTo>
                  <a:lnTo>
                    <a:pt x="1899189" y="359044"/>
                  </a:lnTo>
                  <a:lnTo>
                    <a:pt x="1847285" y="368250"/>
                  </a:lnTo>
                  <a:lnTo>
                    <a:pt x="1792347" y="376818"/>
                  </a:lnTo>
                  <a:lnTo>
                    <a:pt x="1734539" y="384719"/>
                  </a:lnTo>
                  <a:lnTo>
                    <a:pt x="1674029" y="391922"/>
                  </a:lnTo>
                  <a:lnTo>
                    <a:pt x="1610981" y="398393"/>
                  </a:lnTo>
                  <a:lnTo>
                    <a:pt x="1545562" y="404104"/>
                  </a:lnTo>
                  <a:lnTo>
                    <a:pt x="1477936" y="409021"/>
                  </a:lnTo>
                  <a:lnTo>
                    <a:pt x="1408271" y="413115"/>
                  </a:lnTo>
                  <a:lnTo>
                    <a:pt x="1336731" y="416353"/>
                  </a:lnTo>
                  <a:lnTo>
                    <a:pt x="1263481" y="418705"/>
                  </a:lnTo>
                  <a:lnTo>
                    <a:pt x="1188689" y="420139"/>
                  </a:lnTo>
                  <a:lnTo>
                    <a:pt x="1112520" y="420624"/>
                  </a:lnTo>
                  <a:lnTo>
                    <a:pt x="1036350" y="420139"/>
                  </a:lnTo>
                  <a:lnTo>
                    <a:pt x="961558" y="418705"/>
                  </a:lnTo>
                  <a:lnTo>
                    <a:pt x="888308" y="416353"/>
                  </a:lnTo>
                  <a:lnTo>
                    <a:pt x="816768" y="413115"/>
                  </a:lnTo>
                  <a:lnTo>
                    <a:pt x="747103" y="409021"/>
                  </a:lnTo>
                  <a:lnTo>
                    <a:pt x="679477" y="404104"/>
                  </a:lnTo>
                  <a:lnTo>
                    <a:pt x="614058" y="398393"/>
                  </a:lnTo>
                  <a:lnTo>
                    <a:pt x="551010" y="391922"/>
                  </a:lnTo>
                  <a:lnTo>
                    <a:pt x="490500" y="384719"/>
                  </a:lnTo>
                  <a:lnTo>
                    <a:pt x="432692" y="376818"/>
                  </a:lnTo>
                  <a:lnTo>
                    <a:pt x="377754" y="368250"/>
                  </a:lnTo>
                  <a:lnTo>
                    <a:pt x="325850" y="359044"/>
                  </a:lnTo>
                  <a:lnTo>
                    <a:pt x="277146" y="349234"/>
                  </a:lnTo>
                  <a:lnTo>
                    <a:pt x="231808" y="338849"/>
                  </a:lnTo>
                  <a:lnTo>
                    <a:pt x="190001" y="327922"/>
                  </a:lnTo>
                  <a:lnTo>
                    <a:pt x="151891" y="316484"/>
                  </a:lnTo>
                  <a:lnTo>
                    <a:pt x="87427" y="292197"/>
                  </a:lnTo>
                  <a:lnTo>
                    <a:pt x="39740" y="266239"/>
                  </a:lnTo>
                  <a:lnTo>
                    <a:pt x="10156" y="238861"/>
                  </a:lnTo>
                  <a:lnTo>
                    <a:pt x="0" y="210312"/>
                  </a:lnTo>
                  <a:close/>
                </a:path>
              </a:pathLst>
            </a:custGeom>
            <a:ln w="25908">
              <a:solidFill>
                <a:srgbClr val="0E7D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7175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2633" y="1074929"/>
            <a:ext cx="8506155" cy="344582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2400" b="1" dirty="0">
                <a:solidFill>
                  <a:schemeClr val="tx1"/>
                </a:solidFill>
              </a:rPr>
              <a:t>Equiparación estructural de las tres normas ISO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16</a:t>
            </a:fld>
            <a:endParaRPr spc="-5" dirty="0"/>
          </a:p>
        </p:txBody>
      </p:sp>
      <p:grpSp>
        <p:nvGrpSpPr>
          <p:cNvPr id="7" name="object 4"/>
          <p:cNvGrpSpPr/>
          <p:nvPr/>
        </p:nvGrpSpPr>
        <p:grpSpPr>
          <a:xfrm>
            <a:off x="1720531" y="2011362"/>
            <a:ext cx="8628546" cy="3276600"/>
            <a:chOff x="21335" y="1126236"/>
            <a:chExt cx="8750935" cy="2930525"/>
          </a:xfrm>
        </p:grpSpPr>
        <p:sp>
          <p:nvSpPr>
            <p:cNvPr id="8" name="object 5"/>
            <p:cNvSpPr/>
            <p:nvPr/>
          </p:nvSpPr>
          <p:spPr>
            <a:xfrm>
              <a:off x="134112" y="1126236"/>
              <a:ext cx="8637864" cy="29304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/>
            <p:cNvSpPr/>
            <p:nvPr/>
          </p:nvSpPr>
          <p:spPr>
            <a:xfrm>
              <a:off x="34289" y="1558290"/>
              <a:ext cx="7846059" cy="2292350"/>
            </a:xfrm>
            <a:custGeom>
              <a:avLst/>
              <a:gdLst/>
              <a:ahLst/>
              <a:cxnLst/>
              <a:rect l="l" t="t" r="r" b="b"/>
              <a:pathLst>
                <a:path w="7846059" h="2292350">
                  <a:moveTo>
                    <a:pt x="0" y="210312"/>
                  </a:moveTo>
                  <a:lnTo>
                    <a:pt x="22602" y="167911"/>
                  </a:lnTo>
                  <a:lnTo>
                    <a:pt x="61404" y="141212"/>
                  </a:lnTo>
                  <a:lnTo>
                    <a:pt x="117645" y="116058"/>
                  </a:lnTo>
                  <a:lnTo>
                    <a:pt x="190001" y="92701"/>
                  </a:lnTo>
                  <a:lnTo>
                    <a:pt x="231808" y="81774"/>
                  </a:lnTo>
                  <a:lnTo>
                    <a:pt x="277146" y="71389"/>
                  </a:lnTo>
                  <a:lnTo>
                    <a:pt x="325850" y="61579"/>
                  </a:lnTo>
                  <a:lnTo>
                    <a:pt x="377754" y="52373"/>
                  </a:lnTo>
                  <a:lnTo>
                    <a:pt x="432692" y="43805"/>
                  </a:lnTo>
                  <a:lnTo>
                    <a:pt x="490500" y="35904"/>
                  </a:lnTo>
                  <a:lnTo>
                    <a:pt x="551010" y="28701"/>
                  </a:lnTo>
                  <a:lnTo>
                    <a:pt x="614058" y="22230"/>
                  </a:lnTo>
                  <a:lnTo>
                    <a:pt x="679477" y="16519"/>
                  </a:lnTo>
                  <a:lnTo>
                    <a:pt x="747103" y="11602"/>
                  </a:lnTo>
                  <a:lnTo>
                    <a:pt x="816768" y="7508"/>
                  </a:lnTo>
                  <a:lnTo>
                    <a:pt x="888308" y="4270"/>
                  </a:lnTo>
                  <a:lnTo>
                    <a:pt x="961558" y="1918"/>
                  </a:lnTo>
                  <a:lnTo>
                    <a:pt x="1036350" y="484"/>
                  </a:lnTo>
                  <a:lnTo>
                    <a:pt x="1112520" y="0"/>
                  </a:lnTo>
                  <a:lnTo>
                    <a:pt x="1188689" y="484"/>
                  </a:lnTo>
                  <a:lnTo>
                    <a:pt x="1263481" y="1918"/>
                  </a:lnTo>
                  <a:lnTo>
                    <a:pt x="1336731" y="4270"/>
                  </a:lnTo>
                  <a:lnTo>
                    <a:pt x="1408271" y="7508"/>
                  </a:lnTo>
                  <a:lnTo>
                    <a:pt x="1477936" y="11602"/>
                  </a:lnTo>
                  <a:lnTo>
                    <a:pt x="1545562" y="16519"/>
                  </a:lnTo>
                  <a:lnTo>
                    <a:pt x="1610981" y="22230"/>
                  </a:lnTo>
                  <a:lnTo>
                    <a:pt x="1674029" y="28701"/>
                  </a:lnTo>
                  <a:lnTo>
                    <a:pt x="1734539" y="35904"/>
                  </a:lnTo>
                  <a:lnTo>
                    <a:pt x="1792347" y="43805"/>
                  </a:lnTo>
                  <a:lnTo>
                    <a:pt x="1847285" y="52373"/>
                  </a:lnTo>
                  <a:lnTo>
                    <a:pt x="1899189" y="61579"/>
                  </a:lnTo>
                  <a:lnTo>
                    <a:pt x="1947893" y="71389"/>
                  </a:lnTo>
                  <a:lnTo>
                    <a:pt x="1993231" y="81774"/>
                  </a:lnTo>
                  <a:lnTo>
                    <a:pt x="2035038" y="92701"/>
                  </a:lnTo>
                  <a:lnTo>
                    <a:pt x="2073148" y="104139"/>
                  </a:lnTo>
                  <a:lnTo>
                    <a:pt x="2137612" y="128426"/>
                  </a:lnTo>
                  <a:lnTo>
                    <a:pt x="2185299" y="154384"/>
                  </a:lnTo>
                  <a:lnTo>
                    <a:pt x="2214883" y="181762"/>
                  </a:lnTo>
                  <a:lnTo>
                    <a:pt x="2225040" y="210312"/>
                  </a:lnTo>
                  <a:lnTo>
                    <a:pt x="2222473" y="224717"/>
                  </a:lnTo>
                  <a:lnTo>
                    <a:pt x="2185299" y="266239"/>
                  </a:lnTo>
                  <a:lnTo>
                    <a:pt x="2137612" y="292197"/>
                  </a:lnTo>
                  <a:lnTo>
                    <a:pt x="2073148" y="316484"/>
                  </a:lnTo>
                  <a:lnTo>
                    <a:pt x="2035038" y="327922"/>
                  </a:lnTo>
                  <a:lnTo>
                    <a:pt x="1993231" y="338849"/>
                  </a:lnTo>
                  <a:lnTo>
                    <a:pt x="1947893" y="349234"/>
                  </a:lnTo>
                  <a:lnTo>
                    <a:pt x="1899189" y="359044"/>
                  </a:lnTo>
                  <a:lnTo>
                    <a:pt x="1847285" y="368250"/>
                  </a:lnTo>
                  <a:lnTo>
                    <a:pt x="1792347" y="376818"/>
                  </a:lnTo>
                  <a:lnTo>
                    <a:pt x="1734539" y="384719"/>
                  </a:lnTo>
                  <a:lnTo>
                    <a:pt x="1674029" y="391922"/>
                  </a:lnTo>
                  <a:lnTo>
                    <a:pt x="1610981" y="398393"/>
                  </a:lnTo>
                  <a:lnTo>
                    <a:pt x="1545562" y="404104"/>
                  </a:lnTo>
                  <a:lnTo>
                    <a:pt x="1477936" y="409021"/>
                  </a:lnTo>
                  <a:lnTo>
                    <a:pt x="1408271" y="413115"/>
                  </a:lnTo>
                  <a:lnTo>
                    <a:pt x="1336731" y="416353"/>
                  </a:lnTo>
                  <a:lnTo>
                    <a:pt x="1263481" y="418705"/>
                  </a:lnTo>
                  <a:lnTo>
                    <a:pt x="1188689" y="420139"/>
                  </a:lnTo>
                  <a:lnTo>
                    <a:pt x="1112520" y="420624"/>
                  </a:lnTo>
                  <a:lnTo>
                    <a:pt x="1036350" y="420139"/>
                  </a:lnTo>
                  <a:lnTo>
                    <a:pt x="961558" y="418705"/>
                  </a:lnTo>
                  <a:lnTo>
                    <a:pt x="888308" y="416353"/>
                  </a:lnTo>
                  <a:lnTo>
                    <a:pt x="816768" y="413115"/>
                  </a:lnTo>
                  <a:lnTo>
                    <a:pt x="747103" y="409021"/>
                  </a:lnTo>
                  <a:lnTo>
                    <a:pt x="679477" y="404104"/>
                  </a:lnTo>
                  <a:lnTo>
                    <a:pt x="614058" y="398393"/>
                  </a:lnTo>
                  <a:lnTo>
                    <a:pt x="551010" y="391922"/>
                  </a:lnTo>
                  <a:lnTo>
                    <a:pt x="490500" y="384719"/>
                  </a:lnTo>
                  <a:lnTo>
                    <a:pt x="432692" y="376818"/>
                  </a:lnTo>
                  <a:lnTo>
                    <a:pt x="377754" y="368250"/>
                  </a:lnTo>
                  <a:lnTo>
                    <a:pt x="325850" y="359044"/>
                  </a:lnTo>
                  <a:lnTo>
                    <a:pt x="277146" y="349234"/>
                  </a:lnTo>
                  <a:lnTo>
                    <a:pt x="231808" y="338849"/>
                  </a:lnTo>
                  <a:lnTo>
                    <a:pt x="190001" y="327922"/>
                  </a:lnTo>
                  <a:lnTo>
                    <a:pt x="151892" y="316484"/>
                  </a:lnTo>
                  <a:lnTo>
                    <a:pt x="87427" y="292197"/>
                  </a:lnTo>
                  <a:lnTo>
                    <a:pt x="39740" y="266239"/>
                  </a:lnTo>
                  <a:lnTo>
                    <a:pt x="10156" y="238861"/>
                  </a:lnTo>
                  <a:lnTo>
                    <a:pt x="0" y="210312"/>
                  </a:lnTo>
                  <a:close/>
                </a:path>
                <a:path w="7846059" h="2292350">
                  <a:moveTo>
                    <a:pt x="5617464" y="2081784"/>
                  </a:moveTo>
                  <a:lnTo>
                    <a:pt x="5640095" y="2039383"/>
                  </a:lnTo>
                  <a:lnTo>
                    <a:pt x="5678947" y="2012684"/>
                  </a:lnTo>
                  <a:lnTo>
                    <a:pt x="5735262" y="1987530"/>
                  </a:lnTo>
                  <a:lnTo>
                    <a:pt x="5807713" y="1964173"/>
                  </a:lnTo>
                  <a:lnTo>
                    <a:pt x="5849575" y="1953246"/>
                  </a:lnTo>
                  <a:lnTo>
                    <a:pt x="5894973" y="1942861"/>
                  </a:lnTo>
                  <a:lnTo>
                    <a:pt x="5943742" y="1933051"/>
                  </a:lnTo>
                  <a:lnTo>
                    <a:pt x="5995716" y="1923845"/>
                  </a:lnTo>
                  <a:lnTo>
                    <a:pt x="6050729" y="1915277"/>
                  </a:lnTo>
                  <a:lnTo>
                    <a:pt x="6108615" y="1907376"/>
                  </a:lnTo>
                  <a:lnTo>
                    <a:pt x="6169208" y="1900174"/>
                  </a:lnTo>
                  <a:lnTo>
                    <a:pt x="6232342" y="1893702"/>
                  </a:lnTo>
                  <a:lnTo>
                    <a:pt x="6297852" y="1887991"/>
                  </a:lnTo>
                  <a:lnTo>
                    <a:pt x="6365572" y="1883074"/>
                  </a:lnTo>
                  <a:lnTo>
                    <a:pt x="6435335" y="1878980"/>
                  </a:lnTo>
                  <a:lnTo>
                    <a:pt x="6506976" y="1875742"/>
                  </a:lnTo>
                  <a:lnTo>
                    <a:pt x="6580329" y="1873390"/>
                  </a:lnTo>
                  <a:lnTo>
                    <a:pt x="6655228" y="1871956"/>
                  </a:lnTo>
                  <a:lnTo>
                    <a:pt x="6731508" y="1871472"/>
                  </a:lnTo>
                  <a:lnTo>
                    <a:pt x="6807787" y="1871956"/>
                  </a:lnTo>
                  <a:lnTo>
                    <a:pt x="6882686" y="1873390"/>
                  </a:lnTo>
                  <a:lnTo>
                    <a:pt x="6956039" y="1875742"/>
                  </a:lnTo>
                  <a:lnTo>
                    <a:pt x="7027680" y="1878980"/>
                  </a:lnTo>
                  <a:lnTo>
                    <a:pt x="7097443" y="1883074"/>
                  </a:lnTo>
                  <a:lnTo>
                    <a:pt x="7165163" y="1887991"/>
                  </a:lnTo>
                  <a:lnTo>
                    <a:pt x="7230673" y="1893702"/>
                  </a:lnTo>
                  <a:lnTo>
                    <a:pt x="7293807" y="1900173"/>
                  </a:lnTo>
                  <a:lnTo>
                    <a:pt x="7354400" y="1907376"/>
                  </a:lnTo>
                  <a:lnTo>
                    <a:pt x="7412286" y="1915277"/>
                  </a:lnTo>
                  <a:lnTo>
                    <a:pt x="7467299" y="1923845"/>
                  </a:lnTo>
                  <a:lnTo>
                    <a:pt x="7519273" y="1933051"/>
                  </a:lnTo>
                  <a:lnTo>
                    <a:pt x="7568042" y="1942861"/>
                  </a:lnTo>
                  <a:lnTo>
                    <a:pt x="7613440" y="1953246"/>
                  </a:lnTo>
                  <a:lnTo>
                    <a:pt x="7655302" y="1964173"/>
                  </a:lnTo>
                  <a:lnTo>
                    <a:pt x="7693462" y="1975611"/>
                  </a:lnTo>
                  <a:lnTo>
                    <a:pt x="7758011" y="1999898"/>
                  </a:lnTo>
                  <a:lnTo>
                    <a:pt x="7805760" y="2025856"/>
                  </a:lnTo>
                  <a:lnTo>
                    <a:pt x="7835382" y="2053234"/>
                  </a:lnTo>
                  <a:lnTo>
                    <a:pt x="7845552" y="2081784"/>
                  </a:lnTo>
                  <a:lnTo>
                    <a:pt x="7842982" y="2096189"/>
                  </a:lnTo>
                  <a:lnTo>
                    <a:pt x="7805760" y="2137711"/>
                  </a:lnTo>
                  <a:lnTo>
                    <a:pt x="7758011" y="2163669"/>
                  </a:lnTo>
                  <a:lnTo>
                    <a:pt x="7693462" y="2187956"/>
                  </a:lnTo>
                  <a:lnTo>
                    <a:pt x="7655302" y="2199394"/>
                  </a:lnTo>
                  <a:lnTo>
                    <a:pt x="7613440" y="2210321"/>
                  </a:lnTo>
                  <a:lnTo>
                    <a:pt x="7568042" y="2220706"/>
                  </a:lnTo>
                  <a:lnTo>
                    <a:pt x="7519273" y="2230516"/>
                  </a:lnTo>
                  <a:lnTo>
                    <a:pt x="7467299" y="2239722"/>
                  </a:lnTo>
                  <a:lnTo>
                    <a:pt x="7412286" y="2248290"/>
                  </a:lnTo>
                  <a:lnTo>
                    <a:pt x="7354400" y="2256191"/>
                  </a:lnTo>
                  <a:lnTo>
                    <a:pt x="7293807" y="2263394"/>
                  </a:lnTo>
                  <a:lnTo>
                    <a:pt x="7230673" y="2269865"/>
                  </a:lnTo>
                  <a:lnTo>
                    <a:pt x="7165163" y="2275576"/>
                  </a:lnTo>
                  <a:lnTo>
                    <a:pt x="7097443" y="2280493"/>
                  </a:lnTo>
                  <a:lnTo>
                    <a:pt x="7027680" y="2284587"/>
                  </a:lnTo>
                  <a:lnTo>
                    <a:pt x="6956039" y="2287825"/>
                  </a:lnTo>
                  <a:lnTo>
                    <a:pt x="6882686" y="2290177"/>
                  </a:lnTo>
                  <a:lnTo>
                    <a:pt x="6807787" y="2291611"/>
                  </a:lnTo>
                  <a:lnTo>
                    <a:pt x="6731508" y="2292096"/>
                  </a:lnTo>
                  <a:lnTo>
                    <a:pt x="6655228" y="2291611"/>
                  </a:lnTo>
                  <a:lnTo>
                    <a:pt x="6580329" y="2290177"/>
                  </a:lnTo>
                  <a:lnTo>
                    <a:pt x="6506976" y="2287825"/>
                  </a:lnTo>
                  <a:lnTo>
                    <a:pt x="6435335" y="2284587"/>
                  </a:lnTo>
                  <a:lnTo>
                    <a:pt x="6365572" y="2280493"/>
                  </a:lnTo>
                  <a:lnTo>
                    <a:pt x="6297852" y="2275576"/>
                  </a:lnTo>
                  <a:lnTo>
                    <a:pt x="6232342" y="2269865"/>
                  </a:lnTo>
                  <a:lnTo>
                    <a:pt x="6169208" y="2263394"/>
                  </a:lnTo>
                  <a:lnTo>
                    <a:pt x="6108615" y="2256191"/>
                  </a:lnTo>
                  <a:lnTo>
                    <a:pt x="6050729" y="2248290"/>
                  </a:lnTo>
                  <a:lnTo>
                    <a:pt x="5995716" y="2239722"/>
                  </a:lnTo>
                  <a:lnTo>
                    <a:pt x="5943742" y="2230516"/>
                  </a:lnTo>
                  <a:lnTo>
                    <a:pt x="5894973" y="2220706"/>
                  </a:lnTo>
                  <a:lnTo>
                    <a:pt x="5849575" y="2210321"/>
                  </a:lnTo>
                  <a:lnTo>
                    <a:pt x="5807713" y="2199394"/>
                  </a:lnTo>
                  <a:lnTo>
                    <a:pt x="5769553" y="2187956"/>
                  </a:lnTo>
                  <a:lnTo>
                    <a:pt x="5705004" y="2163669"/>
                  </a:lnTo>
                  <a:lnTo>
                    <a:pt x="5657255" y="2137711"/>
                  </a:lnTo>
                  <a:lnTo>
                    <a:pt x="5627633" y="2110333"/>
                  </a:lnTo>
                  <a:lnTo>
                    <a:pt x="5617464" y="2081784"/>
                  </a:lnTo>
                  <a:close/>
                </a:path>
              </a:pathLst>
            </a:custGeom>
            <a:ln w="25908">
              <a:solidFill>
                <a:srgbClr val="0E7D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20358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57600" y="3124200"/>
            <a:ext cx="5105400" cy="63543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C" sz="4500" b="1" dirty="0">
                <a:solidFill>
                  <a:schemeClr val="bg1"/>
                </a:solidFill>
              </a:rPr>
              <a:t>¿PREGUNTAS?….</a:t>
            </a:r>
            <a:endParaRPr sz="4500" b="1" dirty="0">
              <a:solidFill>
                <a:schemeClr val="bg1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0134600" y="6449146"/>
            <a:ext cx="2743200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pPr marL="38100">
                <a:lnSpc>
                  <a:spcPts val="1425"/>
                </a:lnSpc>
              </a:pPr>
              <a:t>17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043263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512</Words>
  <Application>Microsoft Office PowerPoint</Application>
  <PresentationFormat>Panorámica</PresentationFormat>
  <Paragraphs>91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Bookman Old Style</vt:lpstr>
      <vt:lpstr>Calibri</vt:lpstr>
      <vt:lpstr>Calibri Light</vt:lpstr>
      <vt:lpstr>Tema de Office</vt:lpstr>
      <vt:lpstr>IMPLEMENTACIÓN DE SISTEMAS INTEGRADOS DE GESTIÓN  Speaker: Luis Clavijo Ayala</vt:lpstr>
      <vt:lpstr>Presentación de PowerPoint</vt:lpstr>
      <vt:lpstr>Introducción a los SIG: Componentes</vt:lpstr>
      <vt:lpstr>Características comunes de los sistema de gestión</vt:lpstr>
      <vt:lpstr>Compatibilidad de los sistemas y Modelo de Gestión  Integrado</vt:lpstr>
      <vt:lpstr>Compatibilidad de los sistemas y Modelo de Gestión  Integrado</vt:lpstr>
      <vt:lpstr>Compatibilidad de los sistemas y Modelo de Gestión  Integrado</vt:lpstr>
      <vt:lpstr>Enfoque basado en procesos</vt:lpstr>
      <vt:lpstr>Compatibilidad de los sistemas y Modelos de Gestión  Integrado</vt:lpstr>
      <vt:lpstr>Diferencias entre los sistemas de gestión</vt:lpstr>
      <vt:lpstr>Procesos y documentos específicos de cada sistema de gestión</vt:lpstr>
      <vt:lpstr>Procesos y documentos específicos de cada sistema de gestión</vt:lpstr>
      <vt:lpstr>Equiparación estructural de las tres normas ISO</vt:lpstr>
      <vt:lpstr>Equiparación estructural de las tres normas ISO</vt:lpstr>
      <vt:lpstr>Equiparación estructural de las tres normas ISO</vt:lpstr>
      <vt:lpstr>Equiparación estructural de las tres normas ISO</vt:lpstr>
      <vt:lpstr>¿PREGUNTAS?….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asignatura</dc:title>
  <dc:creator>María Gómez Espinosa</dc:creator>
  <cp:lastModifiedBy>Luis Clavijo Ayala</cp:lastModifiedBy>
  <cp:revision>15</cp:revision>
  <dcterms:created xsi:type="dcterms:W3CDTF">2020-08-11T23:18:03Z</dcterms:created>
  <dcterms:modified xsi:type="dcterms:W3CDTF">2023-02-22T18:30:41Z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2019-04-08T00:00:00Z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2020-08-11T00:00:00Z</vt:filetime>
  </property>
</Properties>
</file>