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76" r:id="rId3"/>
    <p:sldId id="258" r:id="rId4"/>
    <p:sldId id="259" r:id="rId5"/>
    <p:sldId id="261" r:id="rId6"/>
    <p:sldId id="262" r:id="rId7"/>
    <p:sldId id="267" r:id="rId8"/>
    <p:sldId id="278" r:id="rId9"/>
    <p:sldId id="279" r:id="rId10"/>
    <p:sldId id="280" r:id="rId11"/>
    <p:sldId id="268" r:id="rId12"/>
    <p:sldId id="281" r:id="rId13"/>
    <p:sldId id="270" r:id="rId14"/>
    <p:sldId id="271" r:id="rId15"/>
    <p:sldId id="272" r:id="rId16"/>
    <p:sldId id="273" r:id="rId17"/>
    <p:sldId id="274" r:id="rId18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422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79107" y="328612"/>
            <a:ext cx="8185785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9601" y="6533832"/>
            <a:ext cx="4610734" cy="224790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650"/>
              </a:lnSpc>
            </a:pPr>
            <a:r>
              <a:rPr dirty="0"/>
              <a:t>Auditorías </a:t>
            </a:r>
            <a:r>
              <a:rPr spc="-5" dirty="0"/>
              <a:t>de </a:t>
            </a:r>
            <a:r>
              <a:rPr dirty="0"/>
              <a:t>sistemas </a:t>
            </a:r>
            <a:r>
              <a:rPr spc="-5" dirty="0"/>
              <a:t>de </a:t>
            </a:r>
            <a:r>
              <a:rPr dirty="0"/>
              <a:t>gestión – </a:t>
            </a:r>
            <a:r>
              <a:rPr spc="-5" dirty="0"/>
              <a:t>Maria Palau de</a:t>
            </a:r>
            <a:r>
              <a:rPr spc="-190" dirty="0"/>
              <a:t> </a:t>
            </a:r>
            <a:r>
              <a:rPr spc="-5" dirty="0"/>
              <a:t>Gibert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0098C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9601" y="6533832"/>
            <a:ext cx="4610734" cy="224790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650"/>
              </a:lnSpc>
            </a:pPr>
            <a:r>
              <a:rPr dirty="0"/>
              <a:t>Auditorías </a:t>
            </a:r>
            <a:r>
              <a:rPr spc="-5" dirty="0"/>
              <a:t>de </a:t>
            </a:r>
            <a:r>
              <a:rPr dirty="0"/>
              <a:t>sistemas </a:t>
            </a:r>
            <a:r>
              <a:rPr spc="-5" dirty="0"/>
              <a:t>de </a:t>
            </a:r>
            <a:r>
              <a:rPr dirty="0"/>
              <a:t>gestión – </a:t>
            </a:r>
            <a:r>
              <a:rPr spc="-5" dirty="0"/>
              <a:t>Maria Palau de</a:t>
            </a:r>
            <a:r>
              <a:rPr spc="-190" dirty="0"/>
              <a:t> </a:t>
            </a:r>
            <a:r>
              <a:rPr spc="-5" dirty="0"/>
              <a:t>Gibert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0098C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2649601" y="6533832"/>
            <a:ext cx="4610734" cy="224790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650"/>
              </a:lnSpc>
            </a:pPr>
            <a:r>
              <a:rPr dirty="0"/>
              <a:t>Auditorías </a:t>
            </a:r>
            <a:r>
              <a:rPr spc="-5" dirty="0"/>
              <a:t>de </a:t>
            </a:r>
            <a:r>
              <a:rPr dirty="0"/>
              <a:t>sistemas </a:t>
            </a:r>
            <a:r>
              <a:rPr spc="-5" dirty="0"/>
              <a:t>de </a:t>
            </a:r>
            <a:r>
              <a:rPr dirty="0"/>
              <a:t>gestión – </a:t>
            </a:r>
            <a:r>
              <a:rPr spc="-5" dirty="0"/>
              <a:t>Maria Palau de</a:t>
            </a:r>
            <a:r>
              <a:rPr spc="-190" dirty="0"/>
              <a:t> </a:t>
            </a:r>
            <a:r>
              <a:rPr spc="-5" dirty="0"/>
              <a:t>Gibert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2649601" y="6533832"/>
            <a:ext cx="4610734" cy="224790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650"/>
              </a:lnSpc>
            </a:pPr>
            <a:r>
              <a:rPr dirty="0"/>
              <a:t>Auditorías </a:t>
            </a:r>
            <a:r>
              <a:rPr spc="-5" dirty="0"/>
              <a:t>de </a:t>
            </a:r>
            <a:r>
              <a:rPr dirty="0"/>
              <a:t>sistemas </a:t>
            </a:r>
            <a:r>
              <a:rPr spc="-5" dirty="0"/>
              <a:t>de </a:t>
            </a:r>
            <a:r>
              <a:rPr dirty="0"/>
              <a:t>gestión – </a:t>
            </a:r>
            <a:r>
              <a:rPr spc="-5" dirty="0"/>
              <a:t>Maria Palau de</a:t>
            </a:r>
            <a:r>
              <a:rPr spc="-190" dirty="0"/>
              <a:t> </a:t>
            </a:r>
            <a:r>
              <a:rPr spc="-5" dirty="0"/>
              <a:t>Gibert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611355"/>
            <a:ext cx="9144000" cy="134620"/>
          </a:xfrm>
          <a:custGeom>
            <a:avLst/>
            <a:gdLst/>
            <a:ahLst/>
            <a:cxnLst/>
            <a:rect l="l" t="t" r="r" b="b"/>
            <a:pathLst>
              <a:path w="9144000" h="134620">
                <a:moveTo>
                  <a:pt x="0" y="134124"/>
                </a:moveTo>
                <a:lnTo>
                  <a:pt x="9144000" y="134124"/>
                </a:lnTo>
                <a:lnTo>
                  <a:pt x="9144000" y="0"/>
                </a:lnTo>
                <a:lnTo>
                  <a:pt x="0" y="0"/>
                </a:lnTo>
                <a:lnTo>
                  <a:pt x="0" y="134124"/>
                </a:lnTo>
                <a:close/>
              </a:path>
            </a:pathLst>
          </a:custGeom>
          <a:solidFill>
            <a:srgbClr val="0098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0098C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2686703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k object 17"/>
          <p:cNvSpPr/>
          <p:nvPr/>
        </p:nvSpPr>
        <p:spPr>
          <a:xfrm>
            <a:off x="8452104" y="6577583"/>
            <a:ext cx="1905" cy="135890"/>
          </a:xfrm>
          <a:custGeom>
            <a:avLst/>
            <a:gdLst/>
            <a:ahLst/>
            <a:cxnLst/>
            <a:rect l="l" t="t" r="r" b="b"/>
            <a:pathLst>
              <a:path w="1904" h="135890">
                <a:moveTo>
                  <a:pt x="0" y="135636"/>
                </a:moveTo>
                <a:lnTo>
                  <a:pt x="1524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0332" y="6428232"/>
            <a:ext cx="1220723" cy="38709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9107" y="328612"/>
            <a:ext cx="8185785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0098C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0796" y="2571954"/>
            <a:ext cx="7362406" cy="139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561895" y="6556714"/>
            <a:ext cx="221615" cy="196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676400" y="2590800"/>
            <a:ext cx="6019800" cy="1890901"/>
          </a:xfrm>
          <a:prstGeom prst="rect">
            <a:avLst/>
          </a:prstGeom>
        </p:spPr>
        <p:txBody>
          <a:bodyPr vert="horz" wrap="square" lIns="0" tIns="3111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44"/>
              </a:spcBef>
            </a:pPr>
            <a:r>
              <a:rPr sz="3200" b="1" spc="-5" dirty="0">
                <a:solidFill>
                  <a:srgbClr val="FFFFFF"/>
                </a:solidFill>
              </a:rPr>
              <a:t>AUDITORÍAS DE SISTEMAS DE</a:t>
            </a:r>
            <a:r>
              <a:rPr sz="3200" b="1" spc="-20" dirty="0">
                <a:solidFill>
                  <a:srgbClr val="FFFFFF"/>
                </a:solidFill>
              </a:rPr>
              <a:t> </a:t>
            </a:r>
            <a:r>
              <a:rPr sz="3200" b="1" spc="-5" dirty="0" smtClean="0">
                <a:solidFill>
                  <a:srgbClr val="FFFFFF"/>
                </a:solidFill>
              </a:rPr>
              <a:t>GESTIÓN</a:t>
            </a:r>
            <a:r>
              <a:rPr lang="es-EC" sz="3200" b="1" spc="-5" dirty="0" smtClean="0">
                <a:solidFill>
                  <a:srgbClr val="FFFFFF"/>
                </a:solidFill>
              </a:rPr>
              <a:t/>
            </a:r>
            <a:br>
              <a:rPr lang="es-EC" sz="3200" b="1" spc="-5" dirty="0" smtClean="0">
                <a:solidFill>
                  <a:srgbClr val="FFFFFF"/>
                </a:solidFill>
              </a:rPr>
            </a:br>
            <a:endParaRPr sz="3200" b="1" spc="-5" dirty="0">
              <a:solidFill>
                <a:srgbClr val="FFFFFF"/>
              </a:solidFill>
            </a:endParaRPr>
          </a:p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s-EC" b="1" spc="-5" dirty="0" smtClean="0">
                <a:solidFill>
                  <a:srgbClr val="FFFFFF"/>
                </a:solidFill>
              </a:rPr>
              <a:t>Speaker: Luis Clavijo Ayala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1182616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18502" y="2514600"/>
            <a:ext cx="7706995" cy="1243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361315" algn="ctr">
              <a:spcBef>
                <a:spcPts val="95"/>
              </a:spcBef>
              <a:buSzPct val="50000"/>
              <a:tabLst>
                <a:tab pos="385445" algn="l"/>
                <a:tab pos="386080" algn="l"/>
              </a:tabLst>
            </a:pPr>
            <a:r>
              <a:rPr lang="es-EC" sz="4000" spc="-5" dirty="0" smtClean="0">
                <a:latin typeface="Arial"/>
                <a:cs typeface="Arial"/>
              </a:rPr>
              <a:t>Informe y seguimiento </a:t>
            </a:r>
            <a:r>
              <a:rPr sz="4000" dirty="0" smtClean="0">
                <a:latin typeface="Arial"/>
                <a:cs typeface="Arial"/>
              </a:rPr>
              <a:t>de</a:t>
            </a:r>
            <a:r>
              <a:rPr sz="4000" spc="-90" dirty="0" smtClean="0">
                <a:latin typeface="Arial"/>
                <a:cs typeface="Arial"/>
              </a:rPr>
              <a:t> </a:t>
            </a:r>
            <a:r>
              <a:rPr sz="4000" spc="-5" dirty="0" smtClean="0">
                <a:latin typeface="Arial"/>
                <a:cs typeface="Arial"/>
              </a:rPr>
              <a:t>auditoria</a:t>
            </a:r>
            <a:endParaRPr lang="es-EC" sz="4000" spc="-5" dirty="0" smtClean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5633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9107" y="533400"/>
            <a:ext cx="6912293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chemeClr val="bg1"/>
                </a:solidFill>
              </a:rPr>
              <a:t>Informe </a:t>
            </a:r>
            <a:r>
              <a:rPr sz="2800" b="1" dirty="0">
                <a:solidFill>
                  <a:schemeClr val="bg1"/>
                </a:solidFill>
              </a:rPr>
              <a:t>y </a:t>
            </a:r>
            <a:r>
              <a:rPr sz="2800" b="1" spc="-5" dirty="0">
                <a:solidFill>
                  <a:schemeClr val="bg1"/>
                </a:solidFill>
              </a:rPr>
              <a:t>seguimiento de las</a:t>
            </a:r>
            <a:r>
              <a:rPr sz="2800" b="1" dirty="0">
                <a:solidFill>
                  <a:schemeClr val="bg1"/>
                </a:solidFill>
              </a:rPr>
              <a:t> </a:t>
            </a:r>
            <a:r>
              <a:rPr sz="2800" b="1" spc="-5" dirty="0">
                <a:solidFill>
                  <a:schemeClr val="bg1"/>
                </a:solidFill>
              </a:rPr>
              <a:t>auditorías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234753" y="1868662"/>
            <a:ext cx="324929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0098CD"/>
              </a:buClr>
              <a:buAutoNum type="arabicPeriod"/>
              <a:tabLst>
                <a:tab pos="354965" algn="l"/>
                <a:tab pos="355600" algn="l"/>
              </a:tabLst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Informe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auditoría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0098CD"/>
              </a:buClr>
              <a:buFont typeface="Arial"/>
              <a:buAutoNum type="arabicPeriod"/>
            </a:pPr>
            <a:endParaRPr sz="185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Clr>
                <a:srgbClr val="0098CD"/>
              </a:buClr>
              <a:buAutoNum type="arabicPeriod"/>
              <a:tabLst>
                <a:tab pos="354965" algn="l"/>
                <a:tab pos="355600" algn="l"/>
              </a:tabLst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Seguimiento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la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auditoría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4936" y="3784600"/>
            <a:ext cx="8277225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El auditor líder prepara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el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Informe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Auditoría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que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debe reflejar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forma precisa 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las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conclusiones.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2700" marR="5080" indent="-635">
              <a:lnSpc>
                <a:spcPct val="100000"/>
              </a:lnSpc>
            </a:pP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La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eficacia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la auditoría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y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el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alcance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los objetivos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la </a:t>
            </a:r>
            <a:r>
              <a:rPr sz="1800" spc="-5" dirty="0" err="1" smtClean="0">
                <a:solidFill>
                  <a:schemeClr val="bg1"/>
                </a:solidFill>
                <a:latin typeface="Arial"/>
                <a:cs typeface="Arial"/>
              </a:rPr>
              <a:t>misma</a:t>
            </a:r>
            <a:r>
              <a:rPr lang="es-EC" sz="1800" spc="-5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5" dirty="0" err="1" smtClean="0">
                <a:solidFill>
                  <a:schemeClr val="bg1"/>
                </a:solidFill>
                <a:latin typeface="Arial"/>
                <a:cs typeface="Arial"/>
              </a:rPr>
              <a:t>dependen</a:t>
            </a:r>
            <a:r>
              <a:rPr lang="es-EC" spc="-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 smtClean="0">
                <a:solidFill>
                  <a:schemeClr val="bg1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la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preparación del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informe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y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su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adecuada comunicación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y</a:t>
            </a:r>
            <a:r>
              <a:rPr sz="1800" spc="24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distribución.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68830" y="1523176"/>
            <a:ext cx="1744377" cy="19012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647239" y="6556714"/>
            <a:ext cx="13589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3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2254" y="756920"/>
            <a:ext cx="7107746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spc="-5" dirty="0">
                <a:solidFill>
                  <a:srgbClr val="0070C0"/>
                </a:solidFill>
              </a:rPr>
              <a:t>Informe y seguimiento de las auditorías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0020" y="1905000"/>
            <a:ext cx="5551805" cy="3591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525252"/>
                </a:solidFill>
                <a:latin typeface="Arial"/>
                <a:cs typeface="Arial"/>
              </a:rPr>
              <a:t>Relaciones entre auditado y equipo</a:t>
            </a:r>
            <a:r>
              <a:rPr sz="1800" b="1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525252"/>
                </a:solidFill>
                <a:latin typeface="Arial"/>
                <a:cs typeface="Arial"/>
              </a:rPr>
              <a:t>auditor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Auditor líder tiene</a:t>
            </a:r>
            <a:r>
              <a:rPr sz="1800" spc="4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que:</a:t>
            </a:r>
            <a:endParaRPr sz="1800" dirty="0">
              <a:latin typeface="Arial"/>
              <a:cs typeface="Arial"/>
            </a:endParaRPr>
          </a:p>
          <a:p>
            <a:pPr marL="299085" marR="6350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Comunicar cualquier progreso,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hallazgo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o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inquietud  al auditado durante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la</a:t>
            </a:r>
            <a:r>
              <a:rPr sz="1800" spc="6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auditoría</a:t>
            </a:r>
            <a:endParaRPr sz="1800" dirty="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Revisar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aprobar cambios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alcance,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en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caso 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de 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ser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necesario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0098CD"/>
              </a:buClr>
              <a:buFont typeface="Wingdings"/>
              <a:buChar char=""/>
            </a:pPr>
            <a:endParaRPr sz="18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Equipo</a:t>
            </a:r>
            <a:r>
              <a:rPr sz="1800" spc="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auditor:</a:t>
            </a:r>
            <a:endParaRPr sz="1800" dirty="0">
              <a:latin typeface="Arial"/>
              <a:cs typeface="Arial"/>
            </a:endParaRPr>
          </a:p>
          <a:p>
            <a:pPr marL="299085" marR="571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Registrar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el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cumplimiento o incumplimiento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los  requisitos</a:t>
            </a:r>
            <a:r>
              <a:rPr sz="1800" spc="1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(notas)</a:t>
            </a:r>
            <a:endParaRPr sz="1800" dirty="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Registrar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las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evidencias correspondientes (listas 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de 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chequeo,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datos…)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para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la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elaboración del</a:t>
            </a:r>
            <a:r>
              <a:rPr sz="1800" spc="114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informe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278849" y="2512060"/>
            <a:ext cx="2548127" cy="23774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647239" y="6556714"/>
            <a:ext cx="13589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4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800" y="485641"/>
            <a:ext cx="713513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spc="-5" dirty="0">
                <a:solidFill>
                  <a:schemeClr val="bg1"/>
                </a:solidFill>
              </a:rPr>
              <a:t>Informe y seguimiento de las auditorías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9107" y="1247237"/>
            <a:ext cx="7164705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890" algn="just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chemeClr val="bg1"/>
                </a:solidFill>
                <a:latin typeface="Arial"/>
                <a:cs typeface="Arial"/>
              </a:rPr>
              <a:t>Tras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la finalización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la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auditoría in situ </a:t>
            </a:r>
            <a:r>
              <a:rPr sz="1800" dirty="0">
                <a:solidFill>
                  <a:schemeClr val="bg1"/>
                </a:solidFill>
                <a:latin typeface="Wingdings"/>
                <a:cs typeface="Wingdings"/>
              </a:rPr>
              <a:t></a:t>
            </a:r>
            <a:r>
              <a:rPr sz="1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reunión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del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equipo auditor  para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analizar las evidencias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encontradas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y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tratar con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el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auditor jefe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las  oportunidades de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mejora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y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las no conformidades</a:t>
            </a:r>
            <a:r>
              <a:rPr sz="1800" spc="14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detectadas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 marR="5080" indent="-635" algn="just">
              <a:lnSpc>
                <a:spcPct val="100000"/>
              </a:lnSpc>
            </a:pPr>
            <a:endParaRPr lang="es-EC" sz="1800" spc="-1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12700" marR="5080" indent="-635" algn="just">
              <a:lnSpc>
                <a:spcPct val="100000"/>
              </a:lnSpc>
            </a:pPr>
            <a:r>
              <a:rPr sz="1800" spc="-10" dirty="0" smtClean="0">
                <a:solidFill>
                  <a:schemeClr val="bg1"/>
                </a:solidFill>
                <a:latin typeface="Arial"/>
                <a:cs typeface="Arial"/>
              </a:rPr>
              <a:t>Auditor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jefe prepara listado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hallazgos detectados identificando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la 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evidencia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y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el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requisito</a:t>
            </a:r>
            <a:r>
              <a:rPr sz="1800" spc="5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incumplido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429000" y="3077719"/>
            <a:ext cx="2257424" cy="1620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79107" y="4925307"/>
            <a:ext cx="7780973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Reunión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de </a:t>
            </a:r>
            <a:r>
              <a:rPr sz="1800" spc="-5" dirty="0" err="1">
                <a:solidFill>
                  <a:schemeClr val="bg1"/>
                </a:solidFill>
                <a:latin typeface="Arial"/>
                <a:cs typeface="Arial"/>
              </a:rPr>
              <a:t>cierre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5" dirty="0" smtClean="0">
                <a:solidFill>
                  <a:schemeClr val="bg1"/>
                </a:solidFill>
                <a:latin typeface="Arial"/>
                <a:cs typeface="Arial"/>
              </a:rPr>
              <a:t>con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la alta dirección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la </a:t>
            </a:r>
            <a:r>
              <a:rPr sz="1800" spc="-5" dirty="0" err="1" smtClean="0">
                <a:solidFill>
                  <a:schemeClr val="bg1"/>
                </a:solidFill>
                <a:latin typeface="Arial"/>
                <a:cs typeface="Arial"/>
              </a:rPr>
              <a:t>organización</a:t>
            </a:r>
            <a:r>
              <a:rPr lang="es-EC" sz="1800" spc="-5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Wingdings"/>
                <a:cs typeface="Wingdings"/>
              </a:rPr>
              <a:t> </a:t>
            </a:r>
            <a:r>
              <a:rPr sz="1800" spc="-5" dirty="0" smtClean="0">
                <a:solidFill>
                  <a:schemeClr val="bg1"/>
                </a:solidFill>
                <a:latin typeface="Arial"/>
                <a:cs typeface="Arial"/>
              </a:rPr>
              <a:t>Se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transmiten 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las evidencias de conformidad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y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no conformidad</a:t>
            </a:r>
            <a:r>
              <a:rPr sz="1800" spc="15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detectadas.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5</a:t>
            </a:fld>
            <a:endParaRPr spc="-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1000" y="681104"/>
            <a:ext cx="7369493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spc="-5" dirty="0">
                <a:solidFill>
                  <a:srgbClr val="0070C0"/>
                </a:solidFill>
              </a:rPr>
              <a:t>Informe y seguimiento de las auditorías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6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55428" y="1635466"/>
            <a:ext cx="8339455" cy="42909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069" algn="just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525252"/>
                </a:solidFill>
                <a:latin typeface="Arial"/>
                <a:cs typeface="Arial"/>
              </a:rPr>
              <a:t>INFORME DE</a:t>
            </a:r>
            <a:r>
              <a:rPr sz="1800" b="1" spc="-7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525252"/>
                </a:solidFill>
                <a:latin typeface="Arial"/>
                <a:cs typeface="Arial"/>
              </a:rPr>
              <a:t>AUDITORÍA</a:t>
            </a:r>
            <a:endParaRPr sz="1800" dirty="0">
              <a:latin typeface="Arial"/>
              <a:cs typeface="Arial"/>
            </a:endParaRPr>
          </a:p>
          <a:p>
            <a:pPr marL="48895" marR="5080" indent="-635" algn="just">
              <a:lnSpc>
                <a:spcPct val="100000"/>
              </a:lnSpc>
              <a:spcBef>
                <a:spcPts val="1595"/>
              </a:spcBef>
            </a:pPr>
            <a:r>
              <a:rPr sz="1800" spc="-20" dirty="0">
                <a:solidFill>
                  <a:srgbClr val="525252"/>
                </a:solidFill>
                <a:latin typeface="Arial"/>
                <a:cs typeface="Arial"/>
              </a:rPr>
              <a:t>Tras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la finalización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la auditoría </a:t>
            </a:r>
            <a:r>
              <a:rPr sz="1800" dirty="0">
                <a:solidFill>
                  <a:srgbClr val="525252"/>
                </a:solidFill>
                <a:latin typeface="Wingdings"/>
                <a:cs typeface="Wingdings"/>
              </a:rPr>
              <a:t></a:t>
            </a:r>
            <a:r>
              <a:rPr sz="1800" dirty="0">
                <a:solidFill>
                  <a:srgbClr val="525252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plasmar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documentalmente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los resultados  obtenidos</a:t>
            </a:r>
            <a:endParaRPr sz="1800" dirty="0">
              <a:latin typeface="Arial"/>
              <a:cs typeface="Arial"/>
            </a:endParaRPr>
          </a:p>
          <a:p>
            <a:pPr marL="52705" algn="just">
              <a:lnSpc>
                <a:spcPct val="100000"/>
              </a:lnSpc>
              <a:spcBef>
                <a:spcPts val="1360"/>
              </a:spcBef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Auditor líder </a:t>
            </a:r>
            <a:r>
              <a:rPr sz="1800" dirty="0">
                <a:solidFill>
                  <a:srgbClr val="525252"/>
                </a:solidFill>
                <a:latin typeface="Wingdings"/>
                <a:cs typeface="Wingdings"/>
              </a:rPr>
              <a:t></a:t>
            </a:r>
            <a:r>
              <a:rPr sz="1800" dirty="0">
                <a:solidFill>
                  <a:srgbClr val="525252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elabora un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informe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auditoría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preciso, veraz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</a:t>
            </a:r>
            <a:r>
              <a:rPr sz="1800" spc="23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completo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48895">
              <a:lnSpc>
                <a:spcPts val="2160"/>
              </a:lnSpc>
            </a:pP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Principios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lang="es-EC" sz="1800" spc="-10" dirty="0" smtClean="0">
                <a:solidFill>
                  <a:srgbClr val="525252"/>
                </a:solidFill>
                <a:latin typeface="Arial"/>
                <a:cs typeface="Arial"/>
              </a:rPr>
              <a:t>fundamentales </a:t>
            </a:r>
            <a:r>
              <a:rPr sz="1800" spc="-10" dirty="0" smtClean="0">
                <a:solidFill>
                  <a:srgbClr val="525252"/>
                </a:solidFill>
                <a:latin typeface="Arial"/>
                <a:cs typeface="Arial"/>
              </a:rPr>
              <a:t>que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debe observar el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informe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</a:t>
            </a:r>
            <a:r>
              <a:rPr sz="1800" spc="13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 err="1" smtClean="0">
                <a:solidFill>
                  <a:srgbClr val="525252"/>
                </a:solidFill>
                <a:latin typeface="Arial"/>
                <a:cs typeface="Arial"/>
              </a:rPr>
              <a:t>auditoría</a:t>
            </a:r>
            <a:r>
              <a:rPr lang="es-EC" sz="1800" spc="-10" dirty="0" smtClean="0">
                <a:solidFill>
                  <a:srgbClr val="525252"/>
                </a:solidFill>
                <a:latin typeface="Arial"/>
                <a:cs typeface="Arial"/>
              </a:rPr>
              <a:t>:</a:t>
            </a:r>
            <a:endParaRPr sz="1800" dirty="0">
              <a:latin typeface="Arial"/>
              <a:cs typeface="Arial"/>
            </a:endParaRPr>
          </a:p>
          <a:p>
            <a:pPr marL="33464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334645" algn="l"/>
                <a:tab pos="335280" algn="l"/>
              </a:tabLst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Corrección formal (en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el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estilo,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sintaxis,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por supuesto, en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la</a:t>
            </a:r>
            <a:r>
              <a:rPr sz="1800" spc="18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ortografía).</a:t>
            </a:r>
            <a:endParaRPr sz="1800" dirty="0">
              <a:latin typeface="Arial"/>
              <a:cs typeface="Arial"/>
            </a:endParaRPr>
          </a:p>
          <a:p>
            <a:pPr marL="33464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334645" algn="l"/>
                <a:tab pos="335280" algn="l"/>
              </a:tabLst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Rigurosidad en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su</a:t>
            </a:r>
            <a:r>
              <a:rPr sz="1800" spc="4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contenido.</a:t>
            </a:r>
            <a:endParaRPr sz="1800" dirty="0">
              <a:latin typeface="Arial"/>
              <a:cs typeface="Arial"/>
            </a:endParaRPr>
          </a:p>
          <a:p>
            <a:pPr marL="33464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334645" algn="l"/>
                <a:tab pos="335280" algn="l"/>
              </a:tabLst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Claro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directo,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en cuanto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a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observaciones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</a:t>
            </a:r>
            <a:r>
              <a:rPr sz="1800" spc="10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conclusiones.</a:t>
            </a:r>
            <a:endParaRPr sz="1800" dirty="0">
              <a:latin typeface="Arial"/>
              <a:cs typeface="Arial"/>
            </a:endParaRPr>
          </a:p>
          <a:p>
            <a:pPr marL="33464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334645" algn="l"/>
                <a:tab pos="335280" algn="l"/>
              </a:tabLst>
            </a:pPr>
            <a:r>
              <a:rPr sz="1800" spc="-5" dirty="0" err="1" smtClean="0">
                <a:solidFill>
                  <a:srgbClr val="525252"/>
                </a:solidFill>
                <a:latin typeface="Arial"/>
                <a:cs typeface="Arial"/>
              </a:rPr>
              <a:t>Objetivo</a:t>
            </a:r>
            <a:r>
              <a:rPr sz="1800" spc="-5" dirty="0" smtClean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respecto a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los hechos</a:t>
            </a:r>
            <a:r>
              <a:rPr sz="1800" spc="5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observados</a:t>
            </a:r>
            <a:endParaRPr sz="1800" dirty="0">
              <a:latin typeface="Arial"/>
              <a:cs typeface="Arial"/>
            </a:endParaRPr>
          </a:p>
          <a:p>
            <a:pPr marL="33464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334645" algn="l"/>
                <a:tab pos="335280" algn="l"/>
              </a:tabLst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Fecha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firma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del auditor</a:t>
            </a:r>
            <a:r>
              <a:rPr sz="1800" spc="3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jefe</a:t>
            </a:r>
            <a:endParaRPr sz="1800" dirty="0">
              <a:latin typeface="Arial"/>
              <a:cs typeface="Arial"/>
            </a:endParaRPr>
          </a:p>
          <a:p>
            <a:pPr marL="12700" marR="38735" algn="just">
              <a:lnSpc>
                <a:spcPct val="100000"/>
              </a:lnSpc>
              <a:spcBef>
                <a:spcPts val="1440"/>
              </a:spcBef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El informe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auditoría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se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presenta en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la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reunión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cierre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lang="es-EC" sz="1800" spc="-10" dirty="0" smtClean="0">
                <a:solidFill>
                  <a:srgbClr val="525252"/>
                </a:solidFill>
                <a:latin typeface="Arial"/>
                <a:cs typeface="Arial"/>
              </a:rPr>
              <a:t>o en </a:t>
            </a:r>
            <a:r>
              <a:rPr sz="1800" spc="-10" dirty="0" err="1" smtClean="0">
                <a:solidFill>
                  <a:srgbClr val="525252"/>
                </a:solidFill>
                <a:latin typeface="Arial"/>
                <a:cs typeface="Arial"/>
              </a:rPr>
              <a:t>en</a:t>
            </a:r>
            <a:r>
              <a:rPr sz="1800" spc="-10" dirty="0" smtClean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un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plazo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máximo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cinco días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hábiles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después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la </a:t>
            </a:r>
            <a:r>
              <a:rPr sz="1800" spc="-5" dirty="0" err="1" smtClean="0">
                <a:solidFill>
                  <a:srgbClr val="525252"/>
                </a:solidFill>
                <a:latin typeface="Arial"/>
                <a:cs typeface="Arial"/>
              </a:rPr>
              <a:t>auditoría</a:t>
            </a:r>
            <a:r>
              <a:rPr lang="es-EC" spc="-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lang="es-EC" spc="-5" dirty="0" smtClean="0">
                <a:solidFill>
                  <a:srgbClr val="525252"/>
                </a:solidFill>
                <a:latin typeface="Arial"/>
                <a:cs typeface="Arial"/>
              </a:rPr>
              <a:t>en caso de</a:t>
            </a:r>
            <a:r>
              <a:rPr sz="1800" spc="-15" dirty="0" smtClean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 err="1" smtClean="0">
                <a:solidFill>
                  <a:srgbClr val="525252"/>
                </a:solidFill>
                <a:latin typeface="Arial"/>
                <a:cs typeface="Arial"/>
              </a:rPr>
              <a:t>falta</a:t>
            </a:r>
            <a:r>
              <a:rPr sz="1800" spc="-5" dirty="0" smtClean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tiempo.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0244" y="609600"/>
            <a:ext cx="6911156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kern="1200" spc="-5" dirty="0">
                <a:solidFill>
                  <a:schemeClr val="bg1"/>
                </a:solidFill>
              </a:rPr>
              <a:t>Informe</a:t>
            </a:r>
            <a:r>
              <a:rPr sz="2800" b="1" spc="-5" dirty="0">
                <a:solidFill>
                  <a:schemeClr val="bg1"/>
                </a:solidFill>
              </a:rPr>
              <a:t> </a:t>
            </a:r>
            <a:r>
              <a:rPr sz="2800" b="1" dirty="0">
                <a:solidFill>
                  <a:schemeClr val="bg1"/>
                </a:solidFill>
              </a:rPr>
              <a:t>y </a:t>
            </a:r>
            <a:r>
              <a:rPr sz="2800" b="1" spc="-5" dirty="0">
                <a:solidFill>
                  <a:schemeClr val="bg1"/>
                </a:solidFill>
              </a:rPr>
              <a:t>seguimiento de las</a:t>
            </a:r>
            <a:r>
              <a:rPr sz="2800" b="1" spc="5" dirty="0">
                <a:solidFill>
                  <a:schemeClr val="bg1"/>
                </a:solidFill>
              </a:rPr>
              <a:t> </a:t>
            </a:r>
            <a:r>
              <a:rPr sz="2800" b="1" spc="-5" dirty="0">
                <a:solidFill>
                  <a:schemeClr val="bg1"/>
                </a:solidFill>
              </a:rPr>
              <a:t>auditorías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7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73420" y="1828800"/>
            <a:ext cx="8303895" cy="33368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Contenido del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Informe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</a:t>
            </a:r>
            <a:r>
              <a:rPr sz="1800" spc="6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auditoría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Objeto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y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alcance de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la</a:t>
            </a:r>
            <a:r>
              <a:rPr sz="1800" spc="3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auditoría.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Contenido detallado del plan de</a:t>
            </a:r>
            <a:r>
              <a:rPr sz="1800" spc="1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auditoría.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99085" marR="571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Identificación del cliente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la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auditoría,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los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componentes del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equipo auditor 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y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 los representantes del auditado en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la</a:t>
            </a:r>
            <a:r>
              <a:rPr sz="1800" spc="12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auditoría.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Fecha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y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ubicaciones de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la</a:t>
            </a:r>
            <a:r>
              <a:rPr sz="1800" spc="5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auditoría.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Criterios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</a:t>
            </a:r>
            <a:r>
              <a:rPr sz="1800" spc="1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auditoría.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Hallazgos de auditoría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y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las evidencias</a:t>
            </a:r>
            <a:r>
              <a:rPr sz="1800" spc="12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relacionadas.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Conclusiones de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la</a:t>
            </a:r>
            <a:r>
              <a:rPr sz="1800" spc="5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auditoría.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Declaración del grado en el que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se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han cumplido los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criterios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</a:t>
            </a:r>
            <a:r>
              <a:rPr sz="1800" spc="28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auditoría.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5" dirty="0" err="1" smtClean="0">
                <a:solidFill>
                  <a:schemeClr val="bg1"/>
                </a:solidFill>
                <a:latin typeface="Arial"/>
                <a:cs typeface="Arial"/>
              </a:rPr>
              <a:t>Otros</a:t>
            </a:r>
            <a:r>
              <a:rPr sz="1800" spc="-5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aspectos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como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áreas no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cubiertas, resumen del proceso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 auditoría,  confidencialidad del contenido,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listado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</a:t>
            </a:r>
            <a:r>
              <a:rPr sz="1800" spc="12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asistentes…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1811" y="828040"/>
            <a:ext cx="671098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kern="1200" spc="-5" dirty="0">
                <a:solidFill>
                  <a:srgbClr val="0070C0"/>
                </a:solidFill>
              </a:rPr>
              <a:t>Informe y seguimiento de las auditorías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8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51811" y="2438400"/>
            <a:ext cx="7780973" cy="22801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es-EC" spc="-5" dirty="0" smtClean="0">
                <a:solidFill>
                  <a:srgbClr val="525252"/>
                </a:solidFill>
                <a:latin typeface="Arial"/>
                <a:cs typeface="Arial"/>
              </a:rPr>
              <a:t>La parte mas sensible e importante del informe de auditoría es la descripción de los hallazgos. </a:t>
            </a: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endParaRPr lang="es-EC" spc="-5" dirty="0" smtClean="0">
              <a:solidFill>
                <a:srgbClr val="525252"/>
              </a:solidFill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es-EC" sz="1800" spc="-5" dirty="0" smtClean="0">
                <a:solidFill>
                  <a:srgbClr val="525252"/>
                </a:solidFill>
                <a:latin typeface="Arial"/>
                <a:cs typeface="Arial"/>
              </a:rPr>
              <a:t>Esta descripción se desprende de las notas de hallazgo generadas en las visitas al auditado</a:t>
            </a: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endParaRPr lang="es-EC" spc="-5" dirty="0">
              <a:solidFill>
                <a:srgbClr val="525252"/>
              </a:solidFill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es-EC" sz="1800" spc="-5" dirty="0" smtClean="0">
                <a:solidFill>
                  <a:srgbClr val="525252"/>
                </a:solidFill>
                <a:latin typeface="Arial"/>
                <a:cs typeface="Arial"/>
              </a:rPr>
              <a:t>Las notas de hallazgo, una vez completadas, deberán ser similar a lo siguiente:</a:t>
            </a:r>
            <a:endParaRPr sz="1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5512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9107" y="328612"/>
            <a:ext cx="8304403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b="1" kern="1200" spc="-5" dirty="0">
                <a:solidFill>
                  <a:schemeClr val="bg1"/>
                </a:solidFill>
              </a:rPr>
              <a:t>Informe y seguimiento de las </a:t>
            </a:r>
            <a:r>
              <a:rPr sz="2000" b="1" kern="1200" spc="-5" dirty="0" smtClean="0">
                <a:solidFill>
                  <a:schemeClr val="bg1"/>
                </a:solidFill>
              </a:rPr>
              <a:t>auditor</a:t>
            </a:r>
            <a:r>
              <a:rPr lang="es-EC" sz="2000" b="1" kern="1200" spc="-5" dirty="0" smtClean="0">
                <a:solidFill>
                  <a:schemeClr val="bg1"/>
                </a:solidFill>
              </a:rPr>
              <a:t>i</a:t>
            </a:r>
            <a:r>
              <a:rPr sz="2000" b="1" kern="1200" spc="-5" dirty="0" smtClean="0">
                <a:solidFill>
                  <a:schemeClr val="bg1"/>
                </a:solidFill>
              </a:rPr>
              <a:t>as</a:t>
            </a:r>
            <a:r>
              <a:rPr lang="es-EC" sz="2000" b="1" kern="1200" spc="-5" dirty="0" smtClean="0">
                <a:solidFill>
                  <a:schemeClr val="bg1"/>
                </a:solidFill>
              </a:rPr>
              <a:t> (Notas de hallazgo)</a:t>
            </a:r>
            <a:endParaRPr sz="2000" b="1" kern="1200" spc="-5" dirty="0">
              <a:solidFill>
                <a:schemeClr val="bg1"/>
              </a:solidFill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9</a:t>
            </a:fld>
            <a:endParaRPr spc="-5" dirty="0"/>
          </a:p>
        </p:txBody>
      </p:sp>
      <p:sp>
        <p:nvSpPr>
          <p:cNvPr id="10" name="object 4"/>
          <p:cNvSpPr/>
          <p:nvPr/>
        </p:nvSpPr>
        <p:spPr>
          <a:xfrm>
            <a:off x="1516441" y="864868"/>
            <a:ext cx="5365757" cy="534729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6441" y="820237"/>
            <a:ext cx="5587297" cy="5436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764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10</a:t>
            </a:fld>
            <a:endParaRPr spc="-5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0183" y="5398627"/>
            <a:ext cx="3183327" cy="728607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1" y="837856"/>
            <a:ext cx="5217748" cy="5304163"/>
          </a:xfrm>
          <a:prstGeom prst="rect">
            <a:avLst/>
          </a:prstGeom>
        </p:spPr>
      </p:pic>
      <p:sp>
        <p:nvSpPr>
          <p:cNvPr id="14" name="object 2"/>
          <p:cNvSpPr txBox="1">
            <a:spLocks noGrp="1"/>
          </p:cNvSpPr>
          <p:nvPr>
            <p:ph type="title"/>
          </p:nvPr>
        </p:nvSpPr>
        <p:spPr>
          <a:xfrm>
            <a:off x="304800" y="328612"/>
            <a:ext cx="8304403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b="1" kern="1200" spc="-5" dirty="0">
                <a:solidFill>
                  <a:srgbClr val="0070C0"/>
                </a:solidFill>
              </a:rPr>
              <a:t>Informe y seguimiento de las </a:t>
            </a:r>
            <a:r>
              <a:rPr sz="2000" b="1" kern="1200" spc="-5" dirty="0" smtClean="0">
                <a:solidFill>
                  <a:srgbClr val="0070C0"/>
                </a:solidFill>
              </a:rPr>
              <a:t>auditoria</a:t>
            </a:r>
            <a:r>
              <a:rPr lang="es-EC" sz="2000" b="1" kern="1200" spc="-5" dirty="0" smtClean="0">
                <a:solidFill>
                  <a:srgbClr val="0070C0"/>
                </a:solidFill>
              </a:rPr>
              <a:t>s (Notas de hallazgo)</a:t>
            </a:r>
            <a:endParaRPr sz="2000" b="1" kern="1200" spc="-5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006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9107" y="328612"/>
            <a:ext cx="7064693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b="1" kern="1200" spc="-5" dirty="0">
                <a:solidFill>
                  <a:schemeClr val="bg1"/>
                </a:solidFill>
              </a:rPr>
              <a:t>Informe y seguimiento de las </a:t>
            </a:r>
            <a:r>
              <a:rPr b="1" kern="1200" spc="-5" dirty="0" smtClean="0">
                <a:solidFill>
                  <a:schemeClr val="bg1"/>
                </a:solidFill>
              </a:rPr>
              <a:t>auditor</a:t>
            </a:r>
            <a:r>
              <a:rPr lang="es-EC" b="1" kern="1200" spc="-5" dirty="0" smtClean="0">
                <a:solidFill>
                  <a:schemeClr val="bg1"/>
                </a:solidFill>
              </a:rPr>
              <a:t>i</a:t>
            </a:r>
            <a:r>
              <a:rPr b="1" kern="1200" spc="-5" dirty="0" smtClean="0">
                <a:solidFill>
                  <a:schemeClr val="bg1"/>
                </a:solidFill>
              </a:rPr>
              <a:t>as</a:t>
            </a:r>
            <a:r>
              <a:rPr lang="es-EC" b="1" kern="1200" spc="-5" dirty="0" smtClean="0">
                <a:solidFill>
                  <a:schemeClr val="bg1"/>
                </a:solidFill>
              </a:rPr>
              <a:t> (Presentación de No Conformidades</a:t>
            </a:r>
            <a:endParaRPr b="1" kern="1200" spc="-5" dirty="0">
              <a:solidFill>
                <a:schemeClr val="bg1"/>
              </a:solidFill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11</a:t>
            </a:fld>
            <a:endParaRPr spc="-5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107" y="1447800"/>
            <a:ext cx="7450118" cy="45432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7262" y="838200"/>
            <a:ext cx="6944138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kern="1200" spc="-5" dirty="0">
                <a:solidFill>
                  <a:srgbClr val="0070C0"/>
                </a:solidFill>
              </a:rPr>
              <a:t>Informe y seguimiento de las auditorías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12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47262" y="2120111"/>
            <a:ext cx="7171373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Características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del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Informe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</a:t>
            </a:r>
            <a:r>
              <a:rPr sz="1800" spc="4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auditoría</a:t>
            </a:r>
            <a:endParaRPr sz="1800" dirty="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Presentación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pulcra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</a:t>
            </a:r>
            <a:r>
              <a:rPr sz="1800" spc="3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esmerada</a:t>
            </a:r>
            <a:endParaRPr sz="1800" dirty="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Redacción </a:t>
            </a: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objetiva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endParaRPr sz="1800" dirty="0" smtClean="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10" dirty="0" err="1" smtClean="0">
                <a:solidFill>
                  <a:srgbClr val="525252"/>
                </a:solidFill>
                <a:latin typeface="Arial"/>
                <a:cs typeface="Arial"/>
              </a:rPr>
              <a:t>Exactitud</a:t>
            </a:r>
            <a:endParaRPr sz="1800" dirty="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lang="es-EC" spc="-10" dirty="0" smtClean="0">
                <a:solidFill>
                  <a:srgbClr val="525252"/>
                </a:solidFill>
                <a:latin typeface="Arial"/>
                <a:cs typeface="Arial"/>
              </a:rPr>
              <a:t>Encaminar la crítica</a:t>
            </a:r>
            <a:r>
              <a:rPr sz="1800" spc="-10" dirty="0" smtClean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lang="es-EC" spc="-10" dirty="0">
                <a:solidFill>
                  <a:srgbClr val="525252"/>
                </a:solidFill>
                <a:latin typeface="Arial"/>
                <a:cs typeface="Arial"/>
              </a:rPr>
              <a:t>a</a:t>
            </a:r>
            <a:r>
              <a:rPr sz="1800" spc="-10" dirty="0" smtClean="0">
                <a:solidFill>
                  <a:srgbClr val="525252"/>
                </a:solidFill>
                <a:latin typeface="Arial"/>
                <a:cs typeface="Arial"/>
              </a:rPr>
              <a:t>l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sistema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gestión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no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a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las</a:t>
            </a:r>
            <a:r>
              <a:rPr sz="1800" spc="15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personas</a:t>
            </a:r>
            <a:endParaRPr sz="1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7885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9107" y="328612"/>
            <a:ext cx="6836093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kern="1200" spc="-5" dirty="0">
                <a:solidFill>
                  <a:schemeClr val="bg1"/>
                </a:solidFill>
              </a:rPr>
              <a:t>Informe</a:t>
            </a:r>
            <a:r>
              <a:rPr sz="2800" b="1" spc="-5" dirty="0">
                <a:solidFill>
                  <a:schemeClr val="bg1"/>
                </a:solidFill>
              </a:rPr>
              <a:t> </a:t>
            </a:r>
            <a:r>
              <a:rPr sz="2800" b="1" dirty="0">
                <a:solidFill>
                  <a:schemeClr val="bg1"/>
                </a:solidFill>
              </a:rPr>
              <a:t>y </a:t>
            </a:r>
            <a:r>
              <a:rPr sz="2800" b="1" spc="-5" dirty="0">
                <a:solidFill>
                  <a:schemeClr val="bg1"/>
                </a:solidFill>
              </a:rPr>
              <a:t>seguimiento de las</a:t>
            </a:r>
            <a:r>
              <a:rPr sz="2800" b="1" spc="5" dirty="0">
                <a:solidFill>
                  <a:schemeClr val="bg1"/>
                </a:solidFill>
              </a:rPr>
              <a:t> </a:t>
            </a:r>
            <a:r>
              <a:rPr sz="2800" b="1" spc="-5" dirty="0">
                <a:solidFill>
                  <a:schemeClr val="bg1"/>
                </a:solidFill>
              </a:rPr>
              <a:t>auditorías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13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524827" y="1346200"/>
            <a:ext cx="8303895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SEGUIMIENTO DE </a:t>
            </a:r>
            <a:r>
              <a:rPr sz="1800" b="1" dirty="0">
                <a:solidFill>
                  <a:schemeClr val="bg1"/>
                </a:solidFill>
                <a:latin typeface="Arial"/>
                <a:cs typeface="Arial"/>
              </a:rPr>
              <a:t>LA</a:t>
            </a:r>
            <a:r>
              <a:rPr sz="1800" b="1" spc="-15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chemeClr val="bg1"/>
                </a:solidFill>
                <a:latin typeface="Arial"/>
                <a:cs typeface="Arial"/>
              </a:rPr>
              <a:t>AUDITORÍA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¿Cuándo finaliza </a:t>
            </a:r>
            <a:r>
              <a:rPr sz="1800" b="1" dirty="0">
                <a:solidFill>
                  <a:schemeClr val="bg1"/>
                </a:solidFill>
                <a:latin typeface="Arial"/>
                <a:cs typeface="Arial"/>
              </a:rPr>
              <a:t>la</a:t>
            </a:r>
            <a:r>
              <a:rPr sz="1800" b="1" spc="-3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auditoría?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Cuando todas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las actividades descritas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en el plan de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auditoría se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hayan</a:t>
            </a:r>
            <a:r>
              <a:rPr sz="1800" spc="29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realizado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+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informe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 auditoría aprobado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y</a:t>
            </a:r>
            <a:r>
              <a:rPr sz="1800" spc="7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distribuido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7294" y="3063849"/>
            <a:ext cx="8028940" cy="593751"/>
          </a:xfrm>
          <a:prstGeom prst="rect">
            <a:avLst/>
          </a:prstGeom>
          <a:ln w="28955">
            <a:solidFill>
              <a:schemeClr val="accent6">
                <a:lumMod val="75000"/>
              </a:schemeClr>
            </a:solidFill>
          </a:ln>
        </p:spPr>
        <p:txBody>
          <a:bodyPr vert="horz" wrap="square" lIns="0" tIns="39369" rIns="0" bIns="0" rtlCol="0">
            <a:spAutoFit/>
          </a:bodyPr>
          <a:lstStyle/>
          <a:p>
            <a:pPr marL="90170" marR="305435">
              <a:lnSpc>
                <a:spcPct val="100000"/>
              </a:lnSpc>
              <a:spcBef>
                <a:spcPts val="309"/>
              </a:spcBef>
            </a:pP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SEGUIMIENTO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. </a:t>
            </a:r>
            <a:r>
              <a:rPr sz="1800" spc="-15" dirty="0">
                <a:solidFill>
                  <a:schemeClr val="bg1"/>
                </a:solidFill>
                <a:latin typeface="Arial"/>
                <a:cs typeface="Arial"/>
              </a:rPr>
              <a:t>Verificar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que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se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ha establecido un plan para dar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respuesta 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al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Informe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Auditoría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y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subsanar las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No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Conformidades</a:t>
            </a:r>
            <a:r>
              <a:rPr sz="1800" spc="3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detectadas</a:t>
            </a:r>
            <a:endParaRPr sz="180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7974" y="3997960"/>
            <a:ext cx="79182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Plan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claro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y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sencillo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 llevar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a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cabo. Comprendido por todas las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partes.  Sirve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para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verificar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que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se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han subsanado las deficiencias</a:t>
            </a:r>
            <a:r>
              <a:rPr sz="1800" spc="26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encontradas.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" name="object 5"/>
          <p:cNvSpPr txBox="1"/>
          <p:nvPr/>
        </p:nvSpPr>
        <p:spPr>
          <a:xfrm>
            <a:off x="557974" y="4995778"/>
            <a:ext cx="791826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es-EC" sz="1800" spc="-10" dirty="0" smtClean="0">
                <a:solidFill>
                  <a:schemeClr val="bg1"/>
                </a:solidFill>
                <a:latin typeface="Arial"/>
                <a:cs typeface="Arial"/>
              </a:rPr>
              <a:t>No todas las auditorías presentan la fase de Seguimiento</a:t>
            </a:r>
            <a:r>
              <a:rPr sz="1800" spc="-10" dirty="0" smtClean="0">
                <a:solidFill>
                  <a:schemeClr val="bg1"/>
                </a:solidFill>
                <a:latin typeface="Arial"/>
                <a:cs typeface="Arial"/>
              </a:rPr>
              <a:t>.</a:t>
            </a:r>
            <a:r>
              <a:rPr lang="es-EC" sz="1800" spc="-10" dirty="0" smtClean="0">
                <a:solidFill>
                  <a:schemeClr val="bg1"/>
                </a:solidFill>
                <a:latin typeface="Arial"/>
                <a:cs typeface="Arial"/>
              </a:rPr>
              <a:t> Eso depende del contrato y acuerdo entre las partes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4827" y="605602"/>
            <a:ext cx="6836093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kern="1200" spc="-5" dirty="0">
                <a:solidFill>
                  <a:srgbClr val="0070C0"/>
                </a:solidFill>
              </a:rPr>
              <a:t>Informe y seguimiento de las auditorías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14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524827" y="1654914"/>
            <a:ext cx="8307070" cy="40600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525252"/>
                </a:solidFill>
                <a:latin typeface="Arial"/>
                <a:cs typeface="Arial"/>
              </a:rPr>
              <a:t>El</a:t>
            </a:r>
            <a:r>
              <a:rPr sz="1800" b="1" spc="-1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525252"/>
                </a:solidFill>
                <a:latin typeface="Arial"/>
                <a:cs typeface="Arial"/>
              </a:rPr>
              <a:t>auditado</a:t>
            </a:r>
            <a:endParaRPr sz="1800" dirty="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Presentar evidencias de haber corregido el problema detectado en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la</a:t>
            </a:r>
            <a:r>
              <a:rPr sz="1800" spc="27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NC</a:t>
            </a:r>
            <a:endParaRPr sz="1800" dirty="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10" dirty="0" err="1" smtClean="0">
                <a:solidFill>
                  <a:srgbClr val="525252"/>
                </a:solidFill>
                <a:latin typeface="Arial"/>
                <a:cs typeface="Arial"/>
              </a:rPr>
              <a:t>Presentar</a:t>
            </a:r>
            <a:r>
              <a:rPr sz="1800" spc="-10" dirty="0" smtClean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el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informe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solicitud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la acción</a:t>
            </a:r>
            <a:r>
              <a:rPr sz="1800" spc="12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correctiva.</a:t>
            </a:r>
            <a:endParaRPr sz="1800" dirty="0">
              <a:latin typeface="Arial"/>
              <a:cs typeface="Arial"/>
            </a:endParaRPr>
          </a:p>
          <a:p>
            <a:pPr marL="299085" marR="6350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5" dirty="0" err="1" smtClean="0">
                <a:solidFill>
                  <a:srgbClr val="525252"/>
                </a:solidFill>
                <a:latin typeface="Arial"/>
                <a:cs typeface="Arial"/>
              </a:rPr>
              <a:t>Evidenciar</a:t>
            </a:r>
            <a:r>
              <a:rPr lang="es-EC" spc="-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 err="1" smtClean="0">
                <a:solidFill>
                  <a:srgbClr val="525252"/>
                </a:solidFill>
                <a:latin typeface="Arial"/>
                <a:cs typeface="Arial"/>
              </a:rPr>
              <a:t>medios</a:t>
            </a:r>
            <a:r>
              <a:rPr sz="1800" spc="-10" dirty="0" smtClean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documentales que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certifican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que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la acción se 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ha 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implantado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o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bien por medios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físicos como fotografías, muestras,</a:t>
            </a:r>
            <a:r>
              <a:rPr sz="1800" spc="14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etc.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0098CD"/>
              </a:buClr>
              <a:buFont typeface="Wingdings"/>
              <a:buChar char=""/>
            </a:pPr>
            <a:endParaRPr sz="29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525252"/>
                </a:solidFill>
                <a:latin typeface="Arial"/>
                <a:cs typeface="Arial"/>
              </a:rPr>
              <a:t>El</a:t>
            </a:r>
            <a:r>
              <a:rPr sz="1800" b="1" spc="-1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525252"/>
                </a:solidFill>
                <a:latin typeface="Arial"/>
                <a:cs typeface="Arial"/>
              </a:rPr>
              <a:t>auditor</a:t>
            </a:r>
            <a:endParaRPr sz="1800" dirty="0">
              <a:latin typeface="Arial"/>
              <a:cs typeface="Arial"/>
            </a:endParaRPr>
          </a:p>
          <a:p>
            <a:pPr marL="298450" marR="5080" indent="-286385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Verificar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que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en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el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plazo que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otorgó al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auditado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para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resolver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las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NC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se 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ha 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presentado el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informe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solicitud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las acciones</a:t>
            </a:r>
            <a:r>
              <a:rPr sz="1800" spc="14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correctivas.</a:t>
            </a:r>
            <a:endParaRPr sz="1800" dirty="0">
              <a:latin typeface="Arial"/>
              <a:cs typeface="Arial"/>
            </a:endParaRPr>
          </a:p>
          <a:p>
            <a:pPr marL="298450" marR="6985" indent="-286385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Verificar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que cada una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las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evidencias tiene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la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correlativa evidencia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el 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formato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solicitud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acción correctiva</a:t>
            </a:r>
            <a:r>
              <a:rPr sz="1800" spc="7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aprobado.</a:t>
            </a:r>
            <a:endParaRPr sz="1800" dirty="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Comprobar que la acción que se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ha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implantado se ajusta eficazmente a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la  solución de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la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no conformidad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se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ha eliminado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su causa</a:t>
            </a:r>
            <a:r>
              <a:rPr sz="1800" spc="16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raíz.</a:t>
            </a:r>
            <a:endParaRPr sz="1800" dirty="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Si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el auditor tiene dudas de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su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realización, comprobar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in</a:t>
            </a:r>
            <a:r>
              <a:rPr sz="1800" spc="19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situ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9107" y="328612"/>
            <a:ext cx="53473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12700">
              <a:spcBef>
                <a:spcPts val="100"/>
              </a:spcBef>
              <a:defRPr sz="2400" b="0" i="0" spc="-5">
                <a:solidFill>
                  <a:schemeClr val="accent3">
                    <a:lumMod val="75000"/>
                  </a:schemeClr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dirty="0">
                <a:solidFill>
                  <a:schemeClr val="bg1"/>
                </a:solidFill>
              </a:rPr>
              <a:t>Informe y seguimiento de las auditorías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97379" y="1227921"/>
            <a:ext cx="230949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Ejemplo de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informe </a:t>
            </a:r>
            <a:r>
              <a:rPr sz="1800" spc="-15" dirty="0">
                <a:solidFill>
                  <a:schemeClr val="bg1"/>
                </a:solidFill>
                <a:latin typeface="Arial"/>
                <a:cs typeface="Arial"/>
              </a:rPr>
              <a:t>de 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solicitud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 acciones 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correctivas</a:t>
            </a:r>
            <a:endParaRPr sz="180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15</a:t>
            </a:fld>
            <a:endParaRPr spc="-5" dirty="0"/>
          </a:p>
        </p:txBody>
      </p:sp>
      <p:sp>
        <p:nvSpPr>
          <p:cNvPr id="4" name="object 4"/>
          <p:cNvSpPr/>
          <p:nvPr/>
        </p:nvSpPr>
        <p:spPr>
          <a:xfrm>
            <a:off x="251460" y="790955"/>
            <a:ext cx="5494019" cy="49209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140708" y="3069335"/>
            <a:ext cx="4809743" cy="17906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9107" y="828040"/>
            <a:ext cx="6912293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kern="1200" spc="-5" dirty="0">
                <a:solidFill>
                  <a:srgbClr val="0070C0"/>
                </a:solidFill>
              </a:rPr>
              <a:t>Informe</a:t>
            </a:r>
            <a:r>
              <a:rPr sz="2800" b="1" spc="-5" dirty="0">
                <a:solidFill>
                  <a:srgbClr val="0070C0"/>
                </a:solidFill>
              </a:rPr>
              <a:t> </a:t>
            </a:r>
            <a:r>
              <a:rPr sz="2800" b="1" dirty="0">
                <a:solidFill>
                  <a:srgbClr val="0070C0"/>
                </a:solidFill>
              </a:rPr>
              <a:t>y </a:t>
            </a:r>
            <a:r>
              <a:rPr sz="2800" b="1" spc="-5" dirty="0">
                <a:solidFill>
                  <a:srgbClr val="0070C0"/>
                </a:solidFill>
              </a:rPr>
              <a:t>seguimiento de las</a:t>
            </a:r>
            <a:r>
              <a:rPr sz="2800" b="1" spc="5" dirty="0">
                <a:solidFill>
                  <a:srgbClr val="0070C0"/>
                </a:solidFill>
              </a:rPr>
              <a:t> </a:t>
            </a:r>
            <a:r>
              <a:rPr sz="2800" b="1" spc="-5" dirty="0">
                <a:solidFill>
                  <a:srgbClr val="0070C0"/>
                </a:solidFill>
              </a:rPr>
              <a:t>auditorías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16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524827" y="2550161"/>
            <a:ext cx="8192134" cy="19456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525252"/>
                </a:solidFill>
                <a:latin typeface="Arial"/>
                <a:cs typeface="Arial"/>
              </a:rPr>
              <a:t>Confidencialidad </a:t>
            </a:r>
            <a:r>
              <a:rPr sz="1800" b="1" dirty="0">
                <a:solidFill>
                  <a:srgbClr val="525252"/>
                </a:solidFill>
                <a:latin typeface="Arial"/>
                <a:cs typeface="Arial"/>
              </a:rPr>
              <a:t>de la</a:t>
            </a:r>
            <a:r>
              <a:rPr sz="1800" b="1" spc="-4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525252"/>
                </a:solidFill>
                <a:latin typeface="Arial"/>
                <a:cs typeface="Arial"/>
              </a:rPr>
              <a:t>auditoría.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El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equipo auditor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el responsable del programa de auditoría no puede revelar</a:t>
            </a:r>
            <a:r>
              <a:rPr sz="1800" spc="38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25252"/>
                </a:solidFill>
                <a:latin typeface="Wingdings"/>
                <a:cs typeface="Wingdings"/>
              </a:rPr>
              <a:t></a:t>
            </a:r>
            <a:endParaRPr sz="1800" dirty="0">
              <a:latin typeface="Wingdings"/>
              <a:cs typeface="Wingdings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Contenido de cualquier documento de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la</a:t>
            </a:r>
            <a:r>
              <a:rPr sz="1800" spc="13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auditoría</a:t>
            </a:r>
            <a:endParaRPr sz="1800" dirty="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Cualquier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información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obtenida en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la</a:t>
            </a:r>
            <a:r>
              <a:rPr sz="1800" spc="11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auditoría</a:t>
            </a:r>
            <a:endParaRPr sz="1800" dirty="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Informe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auditoría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Salvo imperativo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legal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o con la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aprobación del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cliente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el</a:t>
            </a:r>
            <a:r>
              <a:rPr sz="1800" spc="14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auditado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9107" y="328612"/>
            <a:ext cx="6781228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chemeClr val="bg1"/>
                </a:solidFill>
              </a:rPr>
              <a:t>Informe </a:t>
            </a:r>
            <a:r>
              <a:rPr sz="2800" b="1" dirty="0">
                <a:solidFill>
                  <a:schemeClr val="bg1"/>
                </a:solidFill>
              </a:rPr>
              <a:t>y </a:t>
            </a:r>
            <a:r>
              <a:rPr sz="2800" b="1" spc="-5" dirty="0">
                <a:solidFill>
                  <a:schemeClr val="bg1"/>
                </a:solidFill>
              </a:rPr>
              <a:t>seguimiento de las</a:t>
            </a:r>
            <a:r>
              <a:rPr sz="2800" b="1" spc="5" dirty="0">
                <a:solidFill>
                  <a:schemeClr val="bg1"/>
                </a:solidFill>
              </a:rPr>
              <a:t> </a:t>
            </a:r>
            <a:r>
              <a:rPr sz="2800" b="1" spc="-5" dirty="0">
                <a:solidFill>
                  <a:schemeClr val="bg1"/>
                </a:solidFill>
              </a:rPr>
              <a:t>auditorías</a:t>
            </a:r>
          </a:p>
        </p:txBody>
      </p:sp>
      <p:sp>
        <p:nvSpPr>
          <p:cNvPr id="3" name="object 3"/>
          <p:cNvSpPr/>
          <p:nvPr/>
        </p:nvSpPr>
        <p:spPr>
          <a:xfrm>
            <a:off x="611886" y="2362964"/>
            <a:ext cx="2089785" cy="715010"/>
          </a:xfrm>
          <a:custGeom>
            <a:avLst/>
            <a:gdLst/>
            <a:ahLst/>
            <a:cxnLst/>
            <a:rect l="l" t="t" r="r" b="b"/>
            <a:pathLst>
              <a:path w="2089785" h="715010">
                <a:moveTo>
                  <a:pt x="0" y="119125"/>
                </a:moveTo>
                <a:lnTo>
                  <a:pt x="9362" y="72753"/>
                </a:lnTo>
                <a:lnTo>
                  <a:pt x="34893" y="34888"/>
                </a:lnTo>
                <a:lnTo>
                  <a:pt x="72759" y="9360"/>
                </a:lnTo>
                <a:lnTo>
                  <a:pt x="119126" y="0"/>
                </a:lnTo>
                <a:lnTo>
                  <a:pt x="1970277" y="0"/>
                </a:lnTo>
                <a:lnTo>
                  <a:pt x="2016644" y="9360"/>
                </a:lnTo>
                <a:lnTo>
                  <a:pt x="2054510" y="34888"/>
                </a:lnTo>
                <a:lnTo>
                  <a:pt x="2080041" y="72753"/>
                </a:lnTo>
                <a:lnTo>
                  <a:pt x="2089404" y="119125"/>
                </a:lnTo>
                <a:lnTo>
                  <a:pt x="2089404" y="595630"/>
                </a:lnTo>
                <a:lnTo>
                  <a:pt x="2080041" y="641996"/>
                </a:lnTo>
                <a:lnTo>
                  <a:pt x="2054510" y="679862"/>
                </a:lnTo>
                <a:lnTo>
                  <a:pt x="2016644" y="705393"/>
                </a:lnTo>
                <a:lnTo>
                  <a:pt x="1970277" y="714755"/>
                </a:lnTo>
                <a:lnTo>
                  <a:pt x="119126" y="714755"/>
                </a:lnTo>
                <a:lnTo>
                  <a:pt x="72759" y="705393"/>
                </a:lnTo>
                <a:lnTo>
                  <a:pt x="34893" y="679862"/>
                </a:lnTo>
                <a:lnTo>
                  <a:pt x="9362" y="641996"/>
                </a:lnTo>
                <a:lnTo>
                  <a:pt x="0" y="595630"/>
                </a:lnTo>
                <a:lnTo>
                  <a:pt x="0" y="119125"/>
                </a:lnTo>
                <a:close/>
              </a:path>
            </a:pathLst>
          </a:cu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54757" y="2426215"/>
            <a:ext cx="18021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382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AUDITORÍA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 C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E</a:t>
            </a:r>
            <a:r>
              <a:rPr sz="1800" spc="-45" dirty="0">
                <a:solidFill>
                  <a:srgbClr val="525252"/>
                </a:solidFill>
                <a:latin typeface="Arial"/>
                <a:cs typeface="Arial"/>
              </a:rPr>
              <a:t>R</a:t>
            </a:r>
            <a:r>
              <a:rPr sz="1800" spc="15" dirty="0">
                <a:solidFill>
                  <a:srgbClr val="525252"/>
                </a:solidFill>
                <a:latin typeface="Arial"/>
                <a:cs typeface="Arial"/>
              </a:rPr>
              <a:t>T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IFI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CA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C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IÓN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327653" y="2984757"/>
            <a:ext cx="2087880" cy="1021080"/>
          </a:xfrm>
          <a:custGeom>
            <a:avLst/>
            <a:gdLst/>
            <a:ahLst/>
            <a:cxnLst/>
            <a:rect l="l" t="t" r="r" b="b"/>
            <a:pathLst>
              <a:path w="2087879" h="1021079">
                <a:moveTo>
                  <a:pt x="0" y="170179"/>
                </a:moveTo>
                <a:lnTo>
                  <a:pt x="6079" y="124937"/>
                </a:lnTo>
                <a:lnTo>
                  <a:pt x="23236" y="84284"/>
                </a:lnTo>
                <a:lnTo>
                  <a:pt x="49847" y="49842"/>
                </a:lnTo>
                <a:lnTo>
                  <a:pt x="84290" y="23233"/>
                </a:lnTo>
                <a:lnTo>
                  <a:pt x="124942" y="6078"/>
                </a:lnTo>
                <a:lnTo>
                  <a:pt x="170180" y="0"/>
                </a:lnTo>
                <a:lnTo>
                  <a:pt x="1917700" y="0"/>
                </a:lnTo>
                <a:lnTo>
                  <a:pt x="1962937" y="6078"/>
                </a:lnTo>
                <a:lnTo>
                  <a:pt x="2003589" y="23233"/>
                </a:lnTo>
                <a:lnTo>
                  <a:pt x="2038032" y="49842"/>
                </a:lnTo>
                <a:lnTo>
                  <a:pt x="2064643" y="84284"/>
                </a:lnTo>
                <a:lnTo>
                  <a:pt x="2081800" y="124937"/>
                </a:lnTo>
                <a:lnTo>
                  <a:pt x="2087880" y="170179"/>
                </a:lnTo>
                <a:lnTo>
                  <a:pt x="2087880" y="850887"/>
                </a:lnTo>
                <a:lnTo>
                  <a:pt x="2081800" y="896130"/>
                </a:lnTo>
                <a:lnTo>
                  <a:pt x="2064643" y="936785"/>
                </a:lnTo>
                <a:lnTo>
                  <a:pt x="2038032" y="971230"/>
                </a:lnTo>
                <a:lnTo>
                  <a:pt x="2003589" y="997843"/>
                </a:lnTo>
                <a:lnTo>
                  <a:pt x="1962937" y="1015000"/>
                </a:lnTo>
                <a:lnTo>
                  <a:pt x="1917700" y="1021079"/>
                </a:lnTo>
                <a:lnTo>
                  <a:pt x="170180" y="1021079"/>
                </a:lnTo>
                <a:lnTo>
                  <a:pt x="124942" y="1015000"/>
                </a:lnTo>
                <a:lnTo>
                  <a:pt x="84290" y="997843"/>
                </a:lnTo>
                <a:lnTo>
                  <a:pt x="49847" y="971230"/>
                </a:lnTo>
                <a:lnTo>
                  <a:pt x="23236" y="936785"/>
                </a:lnTo>
                <a:lnTo>
                  <a:pt x="6079" y="896130"/>
                </a:lnTo>
                <a:lnTo>
                  <a:pt x="0" y="850887"/>
                </a:lnTo>
                <a:lnTo>
                  <a:pt x="0" y="170179"/>
                </a:lnTo>
                <a:close/>
              </a:path>
            </a:pathLst>
          </a:cu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553849" y="3064009"/>
            <a:ext cx="163322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AUDITORÍA</a:t>
            </a:r>
            <a:r>
              <a:rPr sz="1800" spc="-204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PRIMER 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SEG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IMI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E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N</a:t>
            </a:r>
            <a:r>
              <a:rPr sz="1800" spc="-20" dirty="0">
                <a:solidFill>
                  <a:srgbClr val="525252"/>
                </a:solidFill>
                <a:latin typeface="Arial"/>
                <a:cs typeface="Arial"/>
              </a:rPr>
              <a:t>T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O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6113" y="1353778"/>
            <a:ext cx="2439035" cy="784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C" sz="1800" b="1" spc="-10" dirty="0" smtClean="0">
                <a:solidFill>
                  <a:schemeClr val="bg1"/>
                </a:solidFill>
                <a:latin typeface="Arial"/>
                <a:cs typeface="Arial"/>
              </a:rPr>
              <a:t>CICLO DE </a:t>
            </a:r>
            <a:r>
              <a:rPr sz="1800" b="1" spc="-10" dirty="0" smtClean="0">
                <a:solidFill>
                  <a:schemeClr val="bg1"/>
                </a:solidFill>
                <a:latin typeface="Arial"/>
                <a:cs typeface="Arial"/>
              </a:rPr>
              <a:t>AUDITORÍA</a:t>
            </a:r>
            <a:r>
              <a:rPr sz="1800" b="1" spc="-85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endParaRPr sz="18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R="91440" algn="ctr">
              <a:lnSpc>
                <a:spcPct val="100000"/>
              </a:lnSpc>
              <a:spcBef>
                <a:spcPts val="1650"/>
              </a:spcBef>
            </a:pPr>
            <a:r>
              <a:rPr sz="1800" spc="-5" dirty="0" smtClean="0">
                <a:solidFill>
                  <a:schemeClr val="bg1"/>
                </a:solidFill>
                <a:latin typeface="Arial"/>
                <a:cs typeface="Arial"/>
              </a:rPr>
              <a:t>AÑO 1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05791" y="2550345"/>
            <a:ext cx="7118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AÑO</a:t>
            </a:r>
            <a:r>
              <a:rPr sz="1800" spc="-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2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96642" y="2557889"/>
            <a:ext cx="7118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AÑO</a:t>
            </a:r>
            <a:r>
              <a:rPr sz="1800" spc="-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3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012941" y="2984757"/>
            <a:ext cx="2087880" cy="1021080"/>
          </a:xfrm>
          <a:custGeom>
            <a:avLst/>
            <a:gdLst/>
            <a:ahLst/>
            <a:cxnLst/>
            <a:rect l="l" t="t" r="r" b="b"/>
            <a:pathLst>
              <a:path w="2087879" h="1021079">
                <a:moveTo>
                  <a:pt x="0" y="170179"/>
                </a:moveTo>
                <a:lnTo>
                  <a:pt x="6079" y="124937"/>
                </a:lnTo>
                <a:lnTo>
                  <a:pt x="23236" y="84284"/>
                </a:lnTo>
                <a:lnTo>
                  <a:pt x="49847" y="49842"/>
                </a:lnTo>
                <a:lnTo>
                  <a:pt x="84290" y="23233"/>
                </a:lnTo>
                <a:lnTo>
                  <a:pt x="124942" y="6078"/>
                </a:lnTo>
                <a:lnTo>
                  <a:pt x="170180" y="0"/>
                </a:lnTo>
                <a:lnTo>
                  <a:pt x="1917700" y="0"/>
                </a:lnTo>
                <a:lnTo>
                  <a:pt x="1962942" y="6078"/>
                </a:lnTo>
                <a:lnTo>
                  <a:pt x="2003595" y="23233"/>
                </a:lnTo>
                <a:lnTo>
                  <a:pt x="2038037" y="49842"/>
                </a:lnTo>
                <a:lnTo>
                  <a:pt x="2064646" y="84284"/>
                </a:lnTo>
                <a:lnTo>
                  <a:pt x="2081801" y="124937"/>
                </a:lnTo>
                <a:lnTo>
                  <a:pt x="2087880" y="170179"/>
                </a:lnTo>
                <a:lnTo>
                  <a:pt x="2087880" y="850887"/>
                </a:lnTo>
                <a:lnTo>
                  <a:pt x="2081801" y="896130"/>
                </a:lnTo>
                <a:lnTo>
                  <a:pt x="2064646" y="936785"/>
                </a:lnTo>
                <a:lnTo>
                  <a:pt x="2038037" y="971230"/>
                </a:lnTo>
                <a:lnTo>
                  <a:pt x="2003595" y="997843"/>
                </a:lnTo>
                <a:lnTo>
                  <a:pt x="1962942" y="1015000"/>
                </a:lnTo>
                <a:lnTo>
                  <a:pt x="1917700" y="1021079"/>
                </a:lnTo>
                <a:lnTo>
                  <a:pt x="170180" y="1021079"/>
                </a:lnTo>
                <a:lnTo>
                  <a:pt x="124942" y="1015000"/>
                </a:lnTo>
                <a:lnTo>
                  <a:pt x="84290" y="997843"/>
                </a:lnTo>
                <a:lnTo>
                  <a:pt x="49847" y="971230"/>
                </a:lnTo>
                <a:lnTo>
                  <a:pt x="23236" y="936785"/>
                </a:lnTo>
                <a:lnTo>
                  <a:pt x="6079" y="896130"/>
                </a:lnTo>
                <a:lnTo>
                  <a:pt x="0" y="850887"/>
                </a:lnTo>
                <a:lnTo>
                  <a:pt x="0" y="170179"/>
                </a:lnTo>
                <a:close/>
              </a:path>
            </a:pathLst>
          </a:cu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239093" y="3064009"/>
            <a:ext cx="163322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AUDITORÍA</a:t>
            </a:r>
            <a:r>
              <a:rPr sz="1800" spc="-204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SEGUNDO 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SEG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IMI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E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N</a:t>
            </a:r>
            <a:r>
              <a:rPr sz="1800" spc="-20" dirty="0">
                <a:solidFill>
                  <a:srgbClr val="525252"/>
                </a:solidFill>
                <a:latin typeface="Arial"/>
                <a:cs typeface="Arial"/>
              </a:rPr>
              <a:t>T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O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04647" y="5719748"/>
            <a:ext cx="7118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AÑO</a:t>
            </a:r>
            <a:r>
              <a:rPr sz="1800" spc="-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4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667249" y="4770109"/>
            <a:ext cx="2318385" cy="715010"/>
          </a:xfrm>
          <a:custGeom>
            <a:avLst/>
            <a:gdLst/>
            <a:ahLst/>
            <a:cxnLst/>
            <a:rect l="l" t="t" r="r" b="b"/>
            <a:pathLst>
              <a:path w="2318385" h="715010">
                <a:moveTo>
                  <a:pt x="0" y="119125"/>
                </a:moveTo>
                <a:lnTo>
                  <a:pt x="9362" y="72759"/>
                </a:lnTo>
                <a:lnTo>
                  <a:pt x="34893" y="34893"/>
                </a:lnTo>
                <a:lnTo>
                  <a:pt x="72759" y="9362"/>
                </a:lnTo>
                <a:lnTo>
                  <a:pt x="119126" y="0"/>
                </a:lnTo>
                <a:lnTo>
                  <a:pt x="2198878" y="0"/>
                </a:lnTo>
                <a:lnTo>
                  <a:pt x="2245244" y="9362"/>
                </a:lnTo>
                <a:lnTo>
                  <a:pt x="2283110" y="34893"/>
                </a:lnTo>
                <a:lnTo>
                  <a:pt x="2308641" y="72759"/>
                </a:lnTo>
                <a:lnTo>
                  <a:pt x="2318004" y="119125"/>
                </a:lnTo>
                <a:lnTo>
                  <a:pt x="2318004" y="595629"/>
                </a:lnTo>
                <a:lnTo>
                  <a:pt x="2308641" y="641996"/>
                </a:lnTo>
                <a:lnTo>
                  <a:pt x="2283110" y="679862"/>
                </a:lnTo>
                <a:lnTo>
                  <a:pt x="2245244" y="705393"/>
                </a:lnTo>
                <a:lnTo>
                  <a:pt x="2198878" y="714755"/>
                </a:lnTo>
                <a:lnTo>
                  <a:pt x="119126" y="714755"/>
                </a:lnTo>
                <a:lnTo>
                  <a:pt x="72759" y="705393"/>
                </a:lnTo>
                <a:lnTo>
                  <a:pt x="34893" y="679862"/>
                </a:lnTo>
                <a:lnTo>
                  <a:pt x="9362" y="641996"/>
                </a:lnTo>
                <a:lnTo>
                  <a:pt x="0" y="595629"/>
                </a:lnTo>
                <a:lnTo>
                  <a:pt x="0" y="119125"/>
                </a:lnTo>
                <a:close/>
              </a:path>
            </a:pathLst>
          </a:cu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766068" y="4833336"/>
            <a:ext cx="21183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41935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AUDITORÍA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 RECE</a:t>
            </a:r>
            <a:r>
              <a:rPr sz="1800" spc="-45" dirty="0">
                <a:solidFill>
                  <a:srgbClr val="525252"/>
                </a:solidFill>
                <a:latin typeface="Arial"/>
                <a:cs typeface="Arial"/>
              </a:rPr>
              <a:t>R</a:t>
            </a:r>
            <a:r>
              <a:rPr sz="1800" spc="15" dirty="0">
                <a:solidFill>
                  <a:srgbClr val="525252"/>
                </a:solidFill>
                <a:latin typeface="Arial"/>
                <a:cs typeface="Arial"/>
              </a:rPr>
              <a:t>T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IFI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CA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C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IÓ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N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 rot="9352884">
            <a:off x="6358255" y="4204258"/>
            <a:ext cx="351155" cy="300990"/>
          </a:xfrm>
          <a:custGeom>
            <a:avLst/>
            <a:gdLst/>
            <a:ahLst/>
            <a:cxnLst/>
            <a:rect l="l" t="t" r="r" b="b"/>
            <a:pathLst>
              <a:path w="351154" h="300989">
                <a:moveTo>
                  <a:pt x="0" y="164604"/>
                </a:moveTo>
                <a:lnTo>
                  <a:pt x="177215" y="68148"/>
                </a:lnTo>
                <a:lnTo>
                  <a:pt x="140119" y="0"/>
                </a:lnTo>
                <a:lnTo>
                  <a:pt x="350608" y="62115"/>
                </a:lnTo>
                <a:lnTo>
                  <a:pt x="288493" y="272605"/>
                </a:lnTo>
                <a:lnTo>
                  <a:pt x="251396" y="204457"/>
                </a:lnTo>
                <a:lnTo>
                  <a:pt x="74193" y="300913"/>
                </a:lnTo>
                <a:lnTo>
                  <a:pt x="0" y="164604"/>
                </a:lnTo>
                <a:close/>
              </a:path>
            </a:pathLst>
          </a:cu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915625" y="2589364"/>
            <a:ext cx="320040" cy="308610"/>
          </a:xfrm>
          <a:custGeom>
            <a:avLst/>
            <a:gdLst/>
            <a:ahLst/>
            <a:cxnLst/>
            <a:rect l="l" t="t" r="r" b="b"/>
            <a:pathLst>
              <a:path w="320039" h="308610">
                <a:moveTo>
                  <a:pt x="102133" y="0"/>
                </a:moveTo>
                <a:lnTo>
                  <a:pt x="254038" y="132778"/>
                </a:lnTo>
                <a:lnTo>
                  <a:pt x="305104" y="74358"/>
                </a:lnTo>
                <a:lnTo>
                  <a:pt x="319811" y="293331"/>
                </a:lnTo>
                <a:lnTo>
                  <a:pt x="100850" y="308038"/>
                </a:lnTo>
                <a:lnTo>
                  <a:pt x="151917" y="249618"/>
                </a:lnTo>
                <a:lnTo>
                  <a:pt x="0" y="116839"/>
                </a:lnTo>
                <a:lnTo>
                  <a:pt x="102133" y="0"/>
                </a:lnTo>
                <a:close/>
              </a:path>
            </a:pathLst>
          </a:cu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584697" y="3339846"/>
            <a:ext cx="356870" cy="311150"/>
          </a:xfrm>
          <a:custGeom>
            <a:avLst/>
            <a:gdLst/>
            <a:ahLst/>
            <a:cxnLst/>
            <a:rect l="l" t="t" r="r" b="b"/>
            <a:pathLst>
              <a:path w="356870" h="311150">
                <a:moveTo>
                  <a:pt x="0" y="77724"/>
                </a:moveTo>
                <a:lnTo>
                  <a:pt x="201168" y="77724"/>
                </a:lnTo>
                <a:lnTo>
                  <a:pt x="201168" y="0"/>
                </a:lnTo>
                <a:lnTo>
                  <a:pt x="356616" y="155448"/>
                </a:lnTo>
                <a:lnTo>
                  <a:pt x="201168" y="310896"/>
                </a:lnTo>
                <a:lnTo>
                  <a:pt x="201168" y="233172"/>
                </a:lnTo>
                <a:lnTo>
                  <a:pt x="0" y="233172"/>
                </a:lnTo>
                <a:lnTo>
                  <a:pt x="0" y="77724"/>
                </a:lnTo>
                <a:close/>
              </a:path>
            </a:pathLst>
          </a:cu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17</a:t>
            </a:fld>
            <a:endParaRPr spc="-5" dirty="0"/>
          </a:p>
        </p:txBody>
      </p:sp>
      <p:sp>
        <p:nvSpPr>
          <p:cNvPr id="24" name="object 15"/>
          <p:cNvSpPr/>
          <p:nvPr/>
        </p:nvSpPr>
        <p:spPr>
          <a:xfrm rot="15457074">
            <a:off x="5022865" y="4256931"/>
            <a:ext cx="351155" cy="300990"/>
          </a:xfrm>
          <a:custGeom>
            <a:avLst/>
            <a:gdLst/>
            <a:ahLst/>
            <a:cxnLst/>
            <a:rect l="l" t="t" r="r" b="b"/>
            <a:pathLst>
              <a:path w="351154" h="300989">
                <a:moveTo>
                  <a:pt x="0" y="164604"/>
                </a:moveTo>
                <a:lnTo>
                  <a:pt x="177215" y="68148"/>
                </a:lnTo>
                <a:lnTo>
                  <a:pt x="140119" y="0"/>
                </a:lnTo>
                <a:lnTo>
                  <a:pt x="350608" y="62115"/>
                </a:lnTo>
                <a:lnTo>
                  <a:pt x="288493" y="272605"/>
                </a:lnTo>
                <a:lnTo>
                  <a:pt x="251396" y="204457"/>
                </a:lnTo>
                <a:lnTo>
                  <a:pt x="74193" y="300913"/>
                </a:lnTo>
                <a:lnTo>
                  <a:pt x="0" y="164604"/>
                </a:lnTo>
                <a:close/>
              </a:path>
            </a:pathLst>
          </a:cu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9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</TotalTime>
  <Words>919</Words>
  <Application>Microsoft Office PowerPoint</Application>
  <PresentationFormat>Presentación en pantalla (4:3)</PresentationFormat>
  <Paragraphs>118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2" baseType="lpstr">
      <vt:lpstr>Arial</vt:lpstr>
      <vt:lpstr>Calibri</vt:lpstr>
      <vt:lpstr>Times New Roman</vt:lpstr>
      <vt:lpstr>Wingdings</vt:lpstr>
      <vt:lpstr>Office Theme</vt:lpstr>
      <vt:lpstr>AUDITORÍAS DE SISTEMAS DE GESTIÓN  Speaker: Luis Clavijo Ayala</vt:lpstr>
      <vt:lpstr>Presentación de PowerPoint</vt:lpstr>
      <vt:lpstr>Informe y seguimiento de las auditorías</vt:lpstr>
      <vt:lpstr>Informe y seguimiento de las auditorías</vt:lpstr>
      <vt:lpstr>Informe y seguimiento de las auditorías</vt:lpstr>
      <vt:lpstr>Informe y seguimiento de las auditorías</vt:lpstr>
      <vt:lpstr>Informe y seguimiento de las auditorías</vt:lpstr>
      <vt:lpstr>Informe y seguimiento de las auditorías</vt:lpstr>
      <vt:lpstr>Informe y seguimiento de las auditorias (Notas de hallazgo)</vt:lpstr>
      <vt:lpstr>Informe y seguimiento de las auditorias (Notas de hallazgo)</vt:lpstr>
      <vt:lpstr>Informe y seguimiento de las auditorias (Presentación de No Conformidades</vt:lpstr>
      <vt:lpstr>Informe y seguimiento de las auditorías</vt:lpstr>
      <vt:lpstr>Informe y seguimiento de las auditorías</vt:lpstr>
      <vt:lpstr>Informe y seguimiento de las auditorías</vt:lpstr>
      <vt:lpstr>Presentación de PowerPoint</vt:lpstr>
      <vt:lpstr>Informe y seguimiento de las auditorías</vt:lpstr>
      <vt:lpstr>Informe y seguimiento de las auditorías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de la asignatura</dc:title>
  <dc:creator>Lourdes Sánchez Freire</dc:creator>
  <cp:lastModifiedBy>Luis Clavijo Ayala</cp:lastModifiedBy>
  <cp:revision>17</cp:revision>
  <dcterms:created xsi:type="dcterms:W3CDTF">2020-07-29T21:52:19Z</dcterms:created>
  <dcterms:modified xsi:type="dcterms:W3CDTF">2020-12-01T01:57:21Z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2019-05-15T00:00:00Z</vt:filetime>
  </property>
  <property fmtid="{D5CDD505-2E9C-101B-9397-08002B2CF9AE}" pid="3" name="Creator">
    <vt:lpwstr>Acrobat PDFMaker 15 para PowerPoint</vt:lpwstr>
  </property>
  <property fmtid="{D5CDD505-2E9C-101B-9397-08002B2CF9AE}" pid="4" name="LastSaved">
    <vt:filetime>2020-07-29T00:00:00Z</vt:filetime>
  </property>
</Properties>
</file>