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8" r:id="rId4"/>
    <p:sldId id="259" r:id="rId5"/>
    <p:sldId id="279" r:id="rId6"/>
    <p:sldId id="280" r:id="rId7"/>
    <p:sldId id="261" r:id="rId8"/>
    <p:sldId id="281" r:id="rId9"/>
    <p:sldId id="262" r:id="rId10"/>
    <p:sldId id="282" r:id="rId11"/>
    <p:sldId id="291" r:id="rId12"/>
    <p:sldId id="263" r:id="rId13"/>
    <p:sldId id="264" r:id="rId14"/>
    <p:sldId id="283" r:id="rId15"/>
    <p:sldId id="265" r:id="rId16"/>
    <p:sldId id="266" r:id="rId17"/>
    <p:sldId id="267" r:id="rId18"/>
    <p:sldId id="268" r:id="rId19"/>
    <p:sldId id="285" r:id="rId20"/>
    <p:sldId id="269" r:id="rId21"/>
    <p:sldId id="286" r:id="rId22"/>
    <p:sldId id="287" r:id="rId23"/>
    <p:sldId id="288" r:id="rId24"/>
    <p:sldId id="270" r:id="rId25"/>
    <p:sldId id="272" r:id="rId26"/>
    <p:sldId id="289" r:id="rId27"/>
    <p:sldId id="273" r:id="rId28"/>
    <p:sldId id="274" r:id="rId29"/>
    <p:sldId id="275" r:id="rId30"/>
    <p:sldId id="276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7A7656-574D-405C-9F93-BB5F85C70A00}" type="doc">
      <dgm:prSet loTypeId="urn:microsoft.com/office/officeart/2005/8/layout/defaul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8E1CA46A-B746-428C-A2BB-824F3F9F3DF4}">
      <dgm:prSet phldrT="[Texto]"/>
      <dgm:spPr/>
      <dgm:t>
        <a:bodyPr/>
        <a:lstStyle/>
        <a:p>
          <a:r>
            <a:rPr lang="es-ES" dirty="0"/>
            <a:t>Observación de actividades y condiciones de trabajo</a:t>
          </a:r>
        </a:p>
      </dgm:t>
    </dgm:pt>
    <dgm:pt modelId="{DFF23B34-07FB-4A3C-824D-1C9FECEEB9EF}" type="parTrans" cxnId="{D8D14A4D-E71C-4156-8469-6313B1DE20E4}">
      <dgm:prSet/>
      <dgm:spPr/>
      <dgm:t>
        <a:bodyPr/>
        <a:lstStyle/>
        <a:p>
          <a:endParaRPr lang="es-ES"/>
        </a:p>
      </dgm:t>
    </dgm:pt>
    <dgm:pt modelId="{E01D0106-385C-4594-A1A4-D36F0BDE0F27}" type="sibTrans" cxnId="{D8D14A4D-E71C-4156-8469-6313B1DE20E4}">
      <dgm:prSet/>
      <dgm:spPr/>
      <dgm:t>
        <a:bodyPr/>
        <a:lstStyle/>
        <a:p>
          <a:endParaRPr lang="es-ES"/>
        </a:p>
      </dgm:t>
    </dgm:pt>
    <dgm:pt modelId="{097100C4-9C50-4DDD-8BB7-7C5EE6502BD6}">
      <dgm:prSet phldrT="[Texto]"/>
      <dgm:spPr/>
      <dgm:t>
        <a:bodyPr/>
        <a:lstStyle/>
        <a:p>
          <a:r>
            <a:rPr lang="es-ES" dirty="0"/>
            <a:t>Registros, actas de reuniones, informes de resultados</a:t>
          </a:r>
        </a:p>
      </dgm:t>
    </dgm:pt>
    <dgm:pt modelId="{A727FF5B-D870-4402-AAB3-5D5D9C072F1D}" type="parTrans" cxnId="{4FF69C23-ED28-405F-A257-09BB88B3C583}">
      <dgm:prSet/>
      <dgm:spPr/>
      <dgm:t>
        <a:bodyPr/>
        <a:lstStyle/>
        <a:p>
          <a:endParaRPr lang="es-ES"/>
        </a:p>
      </dgm:t>
    </dgm:pt>
    <dgm:pt modelId="{D60C856E-4ED2-4246-88BE-A0E578025E72}" type="sibTrans" cxnId="{4FF69C23-ED28-405F-A257-09BB88B3C583}">
      <dgm:prSet/>
      <dgm:spPr/>
      <dgm:t>
        <a:bodyPr/>
        <a:lstStyle/>
        <a:p>
          <a:endParaRPr lang="es-ES"/>
        </a:p>
      </dgm:t>
    </dgm:pt>
    <dgm:pt modelId="{704AFA43-7C13-4421-A844-EEA3198E0CBD}">
      <dgm:prSet phldrT="[Texto]"/>
      <dgm:spPr/>
      <dgm:t>
        <a:bodyPr/>
        <a:lstStyle/>
        <a:p>
          <a:r>
            <a:rPr lang="es-ES" dirty="0"/>
            <a:t>Análisis e indicadores de desempeño</a:t>
          </a:r>
        </a:p>
      </dgm:t>
    </dgm:pt>
    <dgm:pt modelId="{CF62239A-D6A1-490D-9C2F-451CDC19976F}" type="parTrans" cxnId="{84A576D2-E8F4-4CEB-B8C2-B46FEC29ACCC}">
      <dgm:prSet/>
      <dgm:spPr/>
      <dgm:t>
        <a:bodyPr/>
        <a:lstStyle/>
        <a:p>
          <a:endParaRPr lang="es-ES"/>
        </a:p>
      </dgm:t>
    </dgm:pt>
    <dgm:pt modelId="{E8B6A724-26D9-4EFB-B2FD-44514581A266}" type="sibTrans" cxnId="{84A576D2-E8F4-4CEB-B8C2-B46FEC29ACCC}">
      <dgm:prSet/>
      <dgm:spPr/>
      <dgm:t>
        <a:bodyPr/>
        <a:lstStyle/>
        <a:p>
          <a:endParaRPr lang="es-ES"/>
        </a:p>
      </dgm:t>
    </dgm:pt>
    <dgm:pt modelId="{C888977A-AA3E-49D7-83C3-BF8C8187FE88}">
      <dgm:prSet phldrT="[Texto]"/>
      <dgm:spPr/>
      <dgm:t>
        <a:bodyPr/>
        <a:lstStyle/>
        <a:p>
          <a:r>
            <a:rPr lang="es-ES" dirty="0"/>
            <a:t>Retroalimentación de clientes</a:t>
          </a:r>
        </a:p>
      </dgm:t>
    </dgm:pt>
    <dgm:pt modelId="{DF274B96-E76F-4E79-9A2E-97462B175873}" type="parTrans" cxnId="{D08E0FD4-9BB5-48C0-9978-BB3E32CFA723}">
      <dgm:prSet/>
      <dgm:spPr/>
      <dgm:t>
        <a:bodyPr/>
        <a:lstStyle/>
        <a:p>
          <a:endParaRPr lang="es-ES"/>
        </a:p>
      </dgm:t>
    </dgm:pt>
    <dgm:pt modelId="{6C2D32B2-AC91-4C31-8AB8-3F94FE8D45F4}" type="sibTrans" cxnId="{D08E0FD4-9BB5-48C0-9978-BB3E32CFA723}">
      <dgm:prSet/>
      <dgm:spPr/>
      <dgm:t>
        <a:bodyPr/>
        <a:lstStyle/>
        <a:p>
          <a:endParaRPr lang="es-ES"/>
        </a:p>
      </dgm:t>
    </dgm:pt>
    <dgm:pt modelId="{CAF4C9CA-99E6-463E-8EAD-1B5EE972DBB6}">
      <dgm:prSet phldrT="[Texto]"/>
      <dgm:spPr/>
      <dgm:t>
        <a:bodyPr/>
        <a:lstStyle/>
        <a:p>
          <a:r>
            <a:rPr lang="es-ES" dirty="0"/>
            <a:t>Encuestas y mediciones externas. Análisis de satisfacción</a:t>
          </a:r>
        </a:p>
      </dgm:t>
    </dgm:pt>
    <dgm:pt modelId="{DA5E0349-E639-450D-B449-082BC27668B3}" type="parTrans" cxnId="{BE381399-0A84-4A63-8B97-2010D593F670}">
      <dgm:prSet/>
      <dgm:spPr/>
      <dgm:t>
        <a:bodyPr/>
        <a:lstStyle/>
        <a:p>
          <a:endParaRPr lang="es-ES"/>
        </a:p>
      </dgm:t>
    </dgm:pt>
    <dgm:pt modelId="{705D0802-E6C6-4173-8F6B-579B495DD1B6}" type="sibTrans" cxnId="{BE381399-0A84-4A63-8B97-2010D593F670}">
      <dgm:prSet/>
      <dgm:spPr/>
      <dgm:t>
        <a:bodyPr/>
        <a:lstStyle/>
        <a:p>
          <a:endParaRPr lang="es-ES"/>
        </a:p>
      </dgm:t>
    </dgm:pt>
    <dgm:pt modelId="{5F6057D1-F058-42BA-8058-A44A1BF76085}" type="pres">
      <dgm:prSet presAssocID="{CC7A7656-574D-405C-9F93-BB5F85C70A00}" presName="diagram" presStyleCnt="0">
        <dgm:presLayoutVars>
          <dgm:dir/>
          <dgm:resizeHandles val="exact"/>
        </dgm:presLayoutVars>
      </dgm:prSet>
      <dgm:spPr/>
    </dgm:pt>
    <dgm:pt modelId="{25192A0C-206D-4D2C-B31F-E948E2B9963A}" type="pres">
      <dgm:prSet presAssocID="{8E1CA46A-B746-428C-A2BB-824F3F9F3DF4}" presName="node" presStyleLbl="node1" presStyleIdx="0" presStyleCnt="5">
        <dgm:presLayoutVars>
          <dgm:bulletEnabled val="1"/>
        </dgm:presLayoutVars>
      </dgm:prSet>
      <dgm:spPr/>
    </dgm:pt>
    <dgm:pt modelId="{F351E858-0D66-49D0-A25D-127984AAE0E8}" type="pres">
      <dgm:prSet presAssocID="{E01D0106-385C-4594-A1A4-D36F0BDE0F27}" presName="sibTrans" presStyleCnt="0"/>
      <dgm:spPr/>
    </dgm:pt>
    <dgm:pt modelId="{F6130930-BADB-456D-B178-46B47F60B4AC}" type="pres">
      <dgm:prSet presAssocID="{097100C4-9C50-4DDD-8BB7-7C5EE6502BD6}" presName="node" presStyleLbl="node1" presStyleIdx="1" presStyleCnt="5">
        <dgm:presLayoutVars>
          <dgm:bulletEnabled val="1"/>
        </dgm:presLayoutVars>
      </dgm:prSet>
      <dgm:spPr/>
    </dgm:pt>
    <dgm:pt modelId="{C891B352-C238-4F9F-A03E-E8BB64B745C5}" type="pres">
      <dgm:prSet presAssocID="{D60C856E-4ED2-4246-88BE-A0E578025E72}" presName="sibTrans" presStyleCnt="0"/>
      <dgm:spPr/>
    </dgm:pt>
    <dgm:pt modelId="{5D506CE6-726F-4B37-9457-F353D167ED40}" type="pres">
      <dgm:prSet presAssocID="{704AFA43-7C13-4421-A844-EEA3198E0CBD}" presName="node" presStyleLbl="node1" presStyleIdx="2" presStyleCnt="5">
        <dgm:presLayoutVars>
          <dgm:bulletEnabled val="1"/>
        </dgm:presLayoutVars>
      </dgm:prSet>
      <dgm:spPr/>
    </dgm:pt>
    <dgm:pt modelId="{DB56AF03-B9BC-47E9-8D52-9ECB032A4FAB}" type="pres">
      <dgm:prSet presAssocID="{E8B6A724-26D9-4EFB-B2FD-44514581A266}" presName="sibTrans" presStyleCnt="0"/>
      <dgm:spPr/>
    </dgm:pt>
    <dgm:pt modelId="{136EB73F-1552-4423-98DC-1658DA4B1143}" type="pres">
      <dgm:prSet presAssocID="{C888977A-AA3E-49D7-83C3-BF8C8187FE88}" presName="node" presStyleLbl="node1" presStyleIdx="3" presStyleCnt="5">
        <dgm:presLayoutVars>
          <dgm:bulletEnabled val="1"/>
        </dgm:presLayoutVars>
      </dgm:prSet>
      <dgm:spPr/>
    </dgm:pt>
    <dgm:pt modelId="{0D1DA4C2-1CE2-4EED-BA56-428A9070977B}" type="pres">
      <dgm:prSet presAssocID="{6C2D32B2-AC91-4C31-8AB8-3F94FE8D45F4}" presName="sibTrans" presStyleCnt="0"/>
      <dgm:spPr/>
    </dgm:pt>
    <dgm:pt modelId="{83F97235-4245-4B3E-92D7-D928C13B28D5}" type="pres">
      <dgm:prSet presAssocID="{CAF4C9CA-99E6-463E-8EAD-1B5EE972DBB6}" presName="node" presStyleLbl="node1" presStyleIdx="4" presStyleCnt="5">
        <dgm:presLayoutVars>
          <dgm:bulletEnabled val="1"/>
        </dgm:presLayoutVars>
      </dgm:prSet>
      <dgm:spPr/>
    </dgm:pt>
  </dgm:ptLst>
  <dgm:cxnLst>
    <dgm:cxn modelId="{07320019-915C-42C7-B6A4-A8EB9F99D0DB}" type="presOf" srcId="{CC7A7656-574D-405C-9F93-BB5F85C70A00}" destId="{5F6057D1-F058-42BA-8058-A44A1BF76085}" srcOrd="0" destOrd="0" presId="urn:microsoft.com/office/officeart/2005/8/layout/default"/>
    <dgm:cxn modelId="{620E781E-7BF1-4A39-B0D9-932E9CE7B4C4}" type="presOf" srcId="{8E1CA46A-B746-428C-A2BB-824F3F9F3DF4}" destId="{25192A0C-206D-4D2C-B31F-E948E2B9963A}" srcOrd="0" destOrd="0" presId="urn:microsoft.com/office/officeart/2005/8/layout/default"/>
    <dgm:cxn modelId="{4FF69C23-ED28-405F-A257-09BB88B3C583}" srcId="{CC7A7656-574D-405C-9F93-BB5F85C70A00}" destId="{097100C4-9C50-4DDD-8BB7-7C5EE6502BD6}" srcOrd="1" destOrd="0" parTransId="{A727FF5B-D870-4402-AAB3-5D5D9C072F1D}" sibTransId="{D60C856E-4ED2-4246-88BE-A0E578025E72}"/>
    <dgm:cxn modelId="{D8D14A4D-E71C-4156-8469-6313B1DE20E4}" srcId="{CC7A7656-574D-405C-9F93-BB5F85C70A00}" destId="{8E1CA46A-B746-428C-A2BB-824F3F9F3DF4}" srcOrd="0" destOrd="0" parTransId="{DFF23B34-07FB-4A3C-824D-1C9FECEEB9EF}" sibTransId="{E01D0106-385C-4594-A1A4-D36F0BDE0F27}"/>
    <dgm:cxn modelId="{E7843259-618E-46C3-9D9F-6440FD078B1D}" type="presOf" srcId="{CAF4C9CA-99E6-463E-8EAD-1B5EE972DBB6}" destId="{83F97235-4245-4B3E-92D7-D928C13B28D5}" srcOrd="0" destOrd="0" presId="urn:microsoft.com/office/officeart/2005/8/layout/default"/>
    <dgm:cxn modelId="{7433A790-4CD0-4510-BFE8-80FCF53DD43C}" type="presOf" srcId="{097100C4-9C50-4DDD-8BB7-7C5EE6502BD6}" destId="{F6130930-BADB-456D-B178-46B47F60B4AC}" srcOrd="0" destOrd="0" presId="urn:microsoft.com/office/officeart/2005/8/layout/default"/>
    <dgm:cxn modelId="{BE381399-0A84-4A63-8B97-2010D593F670}" srcId="{CC7A7656-574D-405C-9F93-BB5F85C70A00}" destId="{CAF4C9CA-99E6-463E-8EAD-1B5EE972DBB6}" srcOrd="4" destOrd="0" parTransId="{DA5E0349-E639-450D-B449-082BC27668B3}" sibTransId="{705D0802-E6C6-4173-8F6B-579B495DD1B6}"/>
    <dgm:cxn modelId="{6B1962C8-1980-468E-B0D4-28D6ADB47347}" type="presOf" srcId="{C888977A-AA3E-49D7-83C3-BF8C8187FE88}" destId="{136EB73F-1552-4423-98DC-1658DA4B1143}" srcOrd="0" destOrd="0" presId="urn:microsoft.com/office/officeart/2005/8/layout/default"/>
    <dgm:cxn modelId="{84A576D2-E8F4-4CEB-B8C2-B46FEC29ACCC}" srcId="{CC7A7656-574D-405C-9F93-BB5F85C70A00}" destId="{704AFA43-7C13-4421-A844-EEA3198E0CBD}" srcOrd="2" destOrd="0" parTransId="{CF62239A-D6A1-490D-9C2F-451CDC19976F}" sibTransId="{E8B6A724-26D9-4EFB-B2FD-44514581A266}"/>
    <dgm:cxn modelId="{D08E0FD4-9BB5-48C0-9978-BB3E32CFA723}" srcId="{CC7A7656-574D-405C-9F93-BB5F85C70A00}" destId="{C888977A-AA3E-49D7-83C3-BF8C8187FE88}" srcOrd="3" destOrd="0" parTransId="{DF274B96-E76F-4E79-9A2E-97462B175873}" sibTransId="{6C2D32B2-AC91-4C31-8AB8-3F94FE8D45F4}"/>
    <dgm:cxn modelId="{34E025DD-6B2D-4B6E-AC5B-3CCF0CB961C9}" type="presOf" srcId="{704AFA43-7C13-4421-A844-EEA3198E0CBD}" destId="{5D506CE6-726F-4B37-9457-F353D167ED40}" srcOrd="0" destOrd="0" presId="urn:microsoft.com/office/officeart/2005/8/layout/default"/>
    <dgm:cxn modelId="{326834D0-B713-4C14-B8F1-24F3CCD046BC}" type="presParOf" srcId="{5F6057D1-F058-42BA-8058-A44A1BF76085}" destId="{25192A0C-206D-4D2C-B31F-E948E2B9963A}" srcOrd="0" destOrd="0" presId="urn:microsoft.com/office/officeart/2005/8/layout/default"/>
    <dgm:cxn modelId="{292E7D69-3073-4075-95FA-3299BBCD1A03}" type="presParOf" srcId="{5F6057D1-F058-42BA-8058-A44A1BF76085}" destId="{F351E858-0D66-49D0-A25D-127984AAE0E8}" srcOrd="1" destOrd="0" presId="urn:microsoft.com/office/officeart/2005/8/layout/default"/>
    <dgm:cxn modelId="{12D156C0-137D-4400-9C1B-F76665D2F60E}" type="presParOf" srcId="{5F6057D1-F058-42BA-8058-A44A1BF76085}" destId="{F6130930-BADB-456D-B178-46B47F60B4AC}" srcOrd="2" destOrd="0" presId="urn:microsoft.com/office/officeart/2005/8/layout/default"/>
    <dgm:cxn modelId="{8C75A6A4-088D-4F83-B54F-1B44057A4D7D}" type="presParOf" srcId="{5F6057D1-F058-42BA-8058-A44A1BF76085}" destId="{C891B352-C238-4F9F-A03E-E8BB64B745C5}" srcOrd="3" destOrd="0" presId="urn:microsoft.com/office/officeart/2005/8/layout/default"/>
    <dgm:cxn modelId="{129482E3-F77A-4DB7-A882-ED84E5987802}" type="presParOf" srcId="{5F6057D1-F058-42BA-8058-A44A1BF76085}" destId="{5D506CE6-726F-4B37-9457-F353D167ED40}" srcOrd="4" destOrd="0" presId="urn:microsoft.com/office/officeart/2005/8/layout/default"/>
    <dgm:cxn modelId="{771119B2-3257-4004-A249-B1F33E7C7F41}" type="presParOf" srcId="{5F6057D1-F058-42BA-8058-A44A1BF76085}" destId="{DB56AF03-B9BC-47E9-8D52-9ECB032A4FAB}" srcOrd="5" destOrd="0" presId="urn:microsoft.com/office/officeart/2005/8/layout/default"/>
    <dgm:cxn modelId="{9705A11F-1490-45DD-8259-0F076E25EBA1}" type="presParOf" srcId="{5F6057D1-F058-42BA-8058-A44A1BF76085}" destId="{136EB73F-1552-4423-98DC-1658DA4B1143}" srcOrd="6" destOrd="0" presId="urn:microsoft.com/office/officeart/2005/8/layout/default"/>
    <dgm:cxn modelId="{3F01EB0C-90AE-4B7C-9066-138A6B28317E}" type="presParOf" srcId="{5F6057D1-F058-42BA-8058-A44A1BF76085}" destId="{0D1DA4C2-1CE2-4EED-BA56-428A9070977B}" srcOrd="7" destOrd="0" presId="urn:microsoft.com/office/officeart/2005/8/layout/default"/>
    <dgm:cxn modelId="{EAC8D6F7-1301-419F-8746-579EFDE09DC1}" type="presParOf" srcId="{5F6057D1-F058-42BA-8058-A44A1BF76085}" destId="{83F97235-4245-4B3E-92D7-D928C13B28D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92A0C-206D-4D2C-B31F-E948E2B9963A}">
      <dsp:nvSpPr>
        <dsp:cNvPr id="0" name=""/>
        <dsp:cNvSpPr/>
      </dsp:nvSpPr>
      <dsp:spPr>
        <a:xfrm>
          <a:off x="720465" y="808"/>
          <a:ext cx="1790054" cy="107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Observación de actividades y condiciones de trabajo</a:t>
          </a:r>
        </a:p>
      </dsp:txBody>
      <dsp:txXfrm>
        <a:off x="720465" y="808"/>
        <a:ext cx="1790054" cy="1074032"/>
      </dsp:txXfrm>
    </dsp:sp>
    <dsp:sp modelId="{F6130930-BADB-456D-B178-46B47F60B4AC}">
      <dsp:nvSpPr>
        <dsp:cNvPr id="0" name=""/>
        <dsp:cNvSpPr/>
      </dsp:nvSpPr>
      <dsp:spPr>
        <a:xfrm>
          <a:off x="2689525" y="808"/>
          <a:ext cx="1790054" cy="107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Registros, actas de reuniones, informes de resultados</a:t>
          </a:r>
        </a:p>
      </dsp:txBody>
      <dsp:txXfrm>
        <a:off x="2689525" y="808"/>
        <a:ext cx="1790054" cy="1074032"/>
      </dsp:txXfrm>
    </dsp:sp>
    <dsp:sp modelId="{5D506CE6-726F-4B37-9457-F353D167ED40}">
      <dsp:nvSpPr>
        <dsp:cNvPr id="0" name=""/>
        <dsp:cNvSpPr/>
      </dsp:nvSpPr>
      <dsp:spPr>
        <a:xfrm>
          <a:off x="720465" y="1253847"/>
          <a:ext cx="1790054" cy="107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Análisis e indicadores de desempeño</a:t>
          </a:r>
        </a:p>
      </dsp:txBody>
      <dsp:txXfrm>
        <a:off x="720465" y="1253847"/>
        <a:ext cx="1790054" cy="1074032"/>
      </dsp:txXfrm>
    </dsp:sp>
    <dsp:sp modelId="{136EB73F-1552-4423-98DC-1658DA4B1143}">
      <dsp:nvSpPr>
        <dsp:cNvPr id="0" name=""/>
        <dsp:cNvSpPr/>
      </dsp:nvSpPr>
      <dsp:spPr>
        <a:xfrm>
          <a:off x="2689525" y="1253847"/>
          <a:ext cx="1790054" cy="107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Retroalimentación de clientes</a:t>
          </a:r>
        </a:p>
      </dsp:txBody>
      <dsp:txXfrm>
        <a:off x="2689525" y="1253847"/>
        <a:ext cx="1790054" cy="1074032"/>
      </dsp:txXfrm>
    </dsp:sp>
    <dsp:sp modelId="{83F97235-4245-4B3E-92D7-D928C13B28D5}">
      <dsp:nvSpPr>
        <dsp:cNvPr id="0" name=""/>
        <dsp:cNvSpPr/>
      </dsp:nvSpPr>
      <dsp:spPr>
        <a:xfrm>
          <a:off x="1704995" y="2506885"/>
          <a:ext cx="1790054" cy="107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Encuestas y mediciones externas. Análisis de satisfacción</a:t>
          </a:r>
        </a:p>
      </dsp:txBody>
      <dsp:txXfrm>
        <a:off x="1704995" y="2506885"/>
        <a:ext cx="1790054" cy="107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611355"/>
            <a:ext cx="9144000" cy="134620"/>
          </a:xfrm>
          <a:custGeom>
            <a:avLst/>
            <a:gdLst/>
            <a:ahLst/>
            <a:cxnLst/>
            <a:rect l="l" t="t" r="r" b="b"/>
            <a:pathLst>
              <a:path w="9144000" h="134620">
                <a:moveTo>
                  <a:pt x="0" y="134124"/>
                </a:moveTo>
                <a:lnTo>
                  <a:pt x="9144000" y="134124"/>
                </a:lnTo>
                <a:lnTo>
                  <a:pt x="9144000" y="0"/>
                </a:lnTo>
                <a:lnTo>
                  <a:pt x="0" y="0"/>
                </a:lnTo>
                <a:lnTo>
                  <a:pt x="0" y="134124"/>
                </a:lnTo>
                <a:close/>
              </a:path>
            </a:pathLst>
          </a:custGeom>
          <a:solidFill>
            <a:srgbClr val="009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8452104" y="6577583"/>
            <a:ext cx="1905" cy="135890"/>
          </a:xfrm>
          <a:custGeom>
            <a:avLst/>
            <a:gdLst/>
            <a:ahLst/>
            <a:cxnLst/>
            <a:rect l="l" t="t" r="r" b="b"/>
            <a:pathLst>
              <a:path w="1904" h="135890">
                <a:moveTo>
                  <a:pt x="0" y="135636"/>
                </a:moveTo>
                <a:lnTo>
                  <a:pt x="1524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0332" y="6428232"/>
            <a:ext cx="1220723" cy="3870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828" y="3254918"/>
            <a:ext cx="8480343" cy="1945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47800" y="2057400"/>
            <a:ext cx="5983605" cy="189090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sz="3200" b="1" spc="-5" dirty="0">
                <a:solidFill>
                  <a:srgbClr val="0070C0"/>
                </a:solidFill>
              </a:rPr>
              <a:t>AUDITORÍAS DE SISTEMAS DE</a:t>
            </a:r>
            <a:r>
              <a:rPr sz="3200" b="1" spc="-20" dirty="0">
                <a:solidFill>
                  <a:srgbClr val="0070C0"/>
                </a:solidFill>
              </a:rPr>
              <a:t> </a:t>
            </a:r>
            <a:r>
              <a:rPr sz="3200" b="1" spc="-5" dirty="0">
                <a:solidFill>
                  <a:srgbClr val="0070C0"/>
                </a:solidFill>
              </a:rPr>
              <a:t>GESTIÓN</a:t>
            </a:r>
            <a:br>
              <a:rPr lang="es-EC" sz="3200" b="1" spc="-5" dirty="0">
                <a:solidFill>
                  <a:srgbClr val="0070C0"/>
                </a:solidFill>
              </a:rPr>
            </a:br>
            <a:endParaRPr sz="3200" b="1" spc="-5" dirty="0">
              <a:solidFill>
                <a:srgbClr val="0070C0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b="1" spc="-5" dirty="0">
                <a:solidFill>
                  <a:srgbClr val="0070C0"/>
                </a:solidFill>
              </a:rPr>
              <a:t>Speaker: Luis Clavijo Ayala </a:t>
            </a:r>
            <a:endParaRPr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6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502" y="2514600"/>
            <a:ext cx="7706995" cy="15946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sz="4000" spc="-5" dirty="0">
                <a:latin typeface="Arial"/>
                <a:cs typeface="Arial"/>
              </a:rPr>
              <a:t>El </a:t>
            </a:r>
            <a:r>
              <a:rPr sz="4000" dirty="0">
                <a:latin typeface="Arial"/>
                <a:cs typeface="Arial"/>
              </a:rPr>
              <a:t>proceso de</a:t>
            </a:r>
            <a:r>
              <a:rPr sz="4000" spc="-9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auditoria</a:t>
            </a:r>
            <a:endParaRPr lang="es-EC" sz="4000" spc="-5" dirty="0">
              <a:latin typeface="Arial"/>
              <a:cs typeface="Arial"/>
            </a:endParaRP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lang="es-EC" sz="2800" spc="-5" dirty="0">
                <a:latin typeface="Arial"/>
                <a:cs typeface="Arial"/>
              </a:rPr>
              <a:t>Cuestiones previas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369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106" y="328612"/>
            <a:ext cx="47024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  <a:latin typeface="Arial"/>
                <a:cs typeface="Arial"/>
              </a:rPr>
              <a:t>El proceso de</a:t>
            </a:r>
            <a:r>
              <a:rPr sz="28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70C0"/>
                </a:solidFill>
                <a:latin typeface="Arial"/>
                <a:cs typeface="Arial"/>
              </a:rPr>
              <a:t>auditoría</a:t>
            </a:r>
            <a:endParaRPr sz="2800" b="1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359" y="935644"/>
            <a:ext cx="3706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Actividades 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proceso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7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1600200"/>
            <a:ext cx="6934200" cy="3742153"/>
          </a:xfrm>
          <a:prstGeom prst="rect">
            <a:avLst/>
          </a:prstGeom>
          <a:blipFill>
            <a:blip r:embed="rId2" cstate="print"/>
            <a:srcRect/>
            <a:stretch>
              <a:fillRect t="-2281" r="-219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452780"/>
            <a:ext cx="4191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7497" y="2970659"/>
            <a:ext cx="8375205" cy="2744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CUESTIONES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PREVIAS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considerar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6990">
              <a:lnSpc>
                <a:spcPct val="100000"/>
              </a:lnSpc>
              <a:spcBef>
                <a:spcPts val="1545"/>
              </a:spcBef>
              <a:tabLst>
                <a:tab pos="389255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1.	Grado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interacción entre auditor y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auditado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8989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89255" algn="l"/>
                <a:tab pos="390525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interacción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ser</a:t>
            </a:r>
            <a:r>
              <a:rPr sz="180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humano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8989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89255" algn="l"/>
                <a:tab pos="39052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Sin interacción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ser</a:t>
            </a:r>
            <a:r>
              <a:rPr sz="1800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humano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3020">
              <a:lnSpc>
                <a:spcPct val="100000"/>
              </a:lnSpc>
              <a:tabLst>
                <a:tab pos="375920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2.	Ubicación del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auditado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7592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75920" algn="l"/>
                <a:tab pos="37655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instalaciones del auditado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(in</a:t>
            </a:r>
            <a:r>
              <a:rPr sz="1800" spc="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situ)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75920" marR="580390" indent="-34290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75920" algn="l"/>
                <a:tab pos="37655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Remota o 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distancia.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realizar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una auditoría remota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depende del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grado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confianza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entre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pic>
        <p:nvPicPr>
          <p:cNvPr id="11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474" y="112395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84993"/>
            <a:ext cx="4550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107" y="2579653"/>
            <a:ext cx="7772400" cy="35163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5"/>
              </a:spcBef>
              <a:tabLst>
                <a:tab pos="354965" algn="l"/>
              </a:tabLst>
            </a:pPr>
            <a:r>
              <a:rPr sz="1800" b="1" spc="-5" dirty="0">
                <a:solidFill>
                  <a:srgbClr val="0098CD"/>
                </a:solidFill>
                <a:latin typeface="Arial"/>
                <a:cs typeface="Arial"/>
              </a:rPr>
              <a:t>3.	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Visita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 las instalaciones del</a:t>
            </a:r>
            <a:r>
              <a:rPr sz="1800" b="1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lang="es-EC" sz="1800" b="1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  <a:tabLst>
                <a:tab pos="354965" algn="l"/>
              </a:tabLst>
            </a:pPr>
            <a:endParaRPr sz="1800" dirty="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objeto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minimizar la interferencia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con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procesos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para asegurar la 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seguridad y salud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auditores, hay que</a:t>
            </a:r>
            <a:r>
              <a:rPr sz="1800" spc="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considerar: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Planificar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visita: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garantizar autorización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acceso, facilitar</a:t>
            </a:r>
            <a:r>
              <a:rPr sz="1800" spc="1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información…</a:t>
            </a:r>
            <a:endParaRPr sz="1800" dirty="0">
              <a:latin typeface="Arial"/>
              <a:cs typeface="Arial"/>
            </a:endParaRPr>
          </a:p>
          <a:p>
            <a:pPr marL="355600" marR="635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4965" algn="l"/>
                <a:tab pos="355600" algn="l"/>
                <a:tab pos="1652270" algn="l"/>
                <a:tab pos="1960245" algn="l"/>
                <a:tab pos="2508885" algn="l"/>
                <a:tab pos="3195955" algn="l"/>
                <a:tab pos="4418330" algn="l"/>
                <a:tab pos="4726305" algn="l"/>
                <a:tab pos="5820410" algn="l"/>
                <a:tab pos="6320790" algn="l"/>
                <a:tab pos="6942455" algn="l"/>
                <a:tab pos="8467725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ct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: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int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	l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act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dad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,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EP</a:t>
            </a:r>
            <a:r>
              <a:rPr sz="1800" spc="-229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,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un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10" dirty="0" err="1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lang="es-EC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riesgos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,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procedimiento de emergencias,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permiso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hacer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foto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s, etc.</a:t>
            </a:r>
            <a:endParaRPr sz="1800" dirty="0">
              <a:latin typeface="Arial"/>
              <a:cs typeface="Arial"/>
            </a:endParaRPr>
          </a:p>
          <a:p>
            <a:pPr marL="355600" marR="6985" indent="-34290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4965" algn="l"/>
                <a:tab pos="355600" algn="l"/>
                <a:tab pos="1652270" algn="l"/>
                <a:tab pos="2035810" algn="l"/>
                <a:tab pos="3052445" algn="l"/>
                <a:tab pos="3855720" algn="l"/>
                <a:tab pos="5128895" algn="l"/>
                <a:tab pos="5981700" algn="l"/>
                <a:tab pos="6670675" algn="l"/>
                <a:tab pos="7103745" algn="l"/>
                <a:tab pos="78181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ct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aud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í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:	v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f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é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tes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ci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,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egu</a:t>
            </a:r>
            <a:r>
              <a:rPr sz="1800" spc="5" dirty="0" err="1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ar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confidencialidad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privacidad durante las pausas,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uso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tecnología</a:t>
            </a:r>
            <a:r>
              <a:rPr sz="1800" spc="2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apropiada…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pic>
        <p:nvPicPr>
          <p:cNvPr id="10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421" y="872604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163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94489"/>
            <a:ext cx="4245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6430" y="3352800"/>
            <a:ext cx="8735060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0098CD"/>
              </a:buClr>
              <a:buAutoNum type="arabicPeriod" startAt="5"/>
              <a:tabLst>
                <a:tab pos="355600" algn="l"/>
                <a:tab pos="356235" algn="l"/>
              </a:tabLst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Gestión del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tiempo</a:t>
            </a:r>
            <a:endParaRPr lang="es-EC" sz="1800" b="1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098CD"/>
              </a:buClr>
              <a:tabLst>
                <a:tab pos="355600" algn="l"/>
                <a:tab pos="356235" algn="l"/>
              </a:tabLst>
            </a:pPr>
            <a:endParaRPr sz="1800" dirty="0">
              <a:latin typeface="Arial"/>
              <a:cs typeface="Arial"/>
            </a:endParaRPr>
          </a:p>
          <a:p>
            <a:pPr marL="12700" marR="3496310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Fundamental para conseguir el éxito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auditoría. 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responsabilidad del</a:t>
            </a:r>
            <a:r>
              <a:rPr sz="1800" spc="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 marL="12700" marR="390525" indent="-635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debe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acceder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lo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fundamental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evitar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aquello 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le desvíe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sus  objetivos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pic>
        <p:nvPicPr>
          <p:cNvPr id="10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922" y="1226661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42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0166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940" y="2474496"/>
            <a:ext cx="8152955" cy="3621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buClr>
                <a:srgbClr val="0098CD"/>
              </a:buClr>
              <a:buAutoNum type="arabicPeriod" startAt="6"/>
              <a:tabLst>
                <a:tab pos="355600" algn="l"/>
                <a:tab pos="356235" algn="l"/>
              </a:tabLst>
            </a:pPr>
            <a:r>
              <a:rPr sz="1800" b="1" spc="-5" dirty="0" err="1">
                <a:solidFill>
                  <a:schemeClr val="bg1"/>
                </a:solidFill>
                <a:latin typeface="Arial"/>
                <a:cs typeface="Arial"/>
              </a:rPr>
              <a:t>Formulación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 err="1">
                <a:solidFill>
                  <a:schemeClr val="bg1"/>
                </a:solidFill>
                <a:latin typeface="Arial"/>
                <a:cs typeface="Arial"/>
              </a:rPr>
              <a:t>preguntas</a:t>
            </a:r>
            <a:endParaRPr lang="es-EC" sz="1800" b="1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buClr>
                <a:srgbClr val="0098CD"/>
              </a:buClr>
              <a:tabLst>
                <a:tab pos="355600" algn="l"/>
                <a:tab pos="356235" algn="l"/>
              </a:tabLst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preparar los documentos de trabajo, el auditor debe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contestar a lo</a:t>
            </a:r>
            <a:r>
              <a:rPr sz="1800" spc="25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siguiente: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¿Qué registro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será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creado al usar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documento de</a:t>
            </a:r>
            <a:r>
              <a:rPr sz="1800" spc="19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trabajo?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3335" marR="306705" indent="-6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¿Qué actividad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está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relacionada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 este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documento de trabajo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en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particular?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¿Quién será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usuario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documento de</a:t>
            </a:r>
            <a:r>
              <a:rPr sz="1800" spc="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trabajo?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¿Qué información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es necesaria para preparar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documento de</a:t>
            </a:r>
            <a:r>
              <a:rPr sz="1800" spc="1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trabajo?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En auditorías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combinadas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(se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auditan dos o más sistemas e gestión),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evitar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duplicidades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hay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tener en cuenta: agrupar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requisitos similares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diferentes  criterios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coordinar el contenido de las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listas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comprobación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2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cuestionarios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documentos de trabajo deben adaptarse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cada</a:t>
            </a:r>
            <a:r>
              <a:rPr sz="1800" spc="1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pic>
        <p:nvPicPr>
          <p:cNvPr id="10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9535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27405" y="2367733"/>
            <a:ext cx="7706995" cy="15946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sz="4000" spc="-5" dirty="0">
                <a:latin typeface="Arial"/>
                <a:cs typeface="Arial"/>
              </a:rPr>
              <a:t>El </a:t>
            </a:r>
            <a:r>
              <a:rPr sz="4000" dirty="0">
                <a:latin typeface="Arial"/>
                <a:cs typeface="Arial"/>
              </a:rPr>
              <a:t>proceso de</a:t>
            </a:r>
            <a:r>
              <a:rPr sz="4000" spc="-9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auditoria</a:t>
            </a:r>
            <a:endParaRPr lang="es-EC" sz="4000" spc="-5" dirty="0">
              <a:latin typeface="Arial"/>
              <a:cs typeface="Arial"/>
            </a:endParaRP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lang="es-EC" sz="2800" spc="-5" dirty="0">
                <a:latin typeface="Arial"/>
                <a:cs typeface="Arial"/>
              </a:rPr>
              <a:t>Ejecución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623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245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971800"/>
            <a:ext cx="8153400" cy="269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REUNIÓN DE</a:t>
            </a:r>
            <a:r>
              <a:rPr sz="18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APERTURA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3335" marR="5715" indent="-635">
              <a:lnSpc>
                <a:spcPct val="100000"/>
              </a:lnSpc>
              <a:spcBef>
                <a:spcPts val="1490"/>
              </a:spcBef>
              <a:tabLst>
                <a:tab pos="685165" algn="l"/>
                <a:tab pos="1879600" algn="l"/>
                <a:tab pos="2375535" algn="l"/>
                <a:tab pos="2679700" algn="l"/>
                <a:tab pos="3681095" algn="l"/>
                <a:tab pos="4062095" algn="l"/>
                <a:tab pos="4366895" algn="l"/>
                <a:tab pos="5383530" algn="l"/>
                <a:tab pos="6451600" algn="l"/>
                <a:tab pos="7505065" algn="l"/>
                <a:tab pos="7962265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eb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c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eb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c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pe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ona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sa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au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ta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po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el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director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general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con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responsables de las funciones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procesos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spc="2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chemeClr val="bg1"/>
                </a:solidFill>
                <a:latin typeface="Arial"/>
                <a:cs typeface="Arial"/>
              </a:rPr>
              <a:t>auditar.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 líder debe generar confianza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precisar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siguiente</a:t>
            </a:r>
            <a:r>
              <a:rPr sz="1800" spc="2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conceptos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endParaRPr lang="es-EC" sz="1800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Revisar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confirmar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alcance, objetivos, plan de 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horarios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Planificación (áreas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que</a:t>
            </a:r>
            <a:r>
              <a:rPr sz="1800" spc="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afecta)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Criterios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</a:t>
            </a:r>
            <a:r>
              <a:rPr sz="1800" spc="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utilizarán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Canales de comunicación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entre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equipo auditor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</a:t>
            </a:r>
            <a:r>
              <a:rPr sz="1800" spc="1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auditado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30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470689"/>
            <a:ext cx="478369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896691"/>
            <a:ext cx="8153400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Constante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información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al auditado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sobre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progreso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800" dirty="0"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Personas implicadas (equipo 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auditor,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observadores, guías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2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intérpretes)</a:t>
            </a:r>
            <a:endParaRPr sz="1800" dirty="0">
              <a:latin typeface="Arial"/>
              <a:cs typeface="Arial"/>
            </a:endParaRPr>
          </a:p>
          <a:p>
            <a:pPr marL="299720" indent="-287655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720" algn="l"/>
                <a:tab pos="300355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Dejar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claro 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confidencialidad del</a:t>
            </a:r>
            <a:r>
              <a:rPr sz="1800" spc="1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proceso.</a:t>
            </a:r>
            <a:endParaRPr sz="1800" dirty="0">
              <a:latin typeface="Arial"/>
              <a:cs typeface="Arial"/>
            </a:endParaRPr>
          </a:p>
          <a:p>
            <a:pPr marL="299085" marR="5080" indent="-286385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00355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Aclarar la disponibilidad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recursos e instalaciones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necesita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el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equipo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parte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auditado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facilitar solventar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necesidades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surjan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parte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equipo</a:t>
            </a:r>
            <a:r>
              <a:rPr sz="1800" spc="7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Tras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reunión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apertura se visitan las instalaciones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organización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hacerse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una idea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procesos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ubicación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549" y="104775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01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7228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79" y="379906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3"/>
          <p:cNvSpPr/>
          <p:nvPr/>
        </p:nvSpPr>
        <p:spPr>
          <a:xfrm>
            <a:off x="479106" y="1295400"/>
            <a:ext cx="4722875" cy="4622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 txBox="1"/>
          <p:nvPr/>
        </p:nvSpPr>
        <p:spPr>
          <a:xfrm>
            <a:off x="5309107" y="2422135"/>
            <a:ext cx="3363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8870" marR="5080" indent="-110680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Ejemplo de recogida de datos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en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8078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3976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50982" y="2430071"/>
            <a:ext cx="8243570" cy="4275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REVISIÓN DE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b="1" spc="-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525252"/>
                </a:solidFill>
                <a:latin typeface="Arial"/>
                <a:cs typeface="Arial"/>
              </a:rPr>
              <a:t>DOCUMENTACIÓN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99695" marR="8890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auditor tiene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analizar si la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información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 que entrega el auditado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proporciona evidencia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objetiva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suficiente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demostrar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han cumplido los</a:t>
            </a:r>
            <a:r>
              <a:rPr sz="1800" spc="1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requisitos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lang="es-EC" sz="1800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99695" marR="8890" algn="just">
              <a:lnSpc>
                <a:spcPct val="100000"/>
              </a:lnSpc>
            </a:pPr>
            <a:endParaRPr lang="es-EC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99695" marR="8890" algn="just">
              <a:lnSpc>
                <a:spcPct val="100000"/>
              </a:lnSpc>
            </a:pP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La información debe ser: </a:t>
            </a:r>
          </a:p>
          <a:p>
            <a:pPr marL="99695" marR="8890"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 marL="386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86080" algn="l"/>
                <a:tab pos="386715" algn="l"/>
              </a:tabLst>
            </a:pP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Completa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: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525252"/>
                </a:solidFill>
                <a:latin typeface="Arial"/>
                <a:cs typeface="Arial"/>
              </a:rPr>
              <a:t>Todo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contenido esperado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está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información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documentada</a:t>
            </a:r>
            <a:endParaRPr sz="1800" dirty="0">
              <a:latin typeface="Arial"/>
              <a:cs typeface="Arial"/>
            </a:endParaRPr>
          </a:p>
          <a:p>
            <a:pPr marL="386080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86080" algn="l"/>
                <a:tab pos="386715" algn="l"/>
              </a:tabLst>
            </a:pP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Correcta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: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contenido 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conforme con otras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fuentes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fiables como normas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reglamentos</a:t>
            </a:r>
            <a:endParaRPr sz="1800" dirty="0">
              <a:latin typeface="Arial"/>
              <a:cs typeface="Arial"/>
            </a:endParaRPr>
          </a:p>
          <a:p>
            <a:pPr marL="384810" indent="-285750">
              <a:lnSpc>
                <a:spcPct val="100000"/>
              </a:lnSpc>
              <a:buClr>
                <a:srgbClr val="0098CD"/>
              </a:buClr>
              <a:buFont typeface="Wingdings" panose="05000000000000000000" pitchFamily="2" charset="2"/>
              <a:buChar char="§"/>
              <a:tabLst>
                <a:tab pos="450215" algn="l"/>
                <a:tab pos="450850" algn="l"/>
              </a:tabLst>
            </a:pP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Coherente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: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Coherente consigo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misma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contenidos</a:t>
            </a:r>
            <a:r>
              <a:rPr sz="18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actualizados</a:t>
            </a:r>
            <a:endParaRPr sz="1800" dirty="0">
              <a:latin typeface="Arial"/>
              <a:cs typeface="Arial"/>
            </a:endParaRPr>
          </a:p>
          <a:p>
            <a:pPr marL="386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86080" algn="l"/>
                <a:tab pos="386715" algn="l"/>
              </a:tabLst>
            </a:pP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Actual</a:t>
            </a: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: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Contenido</a:t>
            </a:r>
            <a:r>
              <a:rPr sz="1800" spc="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actualizado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 dirty="0">
              <a:latin typeface="Times New Roman"/>
              <a:cs typeface="Times New Roman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35848"/>
            <a:ext cx="1566228" cy="156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272497"/>
            <a:ext cx="4800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38020" y="2222880"/>
            <a:ext cx="7705002" cy="381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COMUNICACIÓN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8255" algn="just">
              <a:lnSpc>
                <a:spcPct val="100000"/>
              </a:lnSpc>
              <a:spcBef>
                <a:spcPts val="1490"/>
              </a:spcBef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La c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omunicación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debe ser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constante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entre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auditado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durante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todo 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proceso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7620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equipo de auditoría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debería reunirse periódicamente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intercambiar  información, evaluar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progreso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reasignar trabajo entre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distintos miembros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8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mismo.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Imprescindible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comunicar: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Evidencia</a:t>
            </a:r>
            <a:r>
              <a:rPr sz="1800" spc="1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suponga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riesgo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significativo</a:t>
            </a:r>
            <a:r>
              <a:rPr sz="1800" spc="1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inminente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para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auditado</a:t>
            </a:r>
            <a:r>
              <a:rPr sz="1800" spc="1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lang="es-EC" sz="1800" dirty="0">
                <a:solidFill>
                  <a:schemeClr val="bg1"/>
                </a:solidFill>
                <a:latin typeface="Wingdings"/>
                <a:cs typeface="Wingdings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comunicar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al auditado </a:t>
            </a:r>
            <a:r>
              <a:rPr sz="1800" spc="-80" dirty="0">
                <a:solidFill>
                  <a:schemeClr val="bg1"/>
                </a:solidFill>
                <a:latin typeface="Arial"/>
                <a:cs typeface="Arial"/>
              </a:rPr>
              <a:t>y,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cuando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apropiado, al</a:t>
            </a:r>
            <a:r>
              <a:rPr sz="1800" spc="2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cliente</a:t>
            </a:r>
            <a:endParaRPr lang="es-EC" sz="1800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065" algn="just">
              <a:lnSpc>
                <a:spcPct val="100000"/>
              </a:lnSpc>
              <a:buClr>
                <a:srgbClr val="0098CD"/>
              </a:buClr>
              <a:tabLst>
                <a:tab pos="299085" algn="l"/>
                <a:tab pos="299720" algn="l"/>
              </a:tabLst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marR="825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Inquietudes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acerca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temas fuera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alcance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EC" sz="1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reportar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al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 líder para 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valore su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comunicación al auditado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20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cliente</a:t>
            </a:r>
            <a:endParaRPr sz="1800" spc="-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809593"/>
            <a:ext cx="1413287" cy="141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599440"/>
            <a:ext cx="39404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4557" y="2895600"/>
            <a:ext cx="7598093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 err="1">
                <a:latin typeface="Arial"/>
                <a:cs typeface="Arial"/>
              </a:rPr>
              <a:t>Evidencia</a:t>
            </a:r>
            <a:r>
              <a:rPr sz="1800" spc="-5" dirty="0">
                <a:latin typeface="Arial"/>
                <a:cs typeface="Arial"/>
              </a:rPr>
              <a:t> que indique que </a:t>
            </a:r>
            <a:r>
              <a:rPr sz="1800" spc="-10" dirty="0">
                <a:latin typeface="Arial"/>
                <a:cs typeface="Arial"/>
              </a:rPr>
              <a:t>no </a:t>
            </a:r>
            <a:r>
              <a:rPr sz="1800" spc="-5" dirty="0">
                <a:latin typeface="Arial"/>
                <a:cs typeface="Arial"/>
              </a:rPr>
              <a:t>se </a:t>
            </a:r>
            <a:r>
              <a:rPr sz="1800" spc="-10" dirty="0">
                <a:latin typeface="Arial"/>
                <a:cs typeface="Arial"/>
              </a:rPr>
              <a:t>puede </a:t>
            </a:r>
            <a:r>
              <a:rPr sz="1800" spc="-5" dirty="0">
                <a:latin typeface="Arial"/>
                <a:cs typeface="Arial"/>
              </a:rPr>
              <a:t>alcanzar </a:t>
            </a:r>
            <a:r>
              <a:rPr sz="1800" spc="-10" dirty="0">
                <a:latin typeface="Arial"/>
                <a:cs typeface="Arial"/>
              </a:rPr>
              <a:t>los </a:t>
            </a:r>
            <a:r>
              <a:rPr sz="1800" spc="-5" dirty="0">
                <a:latin typeface="Arial"/>
                <a:cs typeface="Arial"/>
              </a:rPr>
              <a:t>objetivos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 err="1">
                <a:latin typeface="Arial"/>
                <a:cs typeface="Arial"/>
              </a:rPr>
              <a:t>auditoría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</a:t>
            </a:r>
            <a:r>
              <a:rPr lang="es-EC" sz="1800" dirty="0">
                <a:latin typeface="Wingdings"/>
                <a:cs typeface="Wingdings"/>
              </a:rPr>
              <a:t> </a:t>
            </a:r>
            <a:r>
              <a:rPr sz="1800" spc="-10" dirty="0" err="1">
                <a:latin typeface="Arial"/>
                <a:cs typeface="Arial"/>
              </a:rPr>
              <a:t>comunicar</a:t>
            </a:r>
            <a:r>
              <a:rPr sz="1800" spc="-10" dirty="0">
                <a:latin typeface="Arial"/>
                <a:cs typeface="Arial"/>
              </a:rPr>
              <a:t> las razones al </a:t>
            </a:r>
            <a:r>
              <a:rPr sz="1800" spc="-5" dirty="0">
                <a:latin typeface="Arial"/>
                <a:cs typeface="Arial"/>
              </a:rPr>
              <a:t>cliente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auditado para </a:t>
            </a:r>
            <a:r>
              <a:rPr sz="1800" spc="-10" dirty="0" err="1">
                <a:latin typeface="Arial"/>
                <a:cs typeface="Arial"/>
              </a:rPr>
              <a:t>determinar</a:t>
            </a:r>
            <a:r>
              <a:rPr sz="1800" spc="195" dirty="0">
                <a:latin typeface="Arial"/>
                <a:cs typeface="Arial"/>
              </a:rPr>
              <a:t> </a:t>
            </a:r>
            <a:r>
              <a:rPr sz="1800" spc="-10" dirty="0" err="1">
                <a:latin typeface="Arial"/>
                <a:cs typeface="Arial"/>
              </a:rPr>
              <a:t>acciones</a:t>
            </a:r>
            <a:endParaRPr lang="es-EC" sz="1800" spc="-1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buClr>
                <a:srgbClr val="0098CD"/>
              </a:buClr>
              <a:tabLst>
                <a:tab pos="299085" algn="l"/>
                <a:tab pos="299720" algn="l"/>
              </a:tabLst>
            </a:pPr>
            <a:endParaRPr sz="18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63220" algn="l"/>
                <a:tab pos="363855" algn="l"/>
              </a:tabLst>
            </a:pPr>
            <a:r>
              <a:rPr dirty="0"/>
              <a:t>	</a:t>
            </a:r>
            <a:r>
              <a:rPr sz="1800" spc="-5" dirty="0">
                <a:latin typeface="Arial"/>
                <a:cs typeface="Arial"/>
              </a:rPr>
              <a:t>Necesidad </a:t>
            </a:r>
            <a:r>
              <a:rPr sz="1800" spc="-10" dirty="0">
                <a:latin typeface="Arial"/>
                <a:cs typeface="Arial"/>
              </a:rPr>
              <a:t>de cambios en el plan </a:t>
            </a:r>
            <a:r>
              <a:rPr sz="1800" dirty="0">
                <a:latin typeface="Wingdings"/>
                <a:cs typeface="Wingdings"/>
              </a:rPr>
              <a:t>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"/>
                <a:cs typeface="Arial"/>
              </a:rPr>
              <a:t>revisado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aprobado </a:t>
            </a:r>
            <a:r>
              <a:rPr sz="1800" spc="-5" dirty="0">
                <a:latin typeface="Arial"/>
                <a:cs typeface="Arial"/>
              </a:rPr>
              <a:t>por </a:t>
            </a:r>
            <a:r>
              <a:rPr sz="1800" spc="-10" dirty="0">
                <a:latin typeface="Arial"/>
                <a:cs typeface="Arial"/>
              </a:rPr>
              <a:t>el gestor de la  auditoría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el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auditado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4" y="1065897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113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378809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286385" y="1752600"/>
            <a:ext cx="8275510" cy="441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chemeClr val="bg1"/>
                </a:solidFill>
                <a:latin typeface="Arial"/>
                <a:cs typeface="Arial"/>
              </a:rPr>
              <a:t>ASIGNACIÓN </a:t>
            </a:r>
            <a:r>
              <a:rPr sz="1600" b="1" spc="-5" dirty="0">
                <a:solidFill>
                  <a:schemeClr val="bg1"/>
                </a:solidFill>
                <a:latin typeface="Arial"/>
                <a:cs typeface="Arial"/>
              </a:rPr>
              <a:t>DE ROLES DE </a:t>
            </a:r>
            <a:r>
              <a:rPr sz="1600" b="1" spc="-15" dirty="0">
                <a:solidFill>
                  <a:schemeClr val="bg1"/>
                </a:solidFill>
                <a:latin typeface="Arial"/>
                <a:cs typeface="Arial"/>
              </a:rPr>
              <a:t>GUÍAS </a:t>
            </a:r>
            <a:r>
              <a:rPr sz="1600" b="1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600" b="1" spc="1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chemeClr val="bg1"/>
                </a:solidFill>
                <a:latin typeface="Arial"/>
                <a:cs typeface="Arial"/>
              </a:rPr>
              <a:t>OBSERVADORES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1155" marR="369570" algn="just">
              <a:lnSpc>
                <a:spcPct val="100000"/>
              </a:lnSpc>
              <a:spcBef>
                <a:spcPts val="1490"/>
              </a:spcBef>
            </a:pP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Guías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observadores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requieren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la aprobación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auditor </a:t>
            </a:r>
            <a:r>
              <a:rPr sz="1600" spc="-25" dirty="0">
                <a:solidFill>
                  <a:schemeClr val="bg1"/>
                </a:solidFill>
                <a:latin typeface="Arial"/>
                <a:cs typeface="Arial"/>
              </a:rPr>
              <a:t>líder,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cliente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auditado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no pueden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interferir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en el desarrollo de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600" spc="1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50520" marR="369570" algn="just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chemeClr val="bg1"/>
                </a:solidFill>
                <a:latin typeface="Arial"/>
                <a:cs typeface="Arial"/>
              </a:rPr>
              <a:t>Observador </a:t>
            </a:r>
            <a:r>
              <a:rPr sz="16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sz="1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EC" sz="1600" spc="-10" dirty="0">
                <a:solidFill>
                  <a:schemeClr val="bg1"/>
                </a:solidFill>
                <a:latin typeface="Arial"/>
                <a:cs typeface="Arial"/>
              </a:rPr>
              <a:t>Parte del auditado. Solo ejerce funciones de acompañante.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50520" marR="372110">
              <a:lnSpc>
                <a:spcPct val="100000"/>
              </a:lnSpc>
              <a:tabLst>
                <a:tab pos="1444625" algn="l"/>
                <a:tab pos="2711450" algn="l"/>
                <a:tab pos="3168650" algn="l"/>
                <a:tab pos="3474720" algn="l"/>
                <a:tab pos="4476115" algn="l"/>
                <a:tab pos="5352415" algn="l"/>
                <a:tab pos="5657215" algn="l"/>
                <a:tab pos="6470650" algn="l"/>
                <a:tab pos="7296784" algn="l"/>
                <a:tab pos="8349615" algn="l"/>
              </a:tabLst>
            </a:pPr>
            <a:r>
              <a:rPr sz="1600" b="1" dirty="0">
                <a:solidFill>
                  <a:schemeClr val="bg1"/>
                </a:solidFill>
                <a:latin typeface="Arial"/>
                <a:cs typeface="Arial"/>
              </a:rPr>
              <a:t>Guí</a:t>
            </a:r>
            <a:r>
              <a:rPr sz="1600" b="1" spc="-5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16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sz="1600" dirty="0">
                <a:solidFill>
                  <a:schemeClr val="bg1"/>
                </a:solidFill>
                <a:latin typeface="Times New Roman"/>
                <a:cs typeface="Times New Roman"/>
              </a:rPr>
              <a:t>	</a:t>
            </a:r>
            <a:r>
              <a:rPr lang="es-EC" sz="1600" spc="-15" dirty="0">
                <a:solidFill>
                  <a:schemeClr val="bg1"/>
                </a:solidFill>
                <a:latin typeface="Arial"/>
                <a:cs typeface="Arial"/>
              </a:rPr>
              <a:t>Asignados por el auditado. Están al servicio del equipo auditor para: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endParaRPr lang="es-EC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0520" marR="372110">
              <a:lnSpc>
                <a:spcPct val="100000"/>
              </a:lnSpc>
              <a:tabLst>
                <a:tab pos="1444625" algn="l"/>
                <a:tab pos="2711450" algn="l"/>
                <a:tab pos="3168650" algn="l"/>
                <a:tab pos="3474720" algn="l"/>
                <a:tab pos="4476115" algn="l"/>
                <a:tab pos="5352415" algn="l"/>
                <a:tab pos="5657215" algn="l"/>
                <a:tab pos="6470650" algn="l"/>
                <a:tab pos="7296784" algn="l"/>
                <a:tab pos="8349615" algn="l"/>
              </a:tabLst>
            </a:pPr>
            <a:endParaRPr lang="es-EC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36270" marR="37211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44625" algn="l"/>
                <a:tab pos="2711450" algn="l"/>
                <a:tab pos="3168650" algn="l"/>
                <a:tab pos="3474720" algn="l"/>
                <a:tab pos="4476115" algn="l"/>
                <a:tab pos="5352415" algn="l"/>
                <a:tab pos="5657215" algn="l"/>
                <a:tab pos="6470650" algn="l"/>
                <a:tab pos="7296784" algn="l"/>
                <a:tab pos="8349615" algn="l"/>
              </a:tabLst>
            </a:pPr>
            <a:r>
              <a:rPr sz="1600" spc="-5" dirty="0" err="1">
                <a:solidFill>
                  <a:schemeClr val="bg1"/>
                </a:solidFill>
                <a:latin typeface="Arial"/>
                <a:cs typeface="Arial"/>
              </a:rPr>
              <a:t>Ayudar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 a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auditores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600" spc="-5" dirty="0" err="1">
                <a:solidFill>
                  <a:schemeClr val="bg1"/>
                </a:solidFill>
                <a:latin typeface="Arial"/>
                <a:cs typeface="Arial"/>
              </a:rPr>
              <a:t>identificar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 a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individuos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que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van a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participar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5" dirty="0" err="1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1600" spc="-1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las </a:t>
            </a:r>
            <a:r>
              <a:rPr sz="1600" spc="-5" dirty="0" err="1">
                <a:solidFill>
                  <a:schemeClr val="bg1"/>
                </a:solidFill>
                <a:latin typeface="Arial"/>
                <a:cs typeface="Arial"/>
              </a:rPr>
              <a:t>entrevistas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5" dirty="0" err="1">
                <a:solidFill>
                  <a:schemeClr val="bg1"/>
                </a:solidFill>
                <a:latin typeface="Arial"/>
                <a:cs typeface="Arial"/>
              </a:rPr>
              <a:t>confirmar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1600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 err="1">
                <a:solidFill>
                  <a:schemeClr val="bg1"/>
                </a:solidFill>
                <a:latin typeface="Arial"/>
                <a:cs typeface="Arial"/>
              </a:rPr>
              <a:t>tiempos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3754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637540" algn="l"/>
                <a:tab pos="638175" algn="l"/>
              </a:tabLst>
            </a:pPr>
            <a:r>
              <a:rPr sz="1600" spc="-10" dirty="0" err="1">
                <a:solidFill>
                  <a:schemeClr val="bg1"/>
                </a:solidFill>
                <a:latin typeface="Arial"/>
                <a:cs typeface="Arial"/>
              </a:rPr>
              <a:t>Organizar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la logística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acceso a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instalaciones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específicas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600" spc="1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auditado.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37540" marR="37084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637540" algn="l"/>
                <a:tab pos="638175" algn="l"/>
              </a:tabLst>
            </a:pP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Asegurarse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 que el equipo auditor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los observadores conocen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respetan 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las reglas de seguridad de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ubicación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procedimientos de</a:t>
            </a:r>
            <a:r>
              <a:rPr sz="1600" spc="2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emergencia.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3754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637540" algn="l"/>
                <a:tab pos="638175" algn="l"/>
              </a:tabLst>
            </a:pP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Roles</a:t>
            </a:r>
            <a:r>
              <a:rPr sz="16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adicionales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79169" lvl="1" indent="-355600">
              <a:lnSpc>
                <a:spcPct val="100000"/>
              </a:lnSpc>
              <a:buClr>
                <a:srgbClr val="0098CD"/>
              </a:buClr>
              <a:buChar char="−"/>
              <a:tabLst>
                <a:tab pos="978535" algn="l"/>
                <a:tab pos="979169" algn="l"/>
              </a:tabLst>
            </a:pP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Ser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testigo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auditoría en nombre del</a:t>
            </a:r>
            <a:r>
              <a:rPr sz="1600" spc="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auditado.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79169" lvl="1" indent="-355600">
              <a:lnSpc>
                <a:spcPct val="100000"/>
              </a:lnSpc>
              <a:buClr>
                <a:srgbClr val="0098CD"/>
              </a:buClr>
              <a:buChar char="−"/>
              <a:tabLst>
                <a:tab pos="978535" algn="l"/>
                <a:tab pos="979169" algn="l"/>
              </a:tabLst>
            </a:pP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Facilitar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aclaraciones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sz="1600" spc="-15" dirty="0">
                <a:solidFill>
                  <a:schemeClr val="bg1"/>
                </a:solidFill>
                <a:latin typeface="Arial"/>
                <a:cs typeface="Arial"/>
              </a:rPr>
              <a:t>ayudar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a recolectar</a:t>
            </a:r>
            <a:r>
              <a:rPr sz="1600" spc="1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Arial"/>
                <a:cs typeface="Arial"/>
              </a:rPr>
              <a:t>información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99300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392246"/>
            <a:ext cx="4245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02205" y="1838156"/>
            <a:ext cx="7532779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RECOPILACIÓN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VERIFICACIÓN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b="1" spc="-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INFORMACIÓN</a:t>
            </a:r>
            <a:endParaRPr lang="es-EC" sz="1800" b="1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Recopilar</a:t>
            </a:r>
            <a:r>
              <a:rPr sz="1800" spc="3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2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verificar</a:t>
            </a:r>
            <a:r>
              <a:rPr sz="1800" spc="2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información</a:t>
            </a:r>
            <a:r>
              <a:rPr sz="1800" spc="2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relevante</a:t>
            </a:r>
            <a:r>
              <a:rPr sz="1800" spc="30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2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3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objetivos,</a:t>
            </a:r>
            <a:r>
              <a:rPr sz="1800" spc="3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alcance</a:t>
            </a:r>
            <a:r>
              <a:rPr sz="1800" spc="30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2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criterios</a:t>
            </a:r>
            <a:r>
              <a:rPr sz="1800" spc="2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 auditoría.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205" y="3062977"/>
            <a:ext cx="766480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64590" algn="l"/>
                <a:tab pos="1671955" algn="l"/>
                <a:tab pos="2431415" algn="l"/>
                <a:tab pos="3811904" algn="l"/>
                <a:tab pos="5195570" algn="l"/>
                <a:tab pos="5765800" algn="l"/>
                <a:tab pos="6957059" algn="l"/>
              </a:tabLst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Sólo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información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verificable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se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acepta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como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evidencia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de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930" y="3638585"/>
            <a:ext cx="738867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70C0"/>
                </a:solidFill>
                <a:latin typeface="Arial"/>
                <a:cs typeface="Arial"/>
              </a:rPr>
              <a:t>Realización </a:t>
            </a:r>
            <a:r>
              <a:rPr sz="1800" b="1" dirty="0">
                <a:solidFill>
                  <a:srgbClr val="0070C0"/>
                </a:solidFill>
                <a:latin typeface="Arial"/>
                <a:cs typeface="Arial"/>
              </a:rPr>
              <a:t>de</a:t>
            </a:r>
            <a:r>
              <a:rPr sz="1800" b="1" spc="-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70C0"/>
                </a:solidFill>
                <a:latin typeface="Arial"/>
                <a:cs typeface="Arial"/>
              </a:rPr>
              <a:t>entrevistas</a:t>
            </a:r>
            <a:endParaRPr sz="180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Herramienta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muy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potente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recolectar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información</a:t>
            </a: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</a:p>
          <a:p>
            <a:pPr marL="12700" marR="6350" algn="just">
              <a:lnSpc>
                <a:spcPct val="100000"/>
              </a:lnSpc>
            </a:pPr>
            <a:endParaRPr lang="es-EC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Aspectos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a tener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cuenta: </a:t>
            </a:r>
            <a:endParaRPr lang="es-EC" sz="1800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lang="es-EC" spc="-5" dirty="0" err="1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ealizarlas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a horas normales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sitio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habitual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trabajo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del entrevistado, tranquilizar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entrevistado, explicar 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razón,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selección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tipo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preguntas, resumir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revisar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resultados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entrevista,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agradecer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participación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cooperación…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13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38998"/>
            <a:ext cx="1143186" cy="114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400463"/>
            <a:ext cx="4191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7399" y="1295400"/>
            <a:ext cx="766980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Selección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fuentes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información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434975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Para realizar una auditoría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imprescindible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obtener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información.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ISO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190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en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su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apartado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A.14</a:t>
            </a: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proporciona orientación sobre la selección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fuentes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información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s-EC" sz="180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786940195"/>
              </p:ext>
            </p:extLst>
          </p:nvPr>
        </p:nvGraphicFramePr>
        <p:xfrm>
          <a:off x="2081400" y="2514600"/>
          <a:ext cx="5200045" cy="3581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24282"/>
            <a:ext cx="879212" cy="8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55009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41835" y="1981309"/>
            <a:ext cx="8220060" cy="4190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Hay dos tipos principales de</a:t>
            </a:r>
            <a:r>
              <a:rPr sz="1800" spc="1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muestreo: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74650" algn="just">
              <a:lnSpc>
                <a:spcPct val="100000"/>
              </a:lnSpc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Muestreo basado en</a:t>
            </a:r>
            <a:r>
              <a:rPr sz="1800" b="1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juicio</a:t>
            </a:r>
            <a:endParaRPr sz="1800" dirty="0">
              <a:latin typeface="Arial"/>
              <a:cs typeface="Arial"/>
            </a:endParaRPr>
          </a:p>
          <a:p>
            <a:pPr marL="375285" marR="5080" indent="-635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consiste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el enfoque empleado por 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quiere emplear su propio  conocimiento o experiencia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juicio profesional, para determinar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tamaño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la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muestra. Puede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ser objetivo.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muestra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puede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ser sesgada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no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representativa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población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75920" algn="just">
              <a:lnSpc>
                <a:spcPct val="100000"/>
              </a:lnSpc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Muestreo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estadístico</a:t>
            </a:r>
            <a:endParaRPr sz="1800" dirty="0">
              <a:latin typeface="Arial"/>
              <a:cs typeface="Arial"/>
            </a:endParaRPr>
          </a:p>
          <a:p>
            <a:pPr marL="375920" marR="5080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muestreo estadístico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es un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procedimiento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muestreo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diseño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selección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muestra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al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azar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mediante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uso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una teoría matemática 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probabilidades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determinar cuántas partidas serán seleccionadas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para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evaluar los resultados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muestra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Anexo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A.6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norma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proporciona detalle de ambos tipos de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muestreo.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750019"/>
            <a:ext cx="1214083" cy="121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0928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41835" y="904567"/>
            <a:ext cx="82200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algn="just">
              <a:lnSpc>
                <a:spcPct val="100000"/>
              </a:lnSpc>
            </a:pPr>
            <a:r>
              <a:rPr sz="1800" b="1" spc="-5" dirty="0" err="1">
                <a:solidFill>
                  <a:schemeClr val="bg1"/>
                </a:solidFill>
                <a:latin typeface="Arial"/>
                <a:cs typeface="Arial"/>
              </a:rPr>
              <a:t>Muestreo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 err="1">
                <a:solidFill>
                  <a:schemeClr val="bg1"/>
                </a:solidFill>
                <a:latin typeface="Arial"/>
                <a:cs typeface="Arial"/>
              </a:rPr>
              <a:t>estadístico</a:t>
            </a:r>
            <a:endParaRPr lang="es-EC" sz="1800" b="1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542893"/>
            <a:ext cx="3791479" cy="1124107"/>
          </a:xfrm>
          <a:prstGeom prst="rect">
            <a:avLst/>
          </a:prstGeom>
        </p:spPr>
      </p:pic>
      <p:sp>
        <p:nvSpPr>
          <p:cNvPr id="10" name="object 3"/>
          <p:cNvSpPr txBox="1"/>
          <p:nvPr/>
        </p:nvSpPr>
        <p:spPr>
          <a:xfrm>
            <a:off x="341835" y="2883788"/>
            <a:ext cx="822006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n: tamaño de muestra</a:t>
            </a:r>
          </a:p>
          <a:p>
            <a:pPr marL="375920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z: nivel de confianza (*)</a:t>
            </a:r>
          </a:p>
          <a:p>
            <a:pPr marL="375920" algn="just">
              <a:lnSpc>
                <a:spcPct val="100000"/>
              </a:lnSpc>
            </a:pP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p: probabilidad a favor (0,5)</a:t>
            </a:r>
          </a:p>
          <a:p>
            <a:pPr marL="375920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q: probabilidad en contra (0,5)</a:t>
            </a:r>
          </a:p>
          <a:p>
            <a:pPr marL="375920" algn="just">
              <a:lnSpc>
                <a:spcPct val="100000"/>
              </a:lnSpc>
            </a:pP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N: universo poblacional</a:t>
            </a:r>
          </a:p>
          <a:p>
            <a:pPr marL="375920" algn="just"/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e: error aceptado (**)</a:t>
            </a:r>
          </a:p>
          <a:p>
            <a:pPr marL="375920" algn="just">
              <a:lnSpc>
                <a:spcPct val="100000"/>
              </a:lnSpc>
            </a:pPr>
            <a:endParaRPr lang="es-EC" sz="1800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375920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(*) ISO 19011 recomienda un nivel de confianza de 95% para auditorías, por lo que el valor de z sería 1,96</a:t>
            </a:r>
          </a:p>
          <a:p>
            <a:pPr marL="375920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(**) Si el margen de error es de 5%, el valor de e sería 0,05</a:t>
            </a:r>
          </a:p>
          <a:p>
            <a:pPr marL="375920" algn="just">
              <a:lnSpc>
                <a:spcPct val="100000"/>
              </a:lnSpc>
            </a:pPr>
            <a:endParaRPr lang="es-EC" sz="180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145" y="524192"/>
            <a:ext cx="1128848" cy="112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940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3214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accent1"/>
                </a:solidFill>
                <a:ea typeface="+mn-ea"/>
              </a:rPr>
              <a:t>El proceso de auditoría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8302" y="1019984"/>
            <a:ext cx="7460298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25252"/>
                </a:solidFill>
                <a:latin typeface="Arial"/>
                <a:cs typeface="Arial"/>
              </a:rPr>
              <a:t>GENERACIÓN </a:t>
            </a:r>
            <a:r>
              <a:rPr sz="1600" b="1" spc="-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600" b="1" spc="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25252"/>
                </a:solidFill>
                <a:latin typeface="Arial"/>
                <a:cs typeface="Arial"/>
              </a:rPr>
              <a:t>HALLAZGOS</a:t>
            </a:r>
            <a:endParaRPr sz="1600" dirty="0">
              <a:latin typeface="Arial"/>
              <a:cs typeface="Arial"/>
            </a:endParaRPr>
          </a:p>
          <a:p>
            <a:pPr marL="12700" marR="8255">
              <a:lnSpc>
                <a:spcPct val="100000"/>
              </a:lnSpc>
            </a:pP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lang="es-EC" sz="1600" spc="-10" dirty="0">
                <a:solidFill>
                  <a:srgbClr val="525252"/>
                </a:solidFill>
                <a:latin typeface="Arial"/>
                <a:cs typeface="Arial"/>
              </a:rPr>
              <a:t>s el resultado de la evaluación de la evidencia y comparación con criterios de auditoría.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resultado puede </a:t>
            </a:r>
            <a:r>
              <a:rPr sz="1600" spc="-5" dirty="0" err="1">
                <a:solidFill>
                  <a:srgbClr val="525252"/>
                </a:solidFill>
                <a:latin typeface="Arial"/>
                <a:cs typeface="Arial"/>
              </a:rPr>
              <a:t>ser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rgbClr val="525252"/>
                </a:solidFill>
                <a:latin typeface="Arial"/>
                <a:cs typeface="Arial"/>
              </a:rPr>
              <a:t>conformidad</a:t>
            </a:r>
            <a:r>
              <a:rPr lang="es-EC" sz="1600" spc="-10" dirty="0">
                <a:solidFill>
                  <a:srgbClr val="525252"/>
                </a:solidFill>
                <a:latin typeface="Arial"/>
                <a:cs typeface="Arial"/>
              </a:rPr>
              <a:t>,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no</a:t>
            </a:r>
            <a:r>
              <a:rPr sz="1600" spc="1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rgbClr val="525252"/>
                </a:solidFill>
                <a:latin typeface="Arial"/>
                <a:cs typeface="Arial"/>
              </a:rPr>
              <a:t>conformidad</a:t>
            </a:r>
            <a:r>
              <a:rPr lang="es-EC" sz="1600" spc="-10" dirty="0">
                <a:solidFill>
                  <a:srgbClr val="525252"/>
                </a:solidFill>
                <a:latin typeface="Arial"/>
                <a:cs typeface="Arial"/>
              </a:rPr>
              <a:t>, observación o desviación.</a:t>
            </a:r>
            <a:endParaRPr sz="1600" dirty="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</a:pP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Las no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conformidades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su soporte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evidencia deberían ser registradas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revisadas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con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el</a:t>
            </a:r>
            <a:r>
              <a:rPr sz="16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equipo auditor debe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reunirse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periódicamente para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revisar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600" spc="204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hallazgos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39852" y="3096768"/>
            <a:ext cx="2954020" cy="66294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91440" rIns="0" bIns="0" rtlCol="0">
            <a:spAutoFit/>
          </a:bodyPr>
          <a:lstStyle/>
          <a:p>
            <a:pPr marL="636270" marR="631825" indent="25400">
              <a:lnSpc>
                <a:spcPts val="1870"/>
              </a:lnSpc>
              <a:spcBef>
                <a:spcPts val="72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Registro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No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onfo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id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32595" y="3759708"/>
            <a:ext cx="2954020" cy="2284730"/>
          </a:xfrm>
          <a:prstGeom prst="rect">
            <a:avLst/>
          </a:prstGeom>
          <a:solidFill>
            <a:srgbClr val="CCD8EA">
              <a:alpha val="90194"/>
            </a:srgbClr>
          </a:solidFill>
        </p:spPr>
        <p:txBody>
          <a:bodyPr vert="horz" wrap="square" lIns="0" tIns="71120" rIns="0" bIns="0" rtlCol="0">
            <a:spAutoFit/>
          </a:bodyPr>
          <a:lstStyle/>
          <a:p>
            <a:pPr marL="269240" marR="316865" indent="-172720">
              <a:lnSpc>
                <a:spcPts val="1660"/>
              </a:lnSpc>
              <a:spcBef>
                <a:spcPts val="560"/>
              </a:spcBef>
              <a:buChar char="•"/>
              <a:tabLst>
                <a:tab pos="269875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Descripción o referencia a  los criterios de</a:t>
            </a:r>
            <a:r>
              <a:rPr sz="1600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600">
              <a:latin typeface="Arial"/>
              <a:cs typeface="Arial"/>
            </a:endParaRPr>
          </a:p>
          <a:p>
            <a:pPr marL="269240" marR="1038860" indent="-172720">
              <a:lnSpc>
                <a:spcPts val="1660"/>
              </a:lnSpc>
              <a:spcBef>
                <a:spcPts val="270"/>
              </a:spcBef>
              <a:buChar char="•"/>
              <a:tabLst>
                <a:tab pos="269875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Declaración de</a:t>
            </a:r>
            <a:r>
              <a:rPr sz="1600" spc="-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no  conformidad.</a:t>
            </a:r>
            <a:endParaRPr sz="1600">
              <a:latin typeface="Arial"/>
              <a:cs typeface="Arial"/>
            </a:endParaRPr>
          </a:p>
          <a:p>
            <a:pPr marL="269240" indent="-173355">
              <a:lnSpc>
                <a:spcPts val="1914"/>
              </a:lnSpc>
              <a:buChar char="•"/>
              <a:tabLst>
                <a:tab pos="269875" algn="l"/>
              </a:tabLst>
            </a:pP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Evidencia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600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600">
              <a:latin typeface="Arial"/>
              <a:cs typeface="Arial"/>
            </a:endParaRPr>
          </a:p>
          <a:p>
            <a:pPr marL="269240" marR="294005" indent="-172720">
              <a:lnSpc>
                <a:spcPts val="1660"/>
              </a:lnSpc>
              <a:spcBef>
                <a:spcPts val="284"/>
              </a:spcBef>
              <a:buChar char="•"/>
              <a:tabLst>
                <a:tab pos="269875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Hallazgos de auditoría  relacionados,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si se</a:t>
            </a:r>
            <a:r>
              <a:rPr sz="1600" spc="-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aplican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79107" y="328612"/>
            <a:ext cx="39865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sz="2800" b="1" dirty="0">
                <a:solidFill>
                  <a:schemeClr val="bg1"/>
                </a:solidFill>
              </a:rPr>
              <a:t>El proceso de auditoría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11" name="object 3"/>
          <p:cNvSpPr txBox="1"/>
          <p:nvPr/>
        </p:nvSpPr>
        <p:spPr>
          <a:xfrm>
            <a:off x="388302" y="1639510"/>
            <a:ext cx="8154670" cy="171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800" b="1" spc="-10" dirty="0">
                <a:solidFill>
                  <a:schemeClr val="bg1"/>
                </a:solidFill>
                <a:latin typeface="Arial"/>
                <a:cs typeface="Arial"/>
              </a:rPr>
              <a:t>TIPO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b="1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HALLAZGOS</a:t>
            </a:r>
            <a:endParaRPr lang="es-EC" sz="1800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EC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indent="-28575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No Conformidad</a:t>
            </a:r>
          </a:p>
          <a:p>
            <a:pPr marL="12700">
              <a:spcBef>
                <a:spcPts val="100"/>
              </a:spcBef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Se refiere a la ausencia de un requisito de la norma. Es el incumplimiento total de un requisito legal y/o un incumplimiento sistemático de algún requisito de la organización.</a:t>
            </a:r>
          </a:p>
        </p:txBody>
      </p:sp>
      <p:sp>
        <p:nvSpPr>
          <p:cNvPr id="3" name="Flecha doblada hacia arriba 2"/>
          <p:cNvSpPr/>
          <p:nvPr/>
        </p:nvSpPr>
        <p:spPr>
          <a:xfrm rot="5400000">
            <a:off x="821268" y="3535777"/>
            <a:ext cx="700864" cy="847423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ject 3"/>
          <p:cNvSpPr txBox="1"/>
          <p:nvPr/>
        </p:nvSpPr>
        <p:spPr>
          <a:xfrm>
            <a:off x="1927061" y="3555181"/>
            <a:ext cx="6461579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Indica que el sistema está fallando y esas fallas afectan a la calidad del producto (ISO 9001), a los aspectos e impactos ambientales (ISO 14001) o a la seguridad y salud de los trabajadores (ISO 45001). Las fallas deben subsanarse de inmediato.</a:t>
            </a:r>
          </a:p>
        </p:txBody>
      </p:sp>
      <p:pic>
        <p:nvPicPr>
          <p:cNvPr id="12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47751"/>
            <a:ext cx="1162049" cy="11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so 9001:2015 | exYge Consultor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7" y="4953000"/>
            <a:ext cx="152399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70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106" y="328612"/>
            <a:ext cx="39404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sz="2800" b="1" dirty="0">
                <a:solidFill>
                  <a:srgbClr val="0070C0"/>
                </a:solidFill>
              </a:rPr>
              <a:t>El proceso de auditoría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11" name="object 3"/>
          <p:cNvSpPr txBox="1"/>
          <p:nvPr/>
        </p:nvSpPr>
        <p:spPr>
          <a:xfrm>
            <a:off x="388301" y="1371600"/>
            <a:ext cx="8173593" cy="1436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800" b="1" spc="-10" dirty="0">
                <a:solidFill>
                  <a:srgbClr val="525252"/>
                </a:solidFill>
                <a:latin typeface="Arial"/>
                <a:cs typeface="Arial"/>
              </a:rPr>
              <a:t>TIPO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b="1" spc="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HALLAZGOS</a:t>
            </a:r>
            <a:endParaRPr lang="es-EC" sz="1800" b="1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EC" b="1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indent="-28575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Desviación</a:t>
            </a:r>
          </a:p>
          <a:p>
            <a:pPr marL="12700">
              <a:spcBef>
                <a:spcPts val="100"/>
              </a:spcBef>
            </a:pP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Incumplimiento esporádico y circunstancial de algún requisito de la norma. Indica defectos leves del sistema frente a los requisitos de la norma.</a:t>
            </a:r>
          </a:p>
        </p:txBody>
      </p:sp>
      <p:sp>
        <p:nvSpPr>
          <p:cNvPr id="3" name="Flecha doblada hacia arriba 2"/>
          <p:cNvSpPr/>
          <p:nvPr/>
        </p:nvSpPr>
        <p:spPr>
          <a:xfrm rot="5400000">
            <a:off x="833313" y="3035856"/>
            <a:ext cx="700864" cy="847423"/>
          </a:xfrm>
          <a:prstGeom prst="bentUpArrow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ject 3"/>
          <p:cNvSpPr txBox="1"/>
          <p:nvPr/>
        </p:nvSpPr>
        <p:spPr>
          <a:xfrm>
            <a:off x="1927061" y="2945581"/>
            <a:ext cx="6461579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Fallos esporádicos que no se repiten y NO afectan a la calidad de los productos (ISO 9001), a los aspectos e impactos ambientales (ISO 14001) o a la seguridad y salud de los trabajadores (ISO 45001). Los fallos deben ser subsanados pero no conlleva una urgencia.</a:t>
            </a:r>
          </a:p>
        </p:txBody>
      </p:sp>
      <p:pic>
        <p:nvPicPr>
          <p:cNvPr id="12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131" y="424285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ultimedia - Cuba en Notici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499243"/>
            <a:ext cx="2507513" cy="197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59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79106" y="328612"/>
            <a:ext cx="4169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sz="2800" b="1" dirty="0">
                <a:solidFill>
                  <a:schemeClr val="bg1"/>
                </a:solidFill>
              </a:rPr>
              <a:t>El proceso de auditoría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11" name="object 3"/>
          <p:cNvSpPr txBox="1"/>
          <p:nvPr/>
        </p:nvSpPr>
        <p:spPr>
          <a:xfrm>
            <a:off x="388302" y="1393778"/>
            <a:ext cx="8173593" cy="171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800" b="1" spc="-10" dirty="0">
                <a:solidFill>
                  <a:schemeClr val="bg1"/>
                </a:solidFill>
                <a:latin typeface="Arial"/>
                <a:cs typeface="Arial"/>
              </a:rPr>
              <a:t>TIPO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b="1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HALLAZGOS</a:t>
            </a:r>
            <a:endParaRPr lang="es-EC" sz="1800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EC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indent="-28575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Observación</a:t>
            </a:r>
          </a:p>
          <a:p>
            <a:pPr marL="12700">
              <a:spcBef>
                <a:spcPts val="100"/>
              </a:spcBef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Circunstancia que no incumple ningún requisito de la norma o que no presenta una evidencia objetiva, pero que se lo debe tener en cuenta para que no ocasione incumplimientos en el futuro.</a:t>
            </a:r>
          </a:p>
        </p:txBody>
      </p:sp>
      <p:sp>
        <p:nvSpPr>
          <p:cNvPr id="3" name="Flecha doblada hacia arriba 2"/>
          <p:cNvSpPr/>
          <p:nvPr/>
        </p:nvSpPr>
        <p:spPr>
          <a:xfrm rot="5400000">
            <a:off x="929546" y="3230656"/>
            <a:ext cx="700864" cy="847423"/>
          </a:xfrm>
          <a:prstGeom prst="bentUp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ject 3"/>
          <p:cNvSpPr txBox="1"/>
          <p:nvPr/>
        </p:nvSpPr>
        <p:spPr>
          <a:xfrm>
            <a:off x="1981200" y="3303935"/>
            <a:ext cx="646157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Indicador de malas prácticas. Requiere que el auditado las tome en cuenta y haga un seguimiento a fin de detectar posibles fallos y tomas acciones de ser necesario.</a:t>
            </a:r>
          </a:p>
        </p:txBody>
      </p:sp>
      <p:pic>
        <p:nvPicPr>
          <p:cNvPr id="12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839" y="581181"/>
            <a:ext cx="1425355" cy="142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lecciones-cuba-pasos-caricaturas-9 – Escambr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41490"/>
            <a:ext cx="2493899" cy="16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949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106" y="328612"/>
            <a:ext cx="4931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sz="2800" b="1" dirty="0">
                <a:solidFill>
                  <a:srgbClr val="0070C0"/>
                </a:solidFill>
              </a:rPr>
              <a:t>El proceso de auditoría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43801" y="2362200"/>
            <a:ext cx="1676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 marR="5080" indent="-2444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Ejemplo de nota  de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hallazgo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16441" y="864869"/>
            <a:ext cx="5112959" cy="5078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pic>
        <p:nvPicPr>
          <p:cNvPr id="10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049882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3976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906206"/>
            <a:ext cx="8189595" cy="2580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chemeClr val="bg1"/>
                </a:solidFill>
                <a:latin typeface="Arial"/>
                <a:cs typeface="Arial"/>
              </a:rPr>
              <a:t>PREPARACIÓN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CONCLUSIONES DE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lang="es-EC" sz="1800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equipo auditor debe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reunirse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antes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reunión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cierre con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fin</a:t>
            </a:r>
            <a:r>
              <a:rPr sz="1800" spc="2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de:</a:t>
            </a:r>
            <a:endParaRPr lang="es-EC" sz="1800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Revisar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hallazgos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cualquier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otra información</a:t>
            </a:r>
            <a:r>
              <a:rPr sz="1800" spc="2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recopilada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Llegar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un acuerdo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respecto 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</a:t>
            </a:r>
            <a:r>
              <a:rPr sz="1800" spc="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conclusiones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Preparar recomendaciones,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 está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especificado en el plan de</a:t>
            </a:r>
            <a:r>
              <a:rPr sz="1800" spc="2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Discutir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seguimiento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auditoría, según</a:t>
            </a:r>
            <a:r>
              <a:rPr sz="1800" spc="1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aplique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98CD"/>
              </a:buClr>
            </a:pPr>
            <a:endParaRPr sz="2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4" y="1026267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5007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7202" y="2650808"/>
            <a:ext cx="8189595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525252"/>
                </a:solidFill>
                <a:latin typeface="Arial"/>
                <a:cs typeface="Arial"/>
              </a:rPr>
              <a:t>PREPARACIÓN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CONCLUSIONES DE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lang="es-EC" sz="1800" b="1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98CD"/>
              </a:buClr>
            </a:pPr>
            <a:endParaRPr sz="2200" dirty="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</a:pPr>
            <a:r>
              <a:rPr lang="es-EC" spc="-5" dirty="0">
                <a:solidFill>
                  <a:srgbClr val="525252"/>
                </a:solidFill>
                <a:latin typeface="Arial"/>
                <a:cs typeface="Arial"/>
              </a:rPr>
              <a:t>Las conclusiones deben tratar sobre:</a:t>
            </a:r>
            <a:endParaRPr sz="1800" dirty="0">
              <a:latin typeface="Arial"/>
              <a:cs typeface="Arial"/>
            </a:endParaRPr>
          </a:p>
          <a:p>
            <a:pPr marL="334010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Grado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conformidad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con 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criterios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endParaRPr lang="es-EC" sz="1800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334010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Efectiva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implementación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mejora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sistema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gestión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334010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Capacidad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del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proceso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revisión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por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dirección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asegurar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continua 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mejora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</a:t>
            </a:r>
            <a:r>
              <a:rPr sz="1800" spc="1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sistema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334010" marR="635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Logro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objetivos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,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cobertura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alcance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cumplimiento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 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criterios</a:t>
            </a:r>
            <a:endParaRPr sz="1800" dirty="0">
              <a:latin typeface="Arial"/>
              <a:cs typeface="Arial"/>
            </a:endParaRPr>
          </a:p>
          <a:p>
            <a:pPr marL="33401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Causas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raíz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hallazgos</a:t>
            </a: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09854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563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6" y="328612"/>
            <a:ext cx="40166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89475" y="1992312"/>
            <a:ext cx="7968725" cy="41036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REUNIÓN DE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CIERRE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 líder presenta los hallazgos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conclusiones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2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43815" indent="-635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Participantes </a:t>
            </a:r>
            <a:r>
              <a:rPr sz="1800" dirty="0">
                <a:solidFill>
                  <a:schemeClr val="bg1"/>
                </a:solidFill>
                <a:latin typeface="Wingdings"/>
                <a:cs typeface="Wingdings"/>
              </a:rPr>
              <a:t>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alta dirección del auditado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+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responsables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procesos  auditados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+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clientes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+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otras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partes</a:t>
            </a:r>
            <a:r>
              <a:rPr sz="1800" spc="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interesadas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7625" algn="just">
              <a:lnSpc>
                <a:spcPct val="100000"/>
              </a:lnSpc>
              <a:spcBef>
                <a:spcPts val="1605"/>
              </a:spcBef>
            </a:pP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Puntos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tratar</a:t>
            </a: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 en la reunión: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4645" marR="571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Aclarar que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evidencia recolectada está basada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una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muestra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la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información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disponible.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4010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método de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reporte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 final.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4010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Breve explicación de los hallazgos y sus posibles consecuencias.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4010" marR="5080" indent="-286385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Presentación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las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conclusiones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forma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 comprendan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reconozcan por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alta dirección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800" spc="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auditado.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4645" marR="825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Actividad post-auditoría relacionada (implementación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acciones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correctivas,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manejo de quejas de auditoría,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proceso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apelación,</a:t>
            </a:r>
            <a:r>
              <a:rPr sz="1800" spc="1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etc.).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3270"/>
            <a:ext cx="1229042" cy="122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680277"/>
            <a:ext cx="477869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1752600"/>
            <a:ext cx="8153400" cy="41755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525252"/>
                </a:solidFill>
                <a:latin typeface="Arial"/>
                <a:cs typeface="Arial"/>
              </a:rPr>
              <a:t>PREPARACIÓN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DEL INFORME DE</a:t>
            </a:r>
            <a:r>
              <a:rPr sz="1800" b="1" spc="-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12700" marR="7620" indent="-635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auditor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líder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elabora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el Informe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debe ser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un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registro completo,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exacto,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conciso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claro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Tiene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incluir 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hacer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referencia</a:t>
            </a:r>
            <a:r>
              <a:rPr sz="1800" spc="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a: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objetivos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 de auditoría</a:t>
            </a:r>
            <a:endParaRPr sz="1800" dirty="0">
              <a:latin typeface="Arial"/>
              <a:cs typeface="Arial"/>
            </a:endParaRPr>
          </a:p>
          <a:p>
            <a:pPr marL="298450" marR="6985" indent="-286385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alcanc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e (unidades y procesos)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Identificación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</a:t>
            </a:r>
            <a:r>
              <a:rPr sz="1800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cliente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299085" marR="5080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  <a:tab pos="1783080" algn="l"/>
                <a:tab pos="2237105" algn="l"/>
                <a:tab pos="3074035" algn="l"/>
                <a:tab pos="3924300" algn="l"/>
                <a:tab pos="4186554" algn="l"/>
                <a:tab pos="4630420" algn="l"/>
                <a:tab pos="6075045" algn="l"/>
                <a:tab pos="6532245" algn="l"/>
                <a:tab pos="7557770" algn="l"/>
                <a:tab pos="7962900" algn="l"/>
              </a:tabLst>
            </a:pP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den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f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 err="1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 err="1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q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y	l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art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pan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d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aud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 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 (guías y observadores)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fechas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lugares donde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realizaron las actividades de</a:t>
            </a:r>
            <a:r>
              <a:rPr sz="1800" spc="2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criterios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 empleados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hallazgos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 su respectiva evidencia.</a:t>
            </a:r>
            <a:endParaRPr sz="1800" dirty="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conclusiones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299085" marR="5715" indent="-287020" algn="just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Declaración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sobre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grado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lang="es-EC" sz="1800" dirty="0">
                <a:solidFill>
                  <a:srgbClr val="525252"/>
                </a:solidFill>
                <a:latin typeface="Arial"/>
                <a:cs typeface="Arial"/>
              </a:rPr>
              <a:t>de cumplimiento 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criterios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la  auditoría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9135534" cy="687051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9954" y="546017"/>
            <a:ext cx="456611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chemeClr val="bg1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19954" y="1752600"/>
            <a:ext cx="8072648" cy="39113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DISTRIBUCIÓN DEL INFORME DE</a:t>
            </a:r>
            <a:r>
              <a:rPr sz="1800" b="1" spc="-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lang="es-EC" sz="1800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1110615" algn="just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EL informe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debe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estar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fechado,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revisado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aprobado.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6350" indent="-635" algn="just">
              <a:lnSpc>
                <a:spcPct val="100000"/>
              </a:lnSpc>
            </a:pP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Se distribuye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a las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partes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interesadas pertinentes conforme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 plan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programa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FINALIZACIÓN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b="1" spc="-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endParaRPr lang="es-EC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Todas las actividades contempladas en el plan de auditoría han finalizado y el informe ha sido entregado.</a:t>
            </a:r>
          </a:p>
          <a:p>
            <a:pPr marL="12700" marR="5715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Los documentos generados deben conservarse o destruirse de común acuerdo con el auditado y partes interesadas.</a:t>
            </a:r>
            <a:endParaRPr lang="es-EC" sz="1800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lang="es-EC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documentación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es confidencial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salvo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sea requerido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por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ley o con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la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aprobación explícita del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auditado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510" y="609600"/>
            <a:ext cx="443388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2800" b="1" kern="1200" spc="-5" dirty="0">
                <a:solidFill>
                  <a:srgbClr val="0070C0"/>
                </a:solidFill>
                <a:ea typeface="+mn-ea"/>
              </a:rPr>
              <a:t>El proceso de auditoría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561895" y="6556714"/>
            <a:ext cx="221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73786" y="1676400"/>
            <a:ext cx="7857402" cy="2241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SEGUIMIENTO DE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b="1" spc="-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lang="es-EC" sz="1800" b="1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os hallazgos y conclusiones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requieren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un plan de acción, el auditado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debe decidir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emprenderlas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en un plazo</a:t>
            </a:r>
            <a:r>
              <a:rPr sz="1800" spc="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acordado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lang="es-EC" sz="1800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endParaRPr lang="es-EC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La efectividad de las medidas correctivas debe verificarse.</a:t>
            </a:r>
          </a:p>
          <a:p>
            <a:pPr marL="12700" marR="5080" algn="just">
              <a:lnSpc>
                <a:spcPct val="100000"/>
              </a:lnSpc>
            </a:pPr>
            <a:endParaRPr lang="es-EC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Es opcional para el auditor dependiendo del acuerdo entre las partes.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2180</Words>
  <Application>Microsoft Office PowerPoint</Application>
  <PresentationFormat>Presentación en pantalla (4:3)</PresentationFormat>
  <Paragraphs>254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Wingdings</vt:lpstr>
      <vt:lpstr>Office Theme</vt:lpstr>
      <vt:lpstr>AUDITORÍAS DE SISTEMAS DE GESTIÓN  Speaker: Luis Clavijo Ayala </vt:lpstr>
      <vt:lpstr>Presentación de PowerPoint</vt:lpstr>
      <vt:lpstr>Presentación de PowerPoint</vt:lpstr>
      <vt:lpstr>El proceso de auditoría</vt:lpstr>
      <vt:lpstr>El proceso de auditoría</vt:lpstr>
      <vt:lpstr>El proceso de auditoría</vt:lpstr>
      <vt:lpstr>El proceso de auditoría</vt:lpstr>
      <vt:lpstr>Presentación de PowerPoint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Presentación de PowerPoint</vt:lpstr>
      <vt:lpstr>Presentación de PowerPoint</vt:lpstr>
      <vt:lpstr>Presentación de PowerPoint</vt:lpstr>
      <vt:lpstr>Presentación de PowerPoint</vt:lpstr>
      <vt:lpstr>El proceso de auditoría</vt:lpstr>
      <vt:lpstr>El proceso de auditoría</vt:lpstr>
      <vt:lpstr>El proceso de auditoría</vt:lpstr>
      <vt:lpstr>El proceso de auditoría</vt:lpstr>
      <vt:lpstr>El proceso de auditoría</vt:lpstr>
      <vt:lpstr>El proceso de auditoría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Lourdes Sánchez Freire</dc:creator>
  <cp:lastModifiedBy>Luis Clavijo Ayala</cp:lastModifiedBy>
  <cp:revision>29</cp:revision>
  <dcterms:created xsi:type="dcterms:W3CDTF">2020-07-28T21:41:16Z</dcterms:created>
  <dcterms:modified xsi:type="dcterms:W3CDTF">2022-04-15T02:17:15Z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2019-05-18T00:00:00Z</vt:filetime>
  </property>
  <property fmtid="{D5CDD505-2E9C-101B-9397-08002B2CF9AE}" pid="3" name="Creator">
    <vt:lpwstr>Acrobat PDFMaker 15 para PowerPoint</vt:lpwstr>
  </property>
  <property fmtid="{D5CDD505-2E9C-101B-9397-08002B2CF9AE}" pid="4" name="LastSaved">
    <vt:filetime>2020-07-28T00:00:00Z</vt:filetime>
  </property>
</Properties>
</file>