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0"/>
              </a:lnSpc>
            </a:pPr>
            <a:r>
              <a:rPr dirty="0"/>
              <a:t>Auditorías </a:t>
            </a:r>
            <a:r>
              <a:rPr spc="-5" dirty="0"/>
              <a:t>de </a:t>
            </a:r>
            <a:r>
              <a:rPr dirty="0"/>
              <a:t>sistemas </a:t>
            </a:r>
            <a:r>
              <a:rPr spc="-5" dirty="0"/>
              <a:t>de </a:t>
            </a:r>
            <a:r>
              <a:rPr dirty="0"/>
              <a:t>gestión – </a:t>
            </a:r>
            <a:r>
              <a:rPr spc="-5" dirty="0"/>
              <a:t>Maria Palau de</a:t>
            </a:r>
            <a:r>
              <a:rPr spc="-190" dirty="0"/>
              <a:t> </a:t>
            </a:r>
            <a:r>
              <a:rPr spc="-5" dirty="0"/>
              <a:t>Gibert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52525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0"/>
              </a:lnSpc>
            </a:pPr>
            <a:r>
              <a:rPr dirty="0"/>
              <a:t>Auditorías </a:t>
            </a:r>
            <a:r>
              <a:rPr spc="-5" dirty="0"/>
              <a:t>de </a:t>
            </a:r>
            <a:r>
              <a:rPr dirty="0"/>
              <a:t>sistemas </a:t>
            </a:r>
            <a:r>
              <a:rPr spc="-5" dirty="0"/>
              <a:t>de </a:t>
            </a:r>
            <a:r>
              <a:rPr dirty="0"/>
              <a:t>gestión – </a:t>
            </a:r>
            <a:r>
              <a:rPr spc="-5" dirty="0"/>
              <a:t>Maria Palau de</a:t>
            </a:r>
            <a:r>
              <a:rPr spc="-190" dirty="0"/>
              <a:t> </a:t>
            </a:r>
            <a:r>
              <a:rPr spc="-5" dirty="0"/>
              <a:t>Gibert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0"/>
              </a:lnSpc>
            </a:pPr>
            <a:r>
              <a:rPr dirty="0"/>
              <a:t>Auditorías </a:t>
            </a:r>
            <a:r>
              <a:rPr spc="-5" dirty="0"/>
              <a:t>de </a:t>
            </a:r>
            <a:r>
              <a:rPr dirty="0"/>
              <a:t>sistemas </a:t>
            </a:r>
            <a:r>
              <a:rPr spc="-5" dirty="0"/>
              <a:t>de </a:t>
            </a:r>
            <a:r>
              <a:rPr dirty="0"/>
              <a:t>gestión – </a:t>
            </a:r>
            <a:r>
              <a:rPr spc="-5" dirty="0"/>
              <a:t>Maria Palau de</a:t>
            </a:r>
            <a:r>
              <a:rPr spc="-190" dirty="0"/>
              <a:t> </a:t>
            </a:r>
            <a:r>
              <a:rPr spc="-5" dirty="0"/>
              <a:t>Gibert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0"/>
              </a:lnSpc>
            </a:pPr>
            <a:r>
              <a:rPr dirty="0"/>
              <a:t>Auditorías </a:t>
            </a:r>
            <a:r>
              <a:rPr spc="-5" dirty="0"/>
              <a:t>de </a:t>
            </a:r>
            <a:r>
              <a:rPr dirty="0"/>
              <a:t>sistemas </a:t>
            </a:r>
            <a:r>
              <a:rPr spc="-5" dirty="0"/>
              <a:t>de </a:t>
            </a:r>
            <a:r>
              <a:rPr dirty="0"/>
              <a:t>gestión – </a:t>
            </a:r>
            <a:r>
              <a:rPr spc="-5" dirty="0"/>
              <a:t>Maria Palau de</a:t>
            </a:r>
            <a:r>
              <a:rPr spc="-190" dirty="0"/>
              <a:t> </a:t>
            </a:r>
            <a:r>
              <a:rPr spc="-5" dirty="0"/>
              <a:t>Gibert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0"/>
              </a:lnSpc>
            </a:pPr>
            <a:r>
              <a:rPr dirty="0"/>
              <a:t>Auditorías </a:t>
            </a:r>
            <a:r>
              <a:rPr spc="-5" dirty="0"/>
              <a:t>de </a:t>
            </a:r>
            <a:r>
              <a:rPr dirty="0"/>
              <a:t>sistemas </a:t>
            </a:r>
            <a:r>
              <a:rPr spc="-5" dirty="0"/>
              <a:t>de </a:t>
            </a:r>
            <a:r>
              <a:rPr dirty="0"/>
              <a:t>gestión – </a:t>
            </a:r>
            <a:r>
              <a:rPr spc="-5" dirty="0"/>
              <a:t>Maria Palau de</a:t>
            </a:r>
            <a:r>
              <a:rPr spc="-190" dirty="0"/>
              <a:t> </a:t>
            </a:r>
            <a:r>
              <a:rPr spc="-5" dirty="0"/>
              <a:t>Gibert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g object 17"/>
          <p:cNvSpPr/>
          <p:nvPr/>
        </p:nvSpPr>
        <p:spPr>
          <a:xfrm>
            <a:off x="8452104" y="6577583"/>
            <a:ext cx="1905" cy="135890"/>
          </a:xfrm>
          <a:custGeom>
            <a:avLst/>
            <a:gdLst/>
            <a:ahLst/>
            <a:cxnLst/>
            <a:rect l="l" t="t" r="r" b="b"/>
            <a:pathLst>
              <a:path w="1904" h="135890">
                <a:moveTo>
                  <a:pt x="0" y="135636"/>
                </a:moveTo>
                <a:lnTo>
                  <a:pt x="1524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70331" y="6428231"/>
            <a:ext cx="1220724" cy="3870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9107" y="328612"/>
            <a:ext cx="818578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4827" y="1126045"/>
            <a:ext cx="8361680" cy="465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52525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9601" y="6533832"/>
            <a:ext cx="4610734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0"/>
              </a:lnSpc>
            </a:pPr>
            <a:r>
              <a:rPr dirty="0"/>
              <a:t>Auditorías </a:t>
            </a:r>
            <a:r>
              <a:rPr spc="-5" dirty="0"/>
              <a:t>de </a:t>
            </a:r>
            <a:r>
              <a:rPr dirty="0"/>
              <a:t>sistemas </a:t>
            </a:r>
            <a:r>
              <a:rPr spc="-5" dirty="0"/>
              <a:t>de </a:t>
            </a:r>
            <a:r>
              <a:rPr dirty="0"/>
              <a:t>gestión – </a:t>
            </a:r>
            <a:r>
              <a:rPr spc="-5" dirty="0"/>
              <a:t>Maria Palau de</a:t>
            </a:r>
            <a:r>
              <a:rPr spc="-190" dirty="0"/>
              <a:t> </a:t>
            </a:r>
            <a:r>
              <a:rPr spc="-5" dirty="0"/>
              <a:t>Gibert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49195" y="6556714"/>
            <a:ext cx="2470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95400" y="2438400"/>
            <a:ext cx="6440805" cy="2137122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44"/>
              </a:spcBef>
            </a:pPr>
            <a:r>
              <a:rPr sz="3600" spc="-5" dirty="0">
                <a:solidFill>
                  <a:srgbClr val="FFFFFF"/>
                </a:solidFill>
              </a:rPr>
              <a:t>AUDITORÍAS DE SISTEMAS DE</a:t>
            </a:r>
            <a:r>
              <a:rPr sz="3600" spc="-20" dirty="0">
                <a:solidFill>
                  <a:srgbClr val="FFFFFF"/>
                </a:solidFill>
              </a:rPr>
              <a:t> </a:t>
            </a:r>
            <a:r>
              <a:rPr sz="3600" spc="-5" dirty="0">
                <a:solidFill>
                  <a:srgbClr val="FFFFFF"/>
                </a:solidFill>
              </a:rPr>
              <a:t>GESTIÓN</a:t>
            </a:r>
            <a:br>
              <a:rPr lang="es-EC" sz="3600" spc="-5" dirty="0">
                <a:solidFill>
                  <a:srgbClr val="FFFFFF"/>
                </a:solidFill>
              </a:rPr>
            </a:br>
            <a:endParaRPr sz="3600" spc="-5" dirty="0">
              <a:solidFill>
                <a:srgbClr val="FFFFFF"/>
              </a:solidFill>
            </a:endParaRP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s-EC" sz="2800" spc="-5" dirty="0">
                <a:solidFill>
                  <a:srgbClr val="FFFFFF"/>
                </a:solidFill>
              </a:rPr>
              <a:t>Speaker: Luis Clavijo Ayala</a:t>
            </a:r>
            <a:endParaRPr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18502" y="2514600"/>
            <a:ext cx="7706995" cy="8214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361315" algn="ctr">
              <a:lnSpc>
                <a:spcPct val="150000"/>
              </a:lnSpc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</a:pPr>
            <a:r>
              <a:rPr lang="es-EC" sz="4000" spc="-5" dirty="0">
                <a:latin typeface="Arial"/>
                <a:cs typeface="Arial"/>
              </a:rPr>
              <a:t>Planificación de la auditoría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685800"/>
            <a:ext cx="569087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chemeClr val="bg1"/>
                </a:solidFill>
              </a:rPr>
              <a:t>Planificación </a:t>
            </a:r>
            <a:r>
              <a:rPr sz="2800" b="1" dirty="0">
                <a:solidFill>
                  <a:schemeClr val="bg1"/>
                </a:solidFill>
              </a:rPr>
              <a:t>y </a:t>
            </a:r>
            <a:r>
              <a:rPr sz="2800" b="1" spc="-5" dirty="0">
                <a:solidFill>
                  <a:schemeClr val="bg1"/>
                </a:solidFill>
              </a:rPr>
              <a:t>preparación de la</a:t>
            </a:r>
            <a:r>
              <a:rPr sz="2800" b="1" spc="60" dirty="0">
                <a:solidFill>
                  <a:schemeClr val="bg1"/>
                </a:solidFill>
              </a:rPr>
              <a:t> </a:t>
            </a:r>
            <a:r>
              <a:rPr sz="2800" b="1" spc="-5" dirty="0">
                <a:solidFill>
                  <a:schemeClr val="bg1"/>
                </a:solidFill>
              </a:rPr>
              <a:t>auditoría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4827" y="2133600"/>
            <a:ext cx="5496560" cy="2136140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Pasos en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planificación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preparación 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800" spc="20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50"/>
              </a:spcBef>
              <a:buClr>
                <a:srgbClr val="0098CD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Gestión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del </a:t>
            </a:r>
            <a:r>
              <a:rPr lang="es-MX" sz="1800" i="1" spc="-10" dirty="0">
                <a:solidFill>
                  <a:schemeClr val="bg1"/>
                </a:solidFill>
                <a:latin typeface="Arial"/>
                <a:cs typeface="Arial"/>
              </a:rPr>
              <a:t>plan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de</a:t>
            </a:r>
            <a:r>
              <a:rPr sz="1800" spc="5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98CD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Alcance, objetivos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criterios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spc="8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98CD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Equipo</a:t>
            </a:r>
            <a:r>
              <a:rPr sz="1800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98CD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Estudio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información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documentada</a:t>
            </a:r>
            <a:r>
              <a:rPr sz="1800" spc="8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relevante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98CD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Plan de</a:t>
            </a:r>
            <a:r>
              <a:rPr sz="1800" spc="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98CD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Cuestionarios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1800" spc="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check-list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24827" y="3723640"/>
            <a:ext cx="7097395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REVISIÓN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Factores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que pueden ocasionar una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revisión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del</a:t>
            </a:r>
            <a:r>
              <a:rPr sz="1800" spc="19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programa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Hallazgos de</a:t>
            </a:r>
            <a:r>
              <a:rPr sz="1800" spc="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Nivel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eficacia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madurez del</a:t>
            </a:r>
            <a:r>
              <a:rPr sz="1800" spc="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sistema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Eficacia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del</a:t>
            </a:r>
            <a:r>
              <a:rPr sz="1800" spc="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programa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Alcance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800" spc="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Cambios en el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sistema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spc="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gestión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Cambios de normas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requisitos (legales,</a:t>
            </a:r>
            <a:r>
              <a:rPr sz="1800" spc="1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contractuales…)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Conflicto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spc="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intereses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530844" y="1955800"/>
            <a:ext cx="569150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EXTENSIÓN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del programa dependerá</a:t>
            </a:r>
            <a:r>
              <a:rPr sz="1800" spc="8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de: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35" dirty="0">
                <a:solidFill>
                  <a:schemeClr val="bg1"/>
                </a:solidFill>
                <a:latin typeface="Arial"/>
                <a:cs typeface="Arial"/>
              </a:rPr>
              <a:t>Tamaño,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complejidad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naturaleza 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800" spc="15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organización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Riesgos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1800" spc="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oportunidades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Nivel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madurez del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sistema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spc="8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gestión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object 2"/>
          <p:cNvSpPr txBox="1">
            <a:spLocks noGrp="1"/>
          </p:cNvSpPr>
          <p:nvPr>
            <p:ph type="title"/>
          </p:nvPr>
        </p:nvSpPr>
        <p:spPr>
          <a:xfrm>
            <a:off x="1295400" y="539432"/>
            <a:ext cx="569087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chemeClr val="bg1"/>
                </a:solidFill>
              </a:rPr>
              <a:t>Planificación </a:t>
            </a:r>
            <a:r>
              <a:rPr sz="2800" b="1" dirty="0">
                <a:solidFill>
                  <a:schemeClr val="bg1"/>
                </a:solidFill>
              </a:rPr>
              <a:t>y </a:t>
            </a:r>
            <a:r>
              <a:rPr sz="2800" b="1" spc="-5" dirty="0">
                <a:solidFill>
                  <a:schemeClr val="bg1"/>
                </a:solidFill>
              </a:rPr>
              <a:t>preparación de la</a:t>
            </a:r>
            <a:r>
              <a:rPr sz="2800" b="1" spc="60" dirty="0">
                <a:solidFill>
                  <a:schemeClr val="bg1"/>
                </a:solidFill>
              </a:rPr>
              <a:t> </a:t>
            </a:r>
            <a:r>
              <a:rPr sz="2800" b="1" spc="-5" dirty="0">
                <a:solidFill>
                  <a:schemeClr val="bg1"/>
                </a:solidFill>
              </a:rPr>
              <a:t>auditoría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475232" y="1557528"/>
            <a:ext cx="5800383" cy="4538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sp>
        <p:nvSpPr>
          <p:cNvPr id="10" name="object 2"/>
          <p:cNvSpPr txBox="1">
            <a:spLocks noGrp="1"/>
          </p:cNvSpPr>
          <p:nvPr>
            <p:ph type="title"/>
          </p:nvPr>
        </p:nvSpPr>
        <p:spPr>
          <a:xfrm>
            <a:off x="1548130" y="573202"/>
            <a:ext cx="569087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70C0"/>
                </a:solidFill>
              </a:rPr>
              <a:t>Planificación </a:t>
            </a:r>
            <a:r>
              <a:rPr sz="2800" b="1" dirty="0">
                <a:solidFill>
                  <a:srgbClr val="0070C0"/>
                </a:solidFill>
              </a:rPr>
              <a:t>y </a:t>
            </a:r>
            <a:r>
              <a:rPr sz="2800" b="1" spc="-5" dirty="0">
                <a:solidFill>
                  <a:srgbClr val="0070C0"/>
                </a:solidFill>
              </a:rPr>
              <a:t>preparación de la</a:t>
            </a:r>
            <a:r>
              <a:rPr sz="2800" b="1" spc="60" dirty="0">
                <a:solidFill>
                  <a:srgbClr val="0070C0"/>
                </a:solidFill>
              </a:rPr>
              <a:t> </a:t>
            </a:r>
            <a:r>
              <a:rPr sz="2800" b="1" spc="-5" dirty="0">
                <a:solidFill>
                  <a:srgbClr val="0070C0"/>
                </a:solidFill>
              </a:rPr>
              <a:t>auditoría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81000" y="1143000"/>
            <a:ext cx="8152130" cy="5311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2001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2.	Determinación del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alcance, objetivos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b="1" spc="-5" dirty="0" err="1">
                <a:solidFill>
                  <a:schemeClr val="bg1"/>
                </a:solidFill>
                <a:latin typeface="Arial"/>
                <a:cs typeface="Arial"/>
              </a:rPr>
              <a:t>criterios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  </a:t>
            </a:r>
            <a:r>
              <a:rPr sz="1800" b="1" spc="-15" dirty="0">
                <a:solidFill>
                  <a:schemeClr val="bg1"/>
                </a:solidFill>
                <a:latin typeface="Arial"/>
                <a:cs typeface="Arial"/>
              </a:rPr>
              <a:t>ALCANCE</a:t>
            </a:r>
            <a:endParaRPr lang="es-EC" sz="1800" b="1" spc="-15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262001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Materia a</a:t>
            </a:r>
            <a:r>
              <a:rPr sz="1800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auditar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Departamentos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procesos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1800" spc="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auditar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Elemento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auditar: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sistema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gestión, proceso,</a:t>
            </a:r>
            <a:r>
              <a:rPr sz="1800" spc="1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producto…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Duración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lugar 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800" spc="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20" dirty="0">
                <a:solidFill>
                  <a:schemeClr val="bg1"/>
                </a:solidFill>
                <a:latin typeface="Arial"/>
                <a:cs typeface="Arial"/>
              </a:rPr>
              <a:t>Tipo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auditoría: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primera,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segunda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o tercera</a:t>
            </a:r>
            <a:r>
              <a:rPr sz="1800" spc="1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parte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OBJETIVOS</a:t>
            </a:r>
            <a:endParaRPr lang="es-EC" sz="1800" b="1" spc="-5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Los fines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que quiere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obtener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organización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que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contrata la auditoría (qué se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persigue conseguir una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vez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finalizada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800" spc="1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auditoría)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CRITERIOS</a:t>
            </a:r>
            <a:endParaRPr lang="es-EC" sz="1800" b="1" spc="-5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6350" indent="-635">
              <a:lnSpc>
                <a:spcPct val="100000"/>
              </a:lnSpc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Políticas, prácticas,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procedimientos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o requisitos frente 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los cuales el auditor 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compara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las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evidencias</a:t>
            </a:r>
            <a:r>
              <a:rPr sz="1800" spc="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recogida</a:t>
            </a:r>
            <a:r>
              <a:rPr lang="es-EC" sz="1800" spc="-1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1395730" y="268402"/>
            <a:ext cx="569087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chemeClr val="bg1"/>
                </a:solidFill>
              </a:rPr>
              <a:t>Planificación </a:t>
            </a:r>
            <a:r>
              <a:rPr sz="2800" b="1" dirty="0">
                <a:solidFill>
                  <a:schemeClr val="bg1"/>
                </a:solidFill>
              </a:rPr>
              <a:t>y </a:t>
            </a:r>
            <a:r>
              <a:rPr sz="2800" b="1" spc="-5" dirty="0">
                <a:solidFill>
                  <a:schemeClr val="bg1"/>
                </a:solidFill>
              </a:rPr>
              <a:t>preparación de la</a:t>
            </a:r>
            <a:r>
              <a:rPr sz="2800" b="1" spc="60" dirty="0">
                <a:solidFill>
                  <a:schemeClr val="bg1"/>
                </a:solidFill>
              </a:rPr>
              <a:t> </a:t>
            </a:r>
            <a:r>
              <a:rPr sz="2800" b="1" spc="-5" dirty="0">
                <a:solidFill>
                  <a:schemeClr val="bg1"/>
                </a:solidFill>
              </a:rPr>
              <a:t>auditoría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7200" y="1663065"/>
            <a:ext cx="8153400" cy="3899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800" b="1" spc="-5" dirty="0">
                <a:solidFill>
                  <a:srgbClr val="0098CD"/>
                </a:solidFill>
                <a:latin typeface="Arial"/>
                <a:cs typeface="Arial"/>
              </a:rPr>
              <a:t>3.	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Designación del equipo</a:t>
            </a:r>
            <a:r>
              <a:rPr sz="1800" b="1" spc="-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auditor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tabLst>
                <a:tab pos="623570" algn="l"/>
                <a:tab pos="929640" algn="l"/>
                <a:tab pos="1897380" algn="l"/>
                <a:tab pos="2331720" algn="l"/>
                <a:tab pos="3235325" algn="l"/>
                <a:tab pos="3618229" algn="l"/>
                <a:tab pos="4689475" algn="l"/>
                <a:tab pos="5300345" algn="l"/>
                <a:tab pos="6673850" algn="l"/>
                <a:tab pos="7883525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d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si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ó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nú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u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es	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su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c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li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f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ió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t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525252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en 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cuenta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lo</a:t>
            </a:r>
            <a:r>
              <a:rPr sz="1800" spc="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siguiente: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Alcance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(un sistema 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integrado, parcial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spc="15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total…)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Los métodos de auditoría que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han</a:t>
            </a:r>
            <a:r>
              <a:rPr sz="1800" spc="10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seleccionado.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Competencia del equipos</a:t>
            </a:r>
            <a:r>
              <a:rPr sz="1800" spc="6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Objetivos,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alcance,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criterios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</a:t>
            </a:r>
            <a:r>
              <a:rPr sz="1800" spc="5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duración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Requisitos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normativos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800" spc="5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certificación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Objetividad (autonomía, independencia,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conflicto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800" spc="15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intereses…)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Capacidad de trabajo en</a:t>
            </a:r>
            <a:r>
              <a:rPr sz="1800" spc="7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equipo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Idioma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características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sociales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culturales del</a:t>
            </a:r>
            <a:r>
              <a:rPr sz="1800" spc="18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auditado</a:t>
            </a:r>
            <a:endParaRPr sz="1800" dirty="0">
              <a:latin typeface="Arial"/>
              <a:cs typeface="Arial"/>
            </a:endParaRPr>
          </a:p>
          <a:p>
            <a:pPr marL="12700" marR="5080" indent="-635">
              <a:lnSpc>
                <a:spcPct val="100000"/>
              </a:lnSpc>
              <a:spcBef>
                <a:spcPts val="265"/>
              </a:spcBef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Un auditor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prácticas puede incluirse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en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equipo auditor pero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no puede  auditar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sin</a:t>
            </a:r>
            <a:r>
              <a:rPr sz="1800" spc="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supervisión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1219200" y="533400"/>
            <a:ext cx="569087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70C0"/>
                </a:solidFill>
              </a:rPr>
              <a:t>Planificación </a:t>
            </a:r>
            <a:r>
              <a:rPr sz="2800" b="1" dirty="0">
                <a:solidFill>
                  <a:srgbClr val="0070C0"/>
                </a:solidFill>
              </a:rPr>
              <a:t>y </a:t>
            </a:r>
            <a:r>
              <a:rPr sz="2800" b="1" spc="-5" dirty="0">
                <a:solidFill>
                  <a:srgbClr val="0070C0"/>
                </a:solidFill>
              </a:rPr>
              <a:t>preparación de la</a:t>
            </a:r>
            <a:r>
              <a:rPr sz="2800" b="1" spc="60" dirty="0">
                <a:solidFill>
                  <a:srgbClr val="0070C0"/>
                </a:solidFill>
              </a:rPr>
              <a:t> </a:t>
            </a:r>
            <a:r>
              <a:rPr sz="2800" b="1" spc="-5" dirty="0">
                <a:solidFill>
                  <a:srgbClr val="0070C0"/>
                </a:solidFill>
              </a:rPr>
              <a:t>auditoría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16290" y="1600200"/>
            <a:ext cx="8162099" cy="42139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4.	Estudio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de la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información documentada</a:t>
            </a:r>
            <a:r>
              <a:rPr sz="1800" b="1" spc="-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relevante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Información </a:t>
            </a:r>
            <a:r>
              <a:rPr sz="1800" b="1" spc="-5" dirty="0" err="1">
                <a:solidFill>
                  <a:schemeClr val="bg1"/>
                </a:solidFill>
                <a:latin typeface="Arial"/>
                <a:cs typeface="Arial"/>
              </a:rPr>
              <a:t>documentada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C" sz="1800" b="1" spc="-5" dirty="0">
                <a:solidFill>
                  <a:schemeClr val="bg1"/>
                </a:solidFill>
                <a:latin typeface="Arial"/>
                <a:cs typeface="Arial"/>
              </a:rPr>
              <a:t>a </a:t>
            </a:r>
            <a:r>
              <a:rPr sz="1800" b="1" spc="-15" dirty="0" err="1">
                <a:solidFill>
                  <a:schemeClr val="bg1"/>
                </a:solidFill>
                <a:latin typeface="Arial"/>
                <a:cs typeface="Arial"/>
              </a:rPr>
              <a:t>revisa</a:t>
            </a:r>
            <a:r>
              <a:rPr lang="es-EC" sz="1800" b="1" spc="-15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Manual, procedimientos,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instrucciones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trabajo,</a:t>
            </a:r>
            <a:r>
              <a:rPr sz="1800" spc="1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registros…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Permisos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1800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licencias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Normas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reglamentos aplicables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 la</a:t>
            </a:r>
            <a:r>
              <a:rPr sz="1800" spc="10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organización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Contexto 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organización, incluyendo riesgos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1800" spc="22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oportunidades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98CD"/>
              </a:buClr>
              <a:buFont typeface="Wingdings"/>
              <a:buChar char=""/>
            </a:pPr>
            <a:endParaRPr sz="185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Información documentada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generada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Programa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plan de</a:t>
            </a:r>
            <a:r>
              <a:rPr sz="1800" spc="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Listas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spc="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verificación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Formularios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para recoger observaciones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consignar</a:t>
            </a:r>
            <a:r>
              <a:rPr sz="1800" spc="18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evidencias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1710055">
              <a:lnSpc>
                <a:spcPct val="100000"/>
              </a:lnSpc>
            </a:pPr>
            <a:r>
              <a:rPr sz="1800" spc="-55" dirty="0">
                <a:solidFill>
                  <a:schemeClr val="bg1"/>
                </a:solidFill>
                <a:latin typeface="Arial"/>
                <a:cs typeface="Arial"/>
              </a:rPr>
              <a:t>Toda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información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documentada debe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archivarse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 </a:t>
            </a:r>
            <a:endParaRPr lang="es-EC" sz="1800" spc="-5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1710055">
              <a:lnSpc>
                <a:spcPct val="100000"/>
              </a:lnSpc>
            </a:pPr>
            <a:r>
              <a:rPr lang="es-EC" spc="-10" dirty="0">
                <a:solidFill>
                  <a:schemeClr val="bg1"/>
                </a:solidFill>
                <a:latin typeface="Arial"/>
                <a:cs typeface="Arial"/>
              </a:rPr>
              <a:t>Revisar la c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onfidencialidad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información</a:t>
            </a:r>
            <a:r>
              <a:rPr sz="1800" spc="9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documentada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1524000" y="457200"/>
            <a:ext cx="569087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chemeClr val="bg1"/>
                </a:solidFill>
              </a:rPr>
              <a:t>Planificación </a:t>
            </a:r>
            <a:r>
              <a:rPr sz="2800" b="1" dirty="0">
                <a:solidFill>
                  <a:schemeClr val="bg1"/>
                </a:solidFill>
              </a:rPr>
              <a:t>y </a:t>
            </a:r>
            <a:r>
              <a:rPr sz="2800" b="1" spc="-5" dirty="0">
                <a:solidFill>
                  <a:schemeClr val="bg1"/>
                </a:solidFill>
              </a:rPr>
              <a:t>preparación de la</a:t>
            </a:r>
            <a:r>
              <a:rPr sz="2800" b="1" spc="60" dirty="0">
                <a:solidFill>
                  <a:schemeClr val="bg1"/>
                </a:solidFill>
              </a:rPr>
              <a:t> </a:t>
            </a:r>
            <a:r>
              <a:rPr sz="2800" b="1" spc="-5" dirty="0">
                <a:solidFill>
                  <a:schemeClr val="bg1"/>
                </a:solidFill>
              </a:rPr>
              <a:t>auditoría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1000" y="1501691"/>
            <a:ext cx="8271612" cy="46705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800" b="1" spc="-5" dirty="0">
                <a:solidFill>
                  <a:srgbClr val="0098CD"/>
                </a:solidFill>
                <a:latin typeface="Arial"/>
                <a:cs typeface="Arial"/>
              </a:rPr>
              <a:t>5.	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Plan </a:t>
            </a:r>
            <a:r>
              <a:rPr sz="1800" b="1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800" b="1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1800" dirty="0">
              <a:latin typeface="Arial"/>
              <a:cs typeface="Arial"/>
            </a:endParaRPr>
          </a:p>
          <a:p>
            <a:pPr marL="12700" marR="7620">
              <a:lnSpc>
                <a:spcPct val="100000"/>
              </a:lnSpc>
              <a:spcBef>
                <a:spcPts val="1380"/>
              </a:spcBef>
            </a:pP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Plan </a:t>
            </a:r>
            <a:r>
              <a:rPr sz="1800" b="1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auditoría.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Descripción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las actividades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los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detalles acordados  de </a:t>
            </a:r>
            <a:r>
              <a:rPr lang="es-EC" spc="-10" dirty="0">
                <a:solidFill>
                  <a:srgbClr val="525252"/>
                </a:solidFill>
                <a:latin typeface="Arial"/>
                <a:cs typeface="Arial"/>
              </a:rPr>
              <a:t>UNA</a:t>
            </a:r>
            <a:r>
              <a:rPr sz="1800" spc="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.</a:t>
            </a:r>
            <a:r>
              <a:rPr lang="es-EC" sz="1800" spc="-10" dirty="0">
                <a:solidFill>
                  <a:srgbClr val="525252"/>
                </a:solidFill>
                <a:latin typeface="Arial"/>
                <a:cs typeface="Arial"/>
              </a:rPr>
              <a:t> Qué se va a hacer, cuándo y cómo.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12700" marR="7348220">
              <a:lnSpc>
                <a:spcPct val="100000"/>
              </a:lnSpc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Horario  A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genda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Datos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auditores…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b="1" spc="-5" dirty="0" err="1">
                <a:solidFill>
                  <a:srgbClr val="525252"/>
                </a:solidFill>
                <a:latin typeface="Arial"/>
                <a:cs typeface="Arial"/>
              </a:rPr>
              <a:t>Programa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b="1" spc="-5" dirty="0" err="1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.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Conjunto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una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más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auditorías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planificadas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para 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un 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periodo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de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tiempo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determinado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dirigidas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hacia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un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propósito</a:t>
            </a:r>
            <a:r>
              <a:rPr sz="1800" spc="2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específico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12700" marR="1043940">
              <a:lnSpc>
                <a:spcPct val="100000"/>
              </a:lnSpc>
            </a:pP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qué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vas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auditar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-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alcance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: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procesos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,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áreas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,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cláusulas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aplicables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,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etc... 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cuándo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vas</a:t>
            </a:r>
            <a:r>
              <a:rPr sz="1800" spc="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auditar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cuánto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durará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</a:t>
            </a:r>
            <a:r>
              <a:rPr sz="1800" spc="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auditoria</a:t>
            </a:r>
            <a:endParaRPr sz="1800" dirty="0">
              <a:latin typeface="Arial"/>
              <a:cs typeface="Arial"/>
            </a:endParaRPr>
          </a:p>
          <a:p>
            <a:pPr marL="12700" marR="4453255">
              <a:lnSpc>
                <a:spcPct val="100000"/>
              </a:lnSpc>
            </a:pP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por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qué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/con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qué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objetivo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vas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auditar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quiénes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rgbClr val="525252"/>
                </a:solidFill>
                <a:latin typeface="Arial"/>
                <a:cs typeface="Arial"/>
              </a:rPr>
              <a:t>serán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los</a:t>
            </a:r>
            <a:r>
              <a:rPr sz="1800" spc="4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525252"/>
                </a:solidFill>
                <a:latin typeface="Arial"/>
                <a:cs typeface="Arial"/>
              </a:rPr>
              <a:t>auditores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1524000" y="378592"/>
            <a:ext cx="569087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70C0"/>
                </a:solidFill>
              </a:rPr>
              <a:t>Planificación </a:t>
            </a:r>
            <a:r>
              <a:rPr sz="2800" b="1" dirty="0">
                <a:solidFill>
                  <a:srgbClr val="0070C0"/>
                </a:solidFill>
              </a:rPr>
              <a:t>y </a:t>
            </a:r>
            <a:r>
              <a:rPr sz="2800" b="1" spc="-5" dirty="0">
                <a:solidFill>
                  <a:srgbClr val="0070C0"/>
                </a:solidFill>
              </a:rPr>
              <a:t>preparación de la</a:t>
            </a:r>
            <a:r>
              <a:rPr sz="2800" b="1" spc="60" dirty="0">
                <a:solidFill>
                  <a:srgbClr val="0070C0"/>
                </a:solidFill>
              </a:rPr>
              <a:t> </a:t>
            </a:r>
            <a:r>
              <a:rPr sz="2800" b="1" spc="-5" dirty="0">
                <a:solidFill>
                  <a:srgbClr val="0070C0"/>
                </a:solidFill>
              </a:rPr>
              <a:t>auditoría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19546" y="2133600"/>
            <a:ext cx="8154670" cy="318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Un 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plan por cada una de las auditorías contempladas en el</a:t>
            </a:r>
            <a:r>
              <a:rPr sz="2000" spc="22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programa</a:t>
            </a:r>
            <a:endParaRPr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3335" marR="6985" indent="-635">
              <a:lnSpc>
                <a:spcPct val="150000"/>
              </a:lnSpc>
            </a:pP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Lo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elabora 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el auditor líder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teniendo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en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cuenta 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los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riesgos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oportunidades del  proceso</a:t>
            </a:r>
            <a:endParaRPr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5715">
              <a:lnSpc>
                <a:spcPct val="150000"/>
              </a:lnSpc>
            </a:pP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Se distribuye a 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organización auditada,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equipo auditor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el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cliente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la auditoría  (si 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no es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organización</a:t>
            </a:r>
            <a:r>
              <a:rPr sz="2000" spc="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auditada)</a:t>
            </a:r>
            <a:endParaRPr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  <a:tabLst>
                <a:tab pos="718185" algn="l"/>
                <a:tab pos="1240790" algn="l"/>
                <a:tab pos="1703070" algn="l"/>
                <a:tab pos="2809240" algn="l"/>
                <a:tab pos="3282950" algn="l"/>
                <a:tab pos="3602990" algn="l"/>
                <a:tab pos="4404995" algn="l"/>
                <a:tab pos="4801235" algn="l"/>
                <a:tab pos="5121275" algn="l"/>
                <a:tab pos="6152515" algn="l"/>
                <a:tab pos="6407150" algn="l"/>
                <a:tab pos="7694930" algn="l"/>
                <a:tab pos="7964805" algn="l"/>
              </a:tabLst>
            </a:pPr>
            <a:r>
              <a:rPr sz="2000" spc="-60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en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qu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	s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ap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oba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or	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	c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li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en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te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aud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í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	y	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en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lang="es-EC" sz="20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la  organización auditada antes de</a:t>
            </a:r>
            <a:r>
              <a:rPr sz="2000" spc="9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iniciar</a:t>
            </a:r>
            <a:endParaRPr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1447800" y="885452"/>
            <a:ext cx="569087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chemeClr val="bg1"/>
                </a:solidFill>
              </a:rPr>
              <a:t>Planificación </a:t>
            </a:r>
            <a:r>
              <a:rPr sz="2800" b="1" dirty="0">
                <a:solidFill>
                  <a:schemeClr val="bg1"/>
                </a:solidFill>
              </a:rPr>
              <a:t>y </a:t>
            </a:r>
            <a:r>
              <a:rPr sz="2800" b="1" spc="-5" dirty="0">
                <a:solidFill>
                  <a:schemeClr val="bg1"/>
                </a:solidFill>
              </a:rPr>
              <a:t>preparación de la</a:t>
            </a:r>
            <a:r>
              <a:rPr sz="2800" b="1" spc="60" dirty="0">
                <a:solidFill>
                  <a:schemeClr val="bg1"/>
                </a:solidFill>
              </a:rPr>
              <a:t> </a:t>
            </a:r>
            <a:r>
              <a:rPr sz="2800" b="1" spc="-5" dirty="0">
                <a:solidFill>
                  <a:schemeClr val="bg1"/>
                </a:solidFill>
              </a:rPr>
              <a:t>auditoría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85800" y="1446140"/>
            <a:ext cx="7086600" cy="46634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10" name="object 2"/>
          <p:cNvSpPr txBox="1">
            <a:spLocks noGrp="1"/>
          </p:cNvSpPr>
          <p:nvPr>
            <p:ph type="title"/>
          </p:nvPr>
        </p:nvSpPr>
        <p:spPr>
          <a:xfrm>
            <a:off x="1319530" y="539432"/>
            <a:ext cx="569087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70C0"/>
                </a:solidFill>
              </a:rPr>
              <a:t>Planificación </a:t>
            </a:r>
            <a:r>
              <a:rPr sz="2800" b="1" dirty="0">
                <a:solidFill>
                  <a:srgbClr val="0070C0"/>
                </a:solidFill>
              </a:rPr>
              <a:t>y </a:t>
            </a:r>
            <a:r>
              <a:rPr sz="2800" b="1" spc="-5" dirty="0">
                <a:solidFill>
                  <a:srgbClr val="0070C0"/>
                </a:solidFill>
              </a:rPr>
              <a:t>preparación de la</a:t>
            </a:r>
            <a:r>
              <a:rPr sz="2800" b="1" spc="60" dirty="0">
                <a:solidFill>
                  <a:srgbClr val="0070C0"/>
                </a:solidFill>
              </a:rPr>
              <a:t> </a:t>
            </a:r>
            <a:r>
              <a:rPr sz="2800" b="1" spc="-5" dirty="0">
                <a:solidFill>
                  <a:srgbClr val="0070C0"/>
                </a:solidFill>
              </a:rPr>
              <a:t>auditoría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24827" y="1071880"/>
            <a:ext cx="35198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Contenido del Plan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b="1" spc="-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auditoría.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99851" y="2589088"/>
            <a:ext cx="3873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(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p</a:t>
            </a:r>
            <a:r>
              <a:rPr sz="1600" spc="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524827" y="1481813"/>
            <a:ext cx="8361680" cy="469038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pc="-5" dirty="0">
                <a:solidFill>
                  <a:schemeClr val="bg1"/>
                </a:solidFill>
              </a:rPr>
              <a:t>Objetivos.</a:t>
            </a: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pc="-5" dirty="0">
                <a:solidFill>
                  <a:schemeClr val="bg1"/>
                </a:solidFill>
              </a:rPr>
              <a:t>Alcance.</a:t>
            </a: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pc="-5" dirty="0">
                <a:solidFill>
                  <a:schemeClr val="bg1"/>
                </a:solidFill>
              </a:rPr>
              <a:t>Criterios de</a:t>
            </a:r>
            <a:r>
              <a:rPr spc="15" dirty="0">
                <a:solidFill>
                  <a:schemeClr val="bg1"/>
                </a:solidFill>
              </a:rPr>
              <a:t> </a:t>
            </a:r>
            <a:r>
              <a:rPr spc="-5" dirty="0">
                <a:solidFill>
                  <a:schemeClr val="bg1"/>
                </a:solidFill>
              </a:rPr>
              <a:t>auditoría.</a:t>
            </a:r>
          </a:p>
          <a:p>
            <a:pPr marL="299085" marR="5080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pc="-5" dirty="0">
                <a:solidFill>
                  <a:schemeClr val="bg1"/>
                </a:solidFill>
              </a:rPr>
              <a:t>Personal involucrado, incluido </a:t>
            </a:r>
            <a:r>
              <a:rPr spc="-10" dirty="0">
                <a:solidFill>
                  <a:schemeClr val="bg1"/>
                </a:solidFill>
              </a:rPr>
              <a:t>el </a:t>
            </a:r>
            <a:r>
              <a:rPr spc="-5" dirty="0">
                <a:solidFill>
                  <a:schemeClr val="bg1"/>
                </a:solidFill>
              </a:rPr>
              <a:t>representante o representantes de </a:t>
            </a:r>
            <a:r>
              <a:rPr dirty="0">
                <a:solidFill>
                  <a:schemeClr val="bg1"/>
                </a:solidFill>
              </a:rPr>
              <a:t>la </a:t>
            </a:r>
            <a:r>
              <a:rPr spc="-5" dirty="0">
                <a:solidFill>
                  <a:schemeClr val="bg1"/>
                </a:solidFill>
              </a:rPr>
              <a:t>organización  auditada.</a:t>
            </a: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pc="-5" dirty="0">
                <a:solidFill>
                  <a:schemeClr val="bg1"/>
                </a:solidFill>
              </a:rPr>
              <a:t>Ubicaciones de </a:t>
            </a:r>
            <a:r>
              <a:rPr dirty="0">
                <a:solidFill>
                  <a:schemeClr val="bg1"/>
                </a:solidFill>
              </a:rPr>
              <a:t>la</a:t>
            </a:r>
            <a:r>
              <a:rPr spc="-20" dirty="0">
                <a:solidFill>
                  <a:schemeClr val="bg1"/>
                </a:solidFill>
              </a:rPr>
              <a:t> </a:t>
            </a:r>
            <a:r>
              <a:rPr spc="-5" dirty="0">
                <a:solidFill>
                  <a:schemeClr val="bg1"/>
                </a:solidFill>
              </a:rPr>
              <a:t>auditoría.</a:t>
            </a:r>
          </a:p>
          <a:p>
            <a:pPr marL="299085" marR="49847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  <a:tab pos="1784985" algn="l"/>
                <a:tab pos="2246630" algn="l"/>
                <a:tab pos="2639695" algn="l"/>
                <a:tab pos="3947160" algn="l"/>
                <a:tab pos="4180204" algn="l"/>
                <a:tab pos="5140325" algn="l"/>
                <a:tab pos="5500370" algn="l"/>
                <a:tab pos="5793105" algn="l"/>
                <a:tab pos="7077709" algn="l"/>
              </a:tabLst>
            </a:pPr>
            <a:r>
              <a:rPr spc="-10" dirty="0">
                <a:solidFill>
                  <a:schemeClr val="bg1"/>
                </a:solidFill>
              </a:rPr>
              <a:t>F</a:t>
            </a:r>
            <a:r>
              <a:rPr spc="-5" dirty="0">
                <a:solidFill>
                  <a:schemeClr val="bg1"/>
                </a:solidFill>
              </a:rPr>
              <a:t>am</a:t>
            </a:r>
            <a:r>
              <a:rPr dirty="0">
                <a:solidFill>
                  <a:schemeClr val="bg1"/>
                </a:solidFill>
              </a:rPr>
              <a:t>i</a:t>
            </a:r>
            <a:r>
              <a:rPr spc="-15" dirty="0">
                <a:solidFill>
                  <a:schemeClr val="bg1"/>
                </a:solidFill>
              </a:rPr>
              <a:t>l</a:t>
            </a:r>
            <a:r>
              <a:rPr dirty="0">
                <a:solidFill>
                  <a:schemeClr val="bg1"/>
                </a:solidFill>
              </a:rPr>
              <a:t>i</a:t>
            </a:r>
            <a:r>
              <a:rPr spc="-5" dirty="0">
                <a:solidFill>
                  <a:schemeClr val="bg1"/>
                </a:solidFill>
              </a:rPr>
              <a:t>a</a:t>
            </a:r>
            <a:r>
              <a:rPr spc="-10" dirty="0">
                <a:solidFill>
                  <a:schemeClr val="bg1"/>
                </a:solidFill>
              </a:rPr>
              <a:t>r</a:t>
            </a:r>
            <a:r>
              <a:rPr dirty="0">
                <a:solidFill>
                  <a:schemeClr val="bg1"/>
                </a:solidFill>
              </a:rPr>
              <a:t>iz</a:t>
            </a:r>
            <a:r>
              <a:rPr spc="-20" dirty="0">
                <a:solidFill>
                  <a:schemeClr val="bg1"/>
                </a:solidFill>
              </a:rPr>
              <a:t>a</a:t>
            </a:r>
            <a:r>
              <a:rPr dirty="0">
                <a:solidFill>
                  <a:schemeClr val="bg1"/>
                </a:solidFill>
              </a:rPr>
              <a:t>c</a:t>
            </a:r>
            <a:r>
              <a:rPr spc="-15" dirty="0">
                <a:solidFill>
                  <a:schemeClr val="bg1"/>
                </a:solidFill>
              </a:rPr>
              <a:t>i</a:t>
            </a:r>
            <a:r>
              <a:rPr spc="-5" dirty="0">
                <a:solidFill>
                  <a:schemeClr val="bg1"/>
                </a:solidFill>
              </a:rPr>
              <a:t>ón</a:t>
            </a:r>
            <a:r>
              <a:rPr dirty="0">
                <a:solidFill>
                  <a:schemeClr val="bg1"/>
                </a:solidFill>
              </a:rPr>
              <a:t>	c</a:t>
            </a:r>
            <a:r>
              <a:rPr spc="-5" dirty="0">
                <a:solidFill>
                  <a:schemeClr val="bg1"/>
                </a:solidFill>
              </a:rPr>
              <a:t>on</a:t>
            </a:r>
            <a:r>
              <a:rPr dirty="0">
                <a:solidFill>
                  <a:schemeClr val="bg1"/>
                </a:solidFill>
              </a:rPr>
              <a:t>	l</a:t>
            </a:r>
            <a:r>
              <a:rPr spc="-20" dirty="0">
                <a:solidFill>
                  <a:schemeClr val="bg1"/>
                </a:solidFill>
              </a:rPr>
              <a:t>a</a:t>
            </a:r>
            <a:r>
              <a:rPr spc="-5" dirty="0">
                <a:solidFill>
                  <a:schemeClr val="bg1"/>
                </a:solidFill>
              </a:rPr>
              <a:t>s</a:t>
            </a:r>
            <a:r>
              <a:rPr dirty="0">
                <a:solidFill>
                  <a:schemeClr val="bg1"/>
                </a:solidFill>
              </a:rPr>
              <a:t>	i</a:t>
            </a:r>
            <a:r>
              <a:rPr spc="-20" dirty="0">
                <a:solidFill>
                  <a:schemeClr val="bg1"/>
                </a:solidFill>
              </a:rPr>
              <a:t>n</a:t>
            </a:r>
            <a:r>
              <a:rPr dirty="0">
                <a:solidFill>
                  <a:schemeClr val="bg1"/>
                </a:solidFill>
              </a:rPr>
              <a:t>s</a:t>
            </a:r>
            <a:r>
              <a:rPr spc="-5" dirty="0">
                <a:solidFill>
                  <a:schemeClr val="bg1"/>
                </a:solidFill>
              </a:rPr>
              <a:t>ta</a:t>
            </a:r>
            <a:r>
              <a:rPr dirty="0">
                <a:solidFill>
                  <a:schemeClr val="bg1"/>
                </a:solidFill>
              </a:rPr>
              <a:t>l</a:t>
            </a:r>
            <a:r>
              <a:rPr spc="-5" dirty="0">
                <a:solidFill>
                  <a:schemeClr val="bg1"/>
                </a:solidFill>
              </a:rPr>
              <a:t>a</a:t>
            </a:r>
            <a:r>
              <a:rPr spc="-15" dirty="0">
                <a:solidFill>
                  <a:schemeClr val="bg1"/>
                </a:solidFill>
              </a:rPr>
              <a:t>c</a:t>
            </a:r>
            <a:r>
              <a:rPr dirty="0">
                <a:solidFill>
                  <a:schemeClr val="bg1"/>
                </a:solidFill>
              </a:rPr>
              <a:t>i</a:t>
            </a:r>
            <a:r>
              <a:rPr spc="-5" dirty="0">
                <a:solidFill>
                  <a:schemeClr val="bg1"/>
                </a:solidFill>
              </a:rPr>
              <a:t>ones</a:t>
            </a:r>
            <a:r>
              <a:rPr dirty="0">
                <a:solidFill>
                  <a:schemeClr val="bg1"/>
                </a:solidFill>
              </a:rPr>
              <a:t>	</a:t>
            </a:r>
            <a:r>
              <a:rPr spc="-5" dirty="0">
                <a:solidFill>
                  <a:schemeClr val="bg1"/>
                </a:solidFill>
              </a:rPr>
              <a:t>y</a:t>
            </a:r>
            <a:r>
              <a:rPr dirty="0">
                <a:solidFill>
                  <a:schemeClr val="bg1"/>
                </a:solidFill>
              </a:rPr>
              <a:t>	</a:t>
            </a:r>
            <a:r>
              <a:rPr spc="-5" dirty="0">
                <a:solidFill>
                  <a:schemeClr val="bg1"/>
                </a:solidFill>
              </a:rPr>
              <a:t>p</a:t>
            </a:r>
            <a:r>
              <a:rPr spc="-10" dirty="0">
                <a:solidFill>
                  <a:schemeClr val="bg1"/>
                </a:solidFill>
              </a:rPr>
              <a:t>r</a:t>
            </a:r>
            <a:r>
              <a:rPr spc="-5" dirty="0">
                <a:solidFill>
                  <a:schemeClr val="bg1"/>
                </a:solidFill>
              </a:rPr>
              <a:t>o</a:t>
            </a:r>
            <a:r>
              <a:rPr dirty="0">
                <a:solidFill>
                  <a:schemeClr val="bg1"/>
                </a:solidFill>
              </a:rPr>
              <a:t>c</a:t>
            </a:r>
            <a:r>
              <a:rPr spc="-5" dirty="0">
                <a:solidFill>
                  <a:schemeClr val="bg1"/>
                </a:solidFill>
              </a:rPr>
              <a:t>e</a:t>
            </a:r>
            <a:r>
              <a:rPr spc="10" dirty="0">
                <a:solidFill>
                  <a:schemeClr val="bg1"/>
                </a:solidFill>
              </a:rPr>
              <a:t>s</a:t>
            </a:r>
            <a:r>
              <a:rPr spc="-5" dirty="0">
                <a:solidFill>
                  <a:schemeClr val="bg1"/>
                </a:solidFill>
              </a:rPr>
              <a:t>os</a:t>
            </a:r>
            <a:r>
              <a:rPr dirty="0">
                <a:solidFill>
                  <a:schemeClr val="bg1"/>
                </a:solidFill>
              </a:rPr>
              <a:t>	</a:t>
            </a:r>
            <a:r>
              <a:rPr spc="-5" dirty="0">
                <a:solidFill>
                  <a:schemeClr val="bg1"/>
                </a:solidFill>
              </a:rPr>
              <a:t>de</a:t>
            </a:r>
            <a:r>
              <a:rPr dirty="0">
                <a:solidFill>
                  <a:schemeClr val="bg1"/>
                </a:solidFill>
              </a:rPr>
              <a:t>	l</a:t>
            </a:r>
            <a:r>
              <a:rPr spc="-5" dirty="0">
                <a:solidFill>
                  <a:schemeClr val="bg1"/>
                </a:solidFill>
              </a:rPr>
              <a:t>a</a:t>
            </a:r>
            <a:r>
              <a:rPr dirty="0">
                <a:solidFill>
                  <a:schemeClr val="bg1"/>
                </a:solidFill>
              </a:rPr>
              <a:t>	</a:t>
            </a:r>
            <a:r>
              <a:rPr spc="-5" dirty="0">
                <a:solidFill>
                  <a:schemeClr val="bg1"/>
                </a:solidFill>
              </a:rPr>
              <a:t>o</a:t>
            </a:r>
            <a:r>
              <a:rPr spc="-10" dirty="0">
                <a:solidFill>
                  <a:schemeClr val="bg1"/>
                </a:solidFill>
              </a:rPr>
              <a:t>r</a:t>
            </a:r>
            <a:r>
              <a:rPr spc="-5" dirty="0">
                <a:solidFill>
                  <a:schemeClr val="bg1"/>
                </a:solidFill>
              </a:rPr>
              <a:t>gan</a:t>
            </a:r>
            <a:r>
              <a:rPr dirty="0">
                <a:solidFill>
                  <a:schemeClr val="bg1"/>
                </a:solidFill>
              </a:rPr>
              <a:t>iz</a:t>
            </a:r>
            <a:r>
              <a:rPr spc="-20" dirty="0">
                <a:solidFill>
                  <a:schemeClr val="bg1"/>
                </a:solidFill>
              </a:rPr>
              <a:t>a</a:t>
            </a:r>
            <a:r>
              <a:rPr dirty="0">
                <a:solidFill>
                  <a:schemeClr val="bg1"/>
                </a:solidFill>
              </a:rPr>
              <a:t>ci</a:t>
            </a:r>
            <a:r>
              <a:rPr spc="-5" dirty="0">
                <a:solidFill>
                  <a:schemeClr val="bg1"/>
                </a:solidFill>
              </a:rPr>
              <a:t>ón</a:t>
            </a:r>
            <a:r>
              <a:rPr dirty="0">
                <a:solidFill>
                  <a:schemeClr val="bg1"/>
                </a:solidFill>
              </a:rPr>
              <a:t>	</a:t>
            </a:r>
            <a:r>
              <a:rPr spc="-5" dirty="0">
                <a:solidFill>
                  <a:schemeClr val="bg1"/>
                </a:solidFill>
              </a:rPr>
              <a:t>au</a:t>
            </a:r>
            <a:r>
              <a:rPr spc="-20" dirty="0">
                <a:solidFill>
                  <a:schemeClr val="bg1"/>
                </a:solidFill>
              </a:rPr>
              <a:t>d</a:t>
            </a:r>
            <a:r>
              <a:rPr dirty="0">
                <a:solidFill>
                  <a:schemeClr val="bg1"/>
                </a:solidFill>
              </a:rPr>
              <a:t>i</a:t>
            </a:r>
            <a:r>
              <a:rPr spc="-5" dirty="0">
                <a:solidFill>
                  <a:schemeClr val="bg1"/>
                </a:solidFill>
              </a:rPr>
              <a:t>tada  ejemplo, mediante </a:t>
            </a:r>
            <a:r>
              <a:rPr dirty="0">
                <a:solidFill>
                  <a:schemeClr val="bg1"/>
                </a:solidFill>
              </a:rPr>
              <a:t>visitas </a:t>
            </a:r>
            <a:r>
              <a:rPr spc="-5" dirty="0">
                <a:solidFill>
                  <a:schemeClr val="bg1"/>
                </a:solidFill>
              </a:rPr>
              <a:t>a las </a:t>
            </a:r>
            <a:r>
              <a:rPr dirty="0">
                <a:solidFill>
                  <a:schemeClr val="bg1"/>
                </a:solidFill>
              </a:rPr>
              <a:t>instalaciones, revisión </a:t>
            </a:r>
            <a:r>
              <a:rPr spc="-5" dirty="0">
                <a:solidFill>
                  <a:schemeClr val="bg1"/>
                </a:solidFill>
              </a:rPr>
              <a:t>de las tecnologías,</a:t>
            </a:r>
            <a:r>
              <a:rPr spc="20" dirty="0">
                <a:solidFill>
                  <a:schemeClr val="bg1"/>
                </a:solidFill>
              </a:rPr>
              <a:t> </a:t>
            </a:r>
            <a:r>
              <a:rPr spc="-5" dirty="0">
                <a:solidFill>
                  <a:schemeClr val="bg1"/>
                </a:solidFill>
              </a:rPr>
              <a:t>etc.).</a:t>
            </a: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pc="-5" dirty="0">
                <a:solidFill>
                  <a:schemeClr val="bg1"/>
                </a:solidFill>
              </a:rPr>
              <a:t>Métodos de auditoría y </a:t>
            </a:r>
            <a:r>
              <a:rPr dirty="0">
                <a:solidFill>
                  <a:schemeClr val="bg1"/>
                </a:solidFill>
              </a:rPr>
              <a:t>técnicas </a:t>
            </a:r>
            <a:r>
              <a:rPr spc="-5" dirty="0">
                <a:solidFill>
                  <a:schemeClr val="bg1"/>
                </a:solidFill>
              </a:rPr>
              <a:t>de muestreo</a:t>
            </a:r>
            <a:r>
              <a:rPr spc="95" dirty="0">
                <a:solidFill>
                  <a:schemeClr val="bg1"/>
                </a:solidFill>
              </a:rPr>
              <a:t> </a:t>
            </a:r>
            <a:r>
              <a:rPr spc="-5" dirty="0">
                <a:solidFill>
                  <a:schemeClr val="bg1"/>
                </a:solidFill>
              </a:rPr>
              <a:t>adecuados.</a:t>
            </a: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pc="-5" dirty="0">
                <a:solidFill>
                  <a:schemeClr val="bg1"/>
                </a:solidFill>
              </a:rPr>
              <a:t>Información documentada de</a:t>
            </a:r>
            <a:r>
              <a:rPr spc="50" dirty="0">
                <a:solidFill>
                  <a:schemeClr val="bg1"/>
                </a:solidFill>
              </a:rPr>
              <a:t> </a:t>
            </a:r>
            <a:r>
              <a:rPr spc="-5" dirty="0">
                <a:solidFill>
                  <a:schemeClr val="bg1"/>
                </a:solidFill>
              </a:rPr>
              <a:t>referencia.</a:t>
            </a: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pc="-5" dirty="0">
                <a:solidFill>
                  <a:schemeClr val="bg1"/>
                </a:solidFill>
              </a:rPr>
              <a:t>Componentes del equipo auditor y sus funciones y</a:t>
            </a:r>
            <a:r>
              <a:rPr spc="85" dirty="0">
                <a:solidFill>
                  <a:schemeClr val="bg1"/>
                </a:solidFill>
              </a:rPr>
              <a:t> </a:t>
            </a:r>
            <a:r>
              <a:rPr spc="-5" dirty="0">
                <a:solidFill>
                  <a:schemeClr val="bg1"/>
                </a:solidFill>
              </a:rPr>
              <a:t>responsabilidades.</a:t>
            </a: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pc="-5" dirty="0">
                <a:solidFill>
                  <a:schemeClr val="bg1"/>
                </a:solidFill>
              </a:rPr>
              <a:t>Idioma empleado en </a:t>
            </a:r>
            <a:r>
              <a:rPr dirty="0">
                <a:solidFill>
                  <a:schemeClr val="bg1"/>
                </a:solidFill>
              </a:rPr>
              <a:t>la</a:t>
            </a:r>
            <a:r>
              <a:rPr spc="5" dirty="0">
                <a:solidFill>
                  <a:schemeClr val="bg1"/>
                </a:solidFill>
              </a:rPr>
              <a:t> </a:t>
            </a:r>
            <a:r>
              <a:rPr spc="-5" dirty="0">
                <a:solidFill>
                  <a:schemeClr val="bg1"/>
                </a:solidFill>
              </a:rPr>
              <a:t>auditoría.</a:t>
            </a: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pc="-5" dirty="0">
                <a:solidFill>
                  <a:schemeClr val="bg1"/>
                </a:solidFill>
              </a:rPr>
              <a:t>Fecha de</a:t>
            </a:r>
            <a:r>
              <a:rPr spc="10" dirty="0">
                <a:solidFill>
                  <a:schemeClr val="bg1"/>
                </a:solidFill>
              </a:rPr>
              <a:t> </a:t>
            </a:r>
            <a:r>
              <a:rPr spc="-5" dirty="0">
                <a:solidFill>
                  <a:schemeClr val="bg1"/>
                </a:solidFill>
              </a:rPr>
              <a:t>realización.</a:t>
            </a: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pc="-5" dirty="0">
                <a:solidFill>
                  <a:schemeClr val="bg1"/>
                </a:solidFill>
              </a:rPr>
              <a:t>Duración estimada de las actividades de</a:t>
            </a:r>
            <a:r>
              <a:rPr spc="20" dirty="0">
                <a:solidFill>
                  <a:schemeClr val="bg1"/>
                </a:solidFill>
              </a:rPr>
              <a:t> </a:t>
            </a:r>
            <a:r>
              <a:rPr spc="-5" dirty="0">
                <a:solidFill>
                  <a:schemeClr val="bg1"/>
                </a:solidFill>
              </a:rPr>
              <a:t>auditoría</a:t>
            </a: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pc="-5" dirty="0">
                <a:solidFill>
                  <a:schemeClr val="bg1"/>
                </a:solidFill>
              </a:rPr>
              <a:t>Programación de las reuniones con </a:t>
            </a:r>
            <a:r>
              <a:rPr dirty="0">
                <a:solidFill>
                  <a:schemeClr val="bg1"/>
                </a:solidFill>
              </a:rPr>
              <a:t>la</a:t>
            </a:r>
            <a:r>
              <a:rPr spc="30" dirty="0">
                <a:solidFill>
                  <a:schemeClr val="bg1"/>
                </a:solidFill>
              </a:rPr>
              <a:t> </a:t>
            </a:r>
            <a:r>
              <a:rPr spc="-5" dirty="0">
                <a:solidFill>
                  <a:schemeClr val="bg1"/>
                </a:solidFill>
              </a:rPr>
              <a:t>dirección.</a:t>
            </a: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pc="-5" dirty="0">
                <a:solidFill>
                  <a:schemeClr val="bg1"/>
                </a:solidFill>
              </a:rPr>
              <a:t>Requisitos referidos a </a:t>
            </a:r>
            <a:r>
              <a:rPr dirty="0">
                <a:solidFill>
                  <a:schemeClr val="bg1"/>
                </a:solidFill>
              </a:rPr>
              <a:t>la</a:t>
            </a:r>
            <a:r>
              <a:rPr spc="20" dirty="0">
                <a:solidFill>
                  <a:schemeClr val="bg1"/>
                </a:solidFill>
              </a:rPr>
              <a:t> </a:t>
            </a:r>
            <a:r>
              <a:rPr spc="-5" dirty="0">
                <a:solidFill>
                  <a:schemeClr val="bg1"/>
                </a:solidFill>
              </a:rPr>
              <a:t>confidencialidad.</a:t>
            </a: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pc="-5" dirty="0">
                <a:solidFill>
                  <a:schemeClr val="bg1"/>
                </a:solidFill>
              </a:rPr>
              <a:t>Acciones de seguimiento de </a:t>
            </a:r>
            <a:r>
              <a:rPr dirty="0">
                <a:solidFill>
                  <a:schemeClr val="bg1"/>
                </a:solidFill>
              </a:rPr>
              <a:t>la</a:t>
            </a:r>
            <a:r>
              <a:rPr spc="-5" dirty="0">
                <a:solidFill>
                  <a:schemeClr val="bg1"/>
                </a:solidFill>
              </a:rPr>
              <a:t> auditoría.</a:t>
            </a: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pc="-5" dirty="0">
                <a:solidFill>
                  <a:schemeClr val="bg1"/>
                </a:solidFill>
              </a:rPr>
              <a:t>Recursos</a:t>
            </a:r>
            <a:r>
              <a:rPr dirty="0">
                <a:solidFill>
                  <a:schemeClr val="bg1"/>
                </a:solidFill>
              </a:rPr>
              <a:t> disponibles.</a:t>
            </a: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pc="-5" dirty="0">
                <a:solidFill>
                  <a:schemeClr val="bg1"/>
                </a:solidFill>
              </a:rPr>
              <a:t>Distribución del informe de auditoría y fecha de</a:t>
            </a:r>
            <a:r>
              <a:rPr spc="70" dirty="0">
                <a:solidFill>
                  <a:schemeClr val="bg1"/>
                </a:solidFill>
              </a:rPr>
              <a:t> </a:t>
            </a:r>
            <a:r>
              <a:rPr spc="-5" dirty="0">
                <a:solidFill>
                  <a:schemeClr val="bg1"/>
                </a:solidFill>
              </a:rPr>
              <a:t>emisión.</a:t>
            </a:r>
          </a:p>
        </p:txBody>
      </p:sp>
      <p:sp>
        <p:nvSpPr>
          <p:cNvPr id="12" name="object 2"/>
          <p:cNvSpPr txBox="1">
            <a:spLocks noGrp="1"/>
          </p:cNvSpPr>
          <p:nvPr>
            <p:ph type="title"/>
          </p:nvPr>
        </p:nvSpPr>
        <p:spPr>
          <a:xfrm>
            <a:off x="1624330" y="346424"/>
            <a:ext cx="569087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chemeClr val="bg1"/>
                </a:solidFill>
              </a:rPr>
              <a:t>Planificación </a:t>
            </a:r>
            <a:r>
              <a:rPr b="1" dirty="0">
                <a:solidFill>
                  <a:schemeClr val="bg1"/>
                </a:solidFill>
              </a:rPr>
              <a:t>y </a:t>
            </a:r>
            <a:r>
              <a:rPr b="1" spc="-5" dirty="0">
                <a:solidFill>
                  <a:schemeClr val="bg1"/>
                </a:solidFill>
              </a:rPr>
              <a:t>preparación de la</a:t>
            </a:r>
            <a:r>
              <a:rPr b="1" spc="60" dirty="0">
                <a:solidFill>
                  <a:schemeClr val="bg1"/>
                </a:solidFill>
              </a:rPr>
              <a:t> </a:t>
            </a:r>
            <a:r>
              <a:rPr b="1" spc="-5" dirty="0">
                <a:solidFill>
                  <a:schemeClr val="bg1"/>
                </a:solidFill>
              </a:rPr>
              <a:t>auditoría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94665" y="2265532"/>
            <a:ext cx="8154670" cy="18472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800" b="1" spc="-5" dirty="0">
                <a:solidFill>
                  <a:srgbClr val="0098CD"/>
                </a:solidFill>
                <a:latin typeface="Arial"/>
                <a:cs typeface="Arial"/>
              </a:rPr>
              <a:t>6.	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Preparación </a:t>
            </a:r>
            <a:r>
              <a:rPr sz="1800" b="1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cuestionarios </a:t>
            </a:r>
            <a:r>
              <a:rPr sz="1800" b="1" dirty="0">
                <a:solidFill>
                  <a:srgbClr val="525252"/>
                </a:solidFill>
                <a:latin typeface="Arial"/>
                <a:cs typeface="Arial"/>
              </a:rPr>
              <a:t>o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check-list</a:t>
            </a:r>
            <a:endParaRPr sz="18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380"/>
              </a:spcBef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Las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listas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comprobación o cuestionarios son herramientas utilizadas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para  lograr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una auditoría metódica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sistemáticas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que facilitan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eficacia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eficiencia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del</a:t>
            </a:r>
            <a:r>
              <a:rPr sz="1800" spc="2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proceso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Para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elaborarlas es necesario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utilizar la norma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referencia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que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 va a</a:t>
            </a:r>
            <a:r>
              <a:rPr sz="1800" spc="25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auditar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569087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70C0"/>
                </a:solidFill>
              </a:rPr>
              <a:t>Planificación </a:t>
            </a:r>
            <a:r>
              <a:rPr sz="2800" b="1" dirty="0">
                <a:solidFill>
                  <a:srgbClr val="0070C0"/>
                </a:solidFill>
              </a:rPr>
              <a:t>y </a:t>
            </a:r>
            <a:r>
              <a:rPr sz="2800" b="1" spc="-5" dirty="0">
                <a:solidFill>
                  <a:srgbClr val="0070C0"/>
                </a:solidFill>
              </a:rPr>
              <a:t>preparación de la</a:t>
            </a:r>
            <a:r>
              <a:rPr sz="2800" b="1" spc="60" dirty="0">
                <a:solidFill>
                  <a:srgbClr val="0070C0"/>
                </a:solidFill>
              </a:rPr>
              <a:t> </a:t>
            </a:r>
            <a:r>
              <a:rPr sz="2800" b="1" spc="-5" dirty="0">
                <a:solidFill>
                  <a:srgbClr val="0070C0"/>
                </a:solidFill>
              </a:rPr>
              <a:t>auditoría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600200" y="1295400"/>
            <a:ext cx="5478463" cy="487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  <p:sp>
        <p:nvSpPr>
          <p:cNvPr id="10" name="object 2"/>
          <p:cNvSpPr txBox="1">
            <a:spLocks noGrp="1"/>
          </p:cNvSpPr>
          <p:nvPr>
            <p:ph type="title"/>
          </p:nvPr>
        </p:nvSpPr>
        <p:spPr>
          <a:xfrm>
            <a:off x="1387793" y="344602"/>
            <a:ext cx="569087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chemeClr val="bg1"/>
                </a:solidFill>
              </a:rPr>
              <a:t>Planificación </a:t>
            </a:r>
            <a:r>
              <a:rPr sz="2800" b="1" dirty="0">
                <a:solidFill>
                  <a:schemeClr val="bg1"/>
                </a:solidFill>
              </a:rPr>
              <a:t>y </a:t>
            </a:r>
            <a:r>
              <a:rPr sz="2800" b="1" spc="-5" dirty="0">
                <a:solidFill>
                  <a:schemeClr val="bg1"/>
                </a:solidFill>
              </a:rPr>
              <a:t>preparación de la</a:t>
            </a:r>
            <a:r>
              <a:rPr sz="2800" b="1" spc="60" dirty="0">
                <a:solidFill>
                  <a:schemeClr val="bg1"/>
                </a:solidFill>
              </a:rPr>
              <a:t> </a:t>
            </a:r>
            <a:r>
              <a:rPr sz="2800" b="1" spc="-5" dirty="0">
                <a:solidFill>
                  <a:schemeClr val="bg1"/>
                </a:solidFill>
              </a:rPr>
              <a:t>auditoría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06630" y="1828800"/>
            <a:ext cx="8153400" cy="321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800" b="1" spc="-5" dirty="0">
                <a:latin typeface="Arial"/>
                <a:cs typeface="Arial"/>
              </a:rPr>
              <a:t>7.	Registro hallazgos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auditoría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380"/>
              </a:spcBef>
            </a:pPr>
            <a:r>
              <a:rPr sz="1800" spc="-10" dirty="0">
                <a:latin typeface="Arial"/>
                <a:cs typeface="Arial"/>
              </a:rPr>
              <a:t>Una </a:t>
            </a:r>
            <a:r>
              <a:rPr sz="1800" spc="-5" dirty="0">
                <a:latin typeface="Arial"/>
                <a:cs typeface="Arial"/>
              </a:rPr>
              <a:t>vez determinados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categorizados </a:t>
            </a:r>
            <a:r>
              <a:rPr sz="1800" spc="-10" dirty="0">
                <a:latin typeface="Arial"/>
                <a:cs typeface="Arial"/>
              </a:rPr>
              <a:t>los hallazgos de auditoría, </a:t>
            </a:r>
            <a:r>
              <a:rPr sz="1800" dirty="0">
                <a:latin typeface="Arial"/>
                <a:cs typeface="Arial"/>
              </a:rPr>
              <a:t>hay </a:t>
            </a:r>
            <a:r>
              <a:rPr sz="1800" spc="-10" dirty="0">
                <a:latin typeface="Arial"/>
                <a:cs typeface="Arial"/>
              </a:rPr>
              <a:t>que  </a:t>
            </a:r>
            <a:r>
              <a:rPr sz="1800" spc="-5" dirty="0">
                <a:latin typeface="Arial"/>
                <a:cs typeface="Arial"/>
              </a:rPr>
              <a:t>registrar </a:t>
            </a:r>
            <a:r>
              <a:rPr sz="1800" spc="-10" dirty="0">
                <a:latin typeface="Arial"/>
                <a:cs typeface="Arial"/>
              </a:rPr>
              <a:t>las </a:t>
            </a:r>
            <a:r>
              <a:rPr sz="1800" spc="-5" dirty="0">
                <a:latin typeface="Arial"/>
                <a:cs typeface="Arial"/>
              </a:rPr>
              <a:t>No </a:t>
            </a:r>
            <a:r>
              <a:rPr sz="1800" spc="-10" dirty="0">
                <a:latin typeface="Arial"/>
                <a:cs typeface="Arial"/>
              </a:rPr>
              <a:t>Conformidades </a:t>
            </a:r>
            <a:r>
              <a:rPr sz="1800" spc="-5" dirty="0">
                <a:latin typeface="Arial"/>
                <a:cs typeface="Arial"/>
              </a:rPr>
              <a:t>a </a:t>
            </a:r>
            <a:r>
              <a:rPr sz="1800" spc="-10" dirty="0">
                <a:latin typeface="Arial"/>
                <a:cs typeface="Arial"/>
              </a:rPr>
              <a:t>subsanar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la </a:t>
            </a:r>
            <a:r>
              <a:rPr sz="1800" spc="-10" dirty="0">
                <a:latin typeface="Arial"/>
                <a:cs typeface="Arial"/>
              </a:rPr>
              <a:t>evidencia que las</a:t>
            </a:r>
            <a:r>
              <a:rPr sz="1800" spc="20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sustenta.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Este </a:t>
            </a:r>
            <a:r>
              <a:rPr sz="1800" spc="-5" dirty="0">
                <a:latin typeface="Arial"/>
                <a:cs typeface="Arial"/>
              </a:rPr>
              <a:t>registro </a:t>
            </a:r>
            <a:r>
              <a:rPr sz="1800" spc="-10" dirty="0">
                <a:latin typeface="Arial"/>
                <a:cs typeface="Arial"/>
              </a:rPr>
              <a:t>debe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contener: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latin typeface="Arial"/>
                <a:cs typeface="Arial"/>
              </a:rPr>
              <a:t>Fecha.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latin typeface="Arial"/>
                <a:cs typeface="Arial"/>
              </a:rPr>
              <a:t>Área</a:t>
            </a:r>
            <a:r>
              <a:rPr sz="1800" spc="-10" dirty="0">
                <a:latin typeface="Arial"/>
                <a:cs typeface="Arial"/>
              </a:rPr>
              <a:t> afectada.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latin typeface="Arial"/>
                <a:cs typeface="Arial"/>
              </a:rPr>
              <a:t>Punto de </a:t>
            </a:r>
            <a:r>
              <a:rPr sz="1800" spc="-5" dirty="0">
                <a:latin typeface="Arial"/>
                <a:cs typeface="Arial"/>
              </a:rPr>
              <a:t>la norma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afectado.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latin typeface="Arial"/>
                <a:cs typeface="Arial"/>
              </a:rPr>
              <a:t>Descripción </a:t>
            </a:r>
            <a:r>
              <a:rPr sz="1800" spc="-10" dirty="0">
                <a:latin typeface="Arial"/>
                <a:cs typeface="Arial"/>
              </a:rPr>
              <a:t>de </a:t>
            </a:r>
            <a:r>
              <a:rPr sz="1800" spc="-5" dirty="0">
                <a:latin typeface="Arial"/>
                <a:cs typeface="Arial"/>
              </a:rPr>
              <a:t>la </a:t>
            </a:r>
            <a:r>
              <a:rPr sz="1800" spc="-10" dirty="0">
                <a:latin typeface="Arial"/>
                <a:cs typeface="Arial"/>
              </a:rPr>
              <a:t>evidencia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hallada.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latin typeface="Arial"/>
                <a:cs typeface="Arial"/>
              </a:rPr>
              <a:t>Personal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involucrado.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98CD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latin typeface="Arial"/>
                <a:cs typeface="Arial"/>
              </a:rPr>
              <a:t>Firma </a:t>
            </a:r>
            <a:r>
              <a:rPr sz="1800" spc="-10" dirty="0">
                <a:latin typeface="Arial"/>
                <a:cs typeface="Arial"/>
              </a:rPr>
              <a:t>del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auditor.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1524000" y="533400"/>
            <a:ext cx="569087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70C0"/>
                </a:solidFill>
              </a:rPr>
              <a:t>Planificación </a:t>
            </a:r>
            <a:r>
              <a:rPr sz="2800" b="1" dirty="0">
                <a:solidFill>
                  <a:srgbClr val="0070C0"/>
                </a:solidFill>
              </a:rPr>
              <a:t>y </a:t>
            </a:r>
            <a:r>
              <a:rPr sz="2800" b="1" spc="-5" dirty="0">
                <a:solidFill>
                  <a:srgbClr val="0070C0"/>
                </a:solidFill>
              </a:rPr>
              <a:t>preparación de la</a:t>
            </a:r>
            <a:r>
              <a:rPr sz="2800" b="1" spc="60" dirty="0">
                <a:solidFill>
                  <a:srgbClr val="0070C0"/>
                </a:solidFill>
              </a:rPr>
              <a:t> </a:t>
            </a:r>
            <a:r>
              <a:rPr sz="2800" b="1" spc="-5" dirty="0">
                <a:solidFill>
                  <a:srgbClr val="0070C0"/>
                </a:solidFill>
              </a:rPr>
              <a:t>auditoría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9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</TotalTime>
  <Words>916</Words>
  <Application>Microsoft Office PowerPoint</Application>
  <PresentationFormat>Presentación en pantalla (4:3)</PresentationFormat>
  <Paragraphs>140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Office Theme</vt:lpstr>
      <vt:lpstr>AUDITORÍAS DE SISTEMAS DE GESTIÓN  Speaker: Luis Clavijo Ayala</vt:lpstr>
      <vt:lpstr>Presentación de PowerPoint</vt:lpstr>
      <vt:lpstr>Planificación y preparación de la auditoría</vt:lpstr>
      <vt:lpstr>Planificación y preparación de la auditoría</vt:lpstr>
      <vt:lpstr>Planificación y preparación de la auditoría</vt:lpstr>
      <vt:lpstr>Planificación y preparación de la auditoría</vt:lpstr>
      <vt:lpstr>Planificación y preparación de la auditoría</vt:lpstr>
      <vt:lpstr>Planificación y preparación de la auditoría</vt:lpstr>
      <vt:lpstr>Planificación y preparación de la auditoría</vt:lpstr>
      <vt:lpstr>Planificación y preparación de la auditoría</vt:lpstr>
      <vt:lpstr>Planificación y preparación de la auditoría</vt:lpstr>
      <vt:lpstr>Planificación y preparación de la auditoría</vt:lpstr>
      <vt:lpstr>Planificación y preparación de la auditoría</vt:lpstr>
      <vt:lpstr>Planificación y preparación de la auditoría</vt:lpstr>
      <vt:lpstr>Planificación y preparación de la auditoría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asignatura</dc:title>
  <dc:creator>Lourdes Sánchez Freire</dc:creator>
  <cp:lastModifiedBy>Luis Clavijo Ayala</cp:lastModifiedBy>
  <cp:revision>17</cp:revision>
  <dcterms:created xsi:type="dcterms:W3CDTF">2020-07-14T21:51:29Z</dcterms:created>
  <dcterms:modified xsi:type="dcterms:W3CDTF">2023-02-23T02:05:34Z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2019-05-06T00:00:00Z</vt:filetime>
  </property>
  <property fmtid="{D5CDD505-2E9C-101B-9397-08002B2CF9AE}" pid="3" name="Creator">
    <vt:lpwstr>Acrobat PDFMaker 15 para PowerPoint</vt:lpwstr>
  </property>
  <property fmtid="{D5CDD505-2E9C-101B-9397-08002B2CF9AE}" pid="4" name="LastSaved">
    <vt:filetime>2020-07-14T00:00:00Z</vt:filetime>
  </property>
</Properties>
</file>