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3" r:id="rId2"/>
    <p:sldId id="274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0904" y="1335151"/>
            <a:ext cx="4039870" cy="411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52525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611355"/>
            <a:ext cx="9144000" cy="134620"/>
          </a:xfrm>
          <a:custGeom>
            <a:avLst/>
            <a:gdLst/>
            <a:ahLst/>
            <a:cxnLst/>
            <a:rect l="l" t="t" r="r" b="b"/>
            <a:pathLst>
              <a:path w="9144000" h="134620">
                <a:moveTo>
                  <a:pt x="9144000" y="0"/>
                </a:moveTo>
                <a:lnTo>
                  <a:pt x="0" y="0"/>
                </a:lnTo>
                <a:lnTo>
                  <a:pt x="0" y="134124"/>
                </a:lnTo>
                <a:lnTo>
                  <a:pt x="9144000" y="134124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61772" y="5814059"/>
            <a:ext cx="1248155" cy="9250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657601" y="6134100"/>
            <a:ext cx="1950108" cy="2972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44000" cy="5611495"/>
          </a:xfrm>
          <a:custGeom>
            <a:avLst/>
            <a:gdLst/>
            <a:ahLst/>
            <a:cxnLst/>
            <a:rect l="l" t="t" r="r" b="b"/>
            <a:pathLst>
              <a:path w="9144000" h="5611495">
                <a:moveTo>
                  <a:pt x="9144000" y="0"/>
                </a:moveTo>
                <a:lnTo>
                  <a:pt x="0" y="0"/>
                </a:lnTo>
                <a:lnTo>
                  <a:pt x="0" y="5611368"/>
                </a:lnTo>
                <a:lnTo>
                  <a:pt x="9144000" y="561136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4242815"/>
            <a:ext cx="9144000" cy="13685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173196" y="2692684"/>
            <a:ext cx="4832677" cy="1169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Auditorías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sistemas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gestión –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Maria Palau de</a:t>
            </a:r>
            <a:r>
              <a:rPr kumimoji="0" sz="1400" b="0" i="0" u="none" strike="noStrike" kern="1200" cap="none" spc="-1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Gibert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10/27/2020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6269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g object 17"/>
          <p:cNvSpPr/>
          <p:nvPr/>
        </p:nvSpPr>
        <p:spPr>
          <a:xfrm>
            <a:off x="8452104" y="6577583"/>
            <a:ext cx="1905" cy="135890"/>
          </a:xfrm>
          <a:custGeom>
            <a:avLst/>
            <a:gdLst/>
            <a:ahLst/>
            <a:cxnLst/>
            <a:rect l="l" t="t" r="r" b="b"/>
            <a:pathLst>
              <a:path w="1904" h="135890">
                <a:moveTo>
                  <a:pt x="0" y="135636"/>
                </a:moveTo>
                <a:lnTo>
                  <a:pt x="1524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70331" y="6428231"/>
            <a:ext cx="1220724" cy="3870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9107" y="328612"/>
            <a:ext cx="818578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98C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25295" y="2702572"/>
            <a:ext cx="6331584" cy="297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9601" y="6533832"/>
            <a:ext cx="4610734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0"/>
              </a:lnSpc>
            </a:pPr>
            <a:r>
              <a:rPr dirty="0"/>
              <a:t>Auditorías </a:t>
            </a:r>
            <a:r>
              <a:rPr spc="-5" dirty="0"/>
              <a:t>de </a:t>
            </a:r>
            <a:r>
              <a:rPr dirty="0"/>
              <a:t>sistemas </a:t>
            </a:r>
            <a:r>
              <a:rPr spc="-5" dirty="0"/>
              <a:t>de </a:t>
            </a:r>
            <a:r>
              <a:rPr dirty="0"/>
              <a:t>gestión – </a:t>
            </a:r>
            <a:r>
              <a:rPr spc="-5" dirty="0"/>
              <a:t>Maria Palau de</a:t>
            </a:r>
            <a:r>
              <a:rPr spc="-190" dirty="0"/>
              <a:t> </a:t>
            </a:r>
            <a:r>
              <a:rPr spc="-5" dirty="0"/>
              <a:t>Gibert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49195" y="6556714"/>
            <a:ext cx="2470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8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 idx="4294967295"/>
          </p:nvPr>
        </p:nvSpPr>
        <p:spPr>
          <a:xfrm>
            <a:off x="1101725" y="2071499"/>
            <a:ext cx="6746875" cy="1890901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44"/>
              </a:spcBef>
            </a:pPr>
            <a:r>
              <a:rPr sz="3200" b="1" spc="-5" dirty="0">
                <a:solidFill>
                  <a:schemeClr val="tx1"/>
                </a:solidFill>
              </a:rPr>
              <a:t>AUDITORÍAS DE SISTEMAS DE</a:t>
            </a:r>
            <a:r>
              <a:rPr sz="3200" b="1" spc="-20" dirty="0">
                <a:solidFill>
                  <a:schemeClr val="tx1"/>
                </a:solidFill>
              </a:rPr>
              <a:t> </a:t>
            </a:r>
            <a:r>
              <a:rPr sz="3200" b="1" spc="-5" dirty="0" smtClean="0">
                <a:solidFill>
                  <a:schemeClr val="tx1"/>
                </a:solidFill>
              </a:rPr>
              <a:t>GESTIÓN</a:t>
            </a:r>
            <a:r>
              <a:rPr lang="es-EC" sz="3200" b="1" spc="-5" dirty="0" smtClean="0">
                <a:solidFill>
                  <a:schemeClr val="tx1"/>
                </a:solidFill>
              </a:rPr>
              <a:t/>
            </a:r>
            <a:br>
              <a:rPr lang="es-EC" sz="3200" b="1" spc="-5" dirty="0" smtClean="0">
                <a:solidFill>
                  <a:schemeClr val="tx1"/>
                </a:solidFill>
              </a:rPr>
            </a:br>
            <a:endParaRPr sz="3200" b="1" spc="-5" dirty="0">
              <a:solidFill>
                <a:schemeClr val="tx1"/>
              </a:solidFill>
            </a:endParaRP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s-EC" b="1" spc="-5" dirty="0" smtClean="0">
                <a:solidFill>
                  <a:schemeClr val="tx1"/>
                </a:solidFill>
              </a:rPr>
              <a:t>Speaker: Luis Clavijo Ayala</a:t>
            </a:r>
            <a:endParaRPr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72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4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sz="1200" b="0" i="0" u="none" strike="noStrike" kern="1200" cap="none" spc="-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8502" y="2743200"/>
            <a:ext cx="8077708" cy="8214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361315" lvl="0" indent="0" algn="ctr" defTabSz="914400" rtl="0" eaLnBrk="1" fontAlgn="auto" latinLnBrk="0" hangingPunct="1">
              <a:lnSpc>
                <a:spcPct val="150000"/>
              </a:lnSpc>
              <a:spcBef>
                <a:spcPts val="95"/>
              </a:spcBef>
              <a:spcAft>
                <a:spcPts val="0"/>
              </a:spcAft>
              <a:buClrTx/>
              <a:buSzPct val="50000"/>
              <a:buFontTx/>
              <a:buNone/>
              <a:tabLst>
                <a:tab pos="385445" algn="l"/>
                <a:tab pos="386080" algn="l"/>
              </a:tabLst>
              <a:defRPr/>
            </a:pPr>
            <a:r>
              <a:rPr kumimoji="0" lang="es-EC" sz="4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Normas</a:t>
            </a:r>
            <a:r>
              <a:rPr kumimoji="0" lang="es-EC" sz="4000" b="0" i="0" u="none" strike="noStrike" kern="1200" cap="none" spc="-5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y perfiles del auditor</a:t>
            </a:r>
            <a:endParaRPr kumimoji="0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0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0527" y="432730"/>
            <a:ext cx="4858385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70C0"/>
                </a:solidFill>
              </a:rPr>
              <a:t>Normativa aplicable a las</a:t>
            </a:r>
            <a:r>
              <a:rPr sz="2800" b="1" spc="40" dirty="0">
                <a:solidFill>
                  <a:srgbClr val="0070C0"/>
                </a:solidFill>
              </a:rPr>
              <a:t> </a:t>
            </a:r>
            <a:r>
              <a:rPr sz="2800" b="1" spc="-5" dirty="0">
                <a:solidFill>
                  <a:srgbClr val="0070C0"/>
                </a:solidFill>
              </a:rPr>
              <a:t>auditorías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0841" y="1795378"/>
            <a:ext cx="776255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objetivo 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este tema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es conocer las normas que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deben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tomar como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base  para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realización exitosa de las auditorías</a:t>
            </a:r>
            <a:r>
              <a:rPr sz="1800" spc="14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internas.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4827" y="4104640"/>
            <a:ext cx="78327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conocimiento exhaustivo 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estas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normas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sus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mandatos es fundamental  para lograr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correcta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implantación de un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sistema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gestión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(sin importar la  temática)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su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posterior</a:t>
            </a:r>
            <a:r>
              <a:rPr sz="1800" spc="2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certificación.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28800" y="2996185"/>
            <a:ext cx="585216" cy="585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05200" y="3093721"/>
            <a:ext cx="701039" cy="563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81600" y="3069337"/>
            <a:ext cx="686132" cy="5882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43877" y="3083052"/>
            <a:ext cx="659892" cy="6507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13" name="object 8"/>
          <p:cNvSpPr txBox="1">
            <a:spLocks/>
          </p:cNvSpPr>
          <p:nvPr/>
        </p:nvSpPr>
        <p:spPr>
          <a:xfrm>
            <a:off x="2649601" y="6492420"/>
            <a:ext cx="4419600" cy="246861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>
            <a:lvl1pPr>
              <a:defRPr sz="2400" b="0" i="0">
                <a:solidFill>
                  <a:srgbClr val="0098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4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0" cap="none" spc="-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Auditorías de sistemas de gestión – Luis Clavijo Ayala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rgbClr val="0098CD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09600" y="876016"/>
            <a:ext cx="585215" cy="5836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xfrm>
            <a:off x="645013" y="1062018"/>
            <a:ext cx="4039870" cy="41652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993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chemeClr val="bg1"/>
                </a:solidFill>
              </a:rPr>
              <a:t>Sistema </a:t>
            </a:r>
            <a:r>
              <a:rPr b="1" spc="-10" dirty="0">
                <a:solidFill>
                  <a:schemeClr val="bg1"/>
                </a:solidFill>
              </a:rPr>
              <a:t>de gestión de</a:t>
            </a:r>
            <a:r>
              <a:rPr b="1" spc="25" dirty="0">
                <a:solidFill>
                  <a:schemeClr val="bg1"/>
                </a:solidFill>
              </a:rPr>
              <a:t> </a:t>
            </a:r>
            <a:r>
              <a:rPr b="1" spc="-10" dirty="0">
                <a:solidFill>
                  <a:schemeClr val="bg1"/>
                </a:solidFill>
              </a:rPr>
              <a:t>calidad</a:t>
            </a:r>
          </a:p>
          <a:p>
            <a:pPr marL="12700" algn="just">
              <a:lnSpc>
                <a:spcPct val="100000"/>
              </a:lnSpc>
              <a:spcBef>
                <a:spcPts val="1495"/>
              </a:spcBef>
            </a:pPr>
            <a:r>
              <a:rPr spc="-5" dirty="0">
                <a:solidFill>
                  <a:schemeClr val="bg1"/>
                </a:solidFill>
              </a:rPr>
              <a:t>Familia Normas ISO</a:t>
            </a:r>
            <a:r>
              <a:rPr spc="20" dirty="0">
                <a:solidFill>
                  <a:schemeClr val="bg1"/>
                </a:solidFill>
              </a:rPr>
              <a:t> </a:t>
            </a:r>
            <a:r>
              <a:rPr spc="-15" dirty="0">
                <a:solidFill>
                  <a:schemeClr val="bg1"/>
                </a:solidFill>
              </a:rPr>
              <a:t>9000</a:t>
            </a:r>
          </a:p>
          <a:p>
            <a:pPr marL="299085" indent="-287020" algn="just">
              <a:lnSpc>
                <a:spcPct val="100000"/>
              </a:lnSpc>
              <a:buFont typeface="Wingdings"/>
              <a:buChar char=""/>
              <a:tabLst>
                <a:tab pos="299720" algn="l"/>
              </a:tabLst>
            </a:pPr>
            <a:r>
              <a:rPr dirty="0">
                <a:solidFill>
                  <a:schemeClr val="bg1"/>
                </a:solidFill>
              </a:rPr>
              <a:t>ISO </a:t>
            </a:r>
            <a:r>
              <a:rPr spc="-10" dirty="0">
                <a:solidFill>
                  <a:schemeClr val="bg1"/>
                </a:solidFill>
              </a:rPr>
              <a:t>9000:2015.</a:t>
            </a:r>
            <a:r>
              <a:rPr spc="10" dirty="0">
                <a:solidFill>
                  <a:schemeClr val="bg1"/>
                </a:solidFill>
              </a:rPr>
              <a:t> </a:t>
            </a:r>
            <a:r>
              <a:rPr spc="-15" dirty="0">
                <a:solidFill>
                  <a:schemeClr val="bg1"/>
                </a:solidFill>
              </a:rPr>
              <a:t>Vocabulario</a:t>
            </a:r>
          </a:p>
          <a:p>
            <a:pPr marL="299085" marR="693420" indent="-287020" algn="just">
              <a:lnSpc>
                <a:spcPct val="100000"/>
              </a:lnSpc>
              <a:buFont typeface="Wingdings"/>
              <a:buChar char=""/>
              <a:tabLst>
                <a:tab pos="299720" algn="l"/>
              </a:tabLst>
            </a:pPr>
            <a:r>
              <a:rPr dirty="0">
                <a:solidFill>
                  <a:schemeClr val="bg1"/>
                </a:solidFill>
              </a:rPr>
              <a:t>ISO </a:t>
            </a:r>
            <a:r>
              <a:rPr spc="-10" dirty="0">
                <a:solidFill>
                  <a:schemeClr val="bg1"/>
                </a:solidFill>
              </a:rPr>
              <a:t>9001:2015. </a:t>
            </a:r>
            <a:r>
              <a:rPr spc="-5" dirty="0">
                <a:solidFill>
                  <a:schemeClr val="bg1"/>
                </a:solidFill>
              </a:rPr>
              <a:t>Sistema </a:t>
            </a:r>
            <a:r>
              <a:rPr spc="-15" dirty="0">
                <a:solidFill>
                  <a:schemeClr val="bg1"/>
                </a:solidFill>
              </a:rPr>
              <a:t>de  </a:t>
            </a:r>
            <a:r>
              <a:rPr spc="-10" dirty="0">
                <a:solidFill>
                  <a:schemeClr val="bg1"/>
                </a:solidFill>
              </a:rPr>
              <a:t>gestión de</a:t>
            </a:r>
            <a:r>
              <a:rPr spc="15" dirty="0">
                <a:solidFill>
                  <a:schemeClr val="bg1"/>
                </a:solidFill>
              </a:rPr>
              <a:t> </a:t>
            </a:r>
            <a:r>
              <a:rPr spc="-10" dirty="0">
                <a:solidFill>
                  <a:schemeClr val="bg1"/>
                </a:solidFill>
              </a:rPr>
              <a:t>calidad</a:t>
            </a:r>
          </a:p>
          <a:p>
            <a:pPr marL="298450" marR="691515" indent="-286385" algn="just">
              <a:lnSpc>
                <a:spcPct val="100000"/>
              </a:lnSpc>
              <a:buFont typeface="Wingdings"/>
              <a:buChar char=""/>
              <a:tabLst>
                <a:tab pos="299720" algn="l"/>
              </a:tabLst>
            </a:pPr>
            <a:r>
              <a:rPr dirty="0">
                <a:solidFill>
                  <a:schemeClr val="bg1"/>
                </a:solidFill>
              </a:rPr>
              <a:t>ISO </a:t>
            </a:r>
            <a:r>
              <a:rPr spc="-10" dirty="0">
                <a:solidFill>
                  <a:schemeClr val="bg1"/>
                </a:solidFill>
              </a:rPr>
              <a:t>9004:2018. Calidad </a:t>
            </a:r>
            <a:r>
              <a:rPr spc="-15" dirty="0">
                <a:solidFill>
                  <a:schemeClr val="bg1"/>
                </a:solidFill>
              </a:rPr>
              <a:t>de  </a:t>
            </a:r>
            <a:r>
              <a:rPr spc="-10" dirty="0">
                <a:solidFill>
                  <a:schemeClr val="bg1"/>
                </a:solidFill>
              </a:rPr>
              <a:t>una </a:t>
            </a:r>
            <a:r>
              <a:rPr spc="-5" dirty="0">
                <a:solidFill>
                  <a:schemeClr val="bg1"/>
                </a:solidFill>
              </a:rPr>
              <a:t>organización. Orientación  </a:t>
            </a:r>
            <a:r>
              <a:rPr spc="-10" dirty="0">
                <a:solidFill>
                  <a:schemeClr val="bg1"/>
                </a:solidFill>
              </a:rPr>
              <a:t>para lograr el éxito</a:t>
            </a:r>
            <a:r>
              <a:rPr spc="70" dirty="0">
                <a:solidFill>
                  <a:schemeClr val="bg1"/>
                </a:solidFill>
              </a:rPr>
              <a:t> </a:t>
            </a:r>
            <a:r>
              <a:rPr spc="-10" dirty="0">
                <a:solidFill>
                  <a:schemeClr val="bg1"/>
                </a:solidFill>
              </a:rPr>
              <a:t>sostenido</a:t>
            </a:r>
          </a:p>
          <a:p>
            <a:pPr>
              <a:lnSpc>
                <a:spcPct val="100000"/>
              </a:lnSpc>
            </a:pPr>
            <a:endParaRPr sz="20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 dirty="0">
              <a:solidFill>
                <a:schemeClr val="bg1"/>
              </a:solidFill>
            </a:endParaRPr>
          </a:p>
          <a:p>
            <a:pPr marL="703580" marR="5080">
              <a:lnSpc>
                <a:spcPct val="100000"/>
              </a:lnSpc>
            </a:pPr>
            <a:r>
              <a:rPr b="1" spc="-5" dirty="0">
                <a:solidFill>
                  <a:schemeClr val="bg1"/>
                </a:solidFill>
              </a:rPr>
              <a:t>Sistema </a:t>
            </a:r>
            <a:r>
              <a:rPr b="1" spc="-10" dirty="0">
                <a:solidFill>
                  <a:schemeClr val="bg1"/>
                </a:solidFill>
              </a:rPr>
              <a:t>de gestión de seguridad  </a:t>
            </a:r>
            <a:r>
              <a:rPr b="1" dirty="0">
                <a:solidFill>
                  <a:schemeClr val="bg1"/>
                </a:solidFill>
              </a:rPr>
              <a:t>y</a:t>
            </a:r>
            <a:r>
              <a:rPr b="1" spc="-5" dirty="0">
                <a:solidFill>
                  <a:schemeClr val="bg1"/>
                </a:solidFill>
              </a:rPr>
              <a:t> </a:t>
            </a:r>
            <a:r>
              <a:rPr b="1" spc="-10" dirty="0">
                <a:solidFill>
                  <a:schemeClr val="bg1"/>
                </a:solidFill>
              </a:rPr>
              <a:t>salud</a:t>
            </a:r>
          </a:p>
          <a:p>
            <a:pPr marL="41275" marR="309245" algn="just">
              <a:lnSpc>
                <a:spcPct val="100000"/>
              </a:lnSpc>
              <a:spcBef>
                <a:spcPts val="125"/>
              </a:spcBef>
            </a:pPr>
            <a:r>
              <a:rPr spc="-5" dirty="0">
                <a:solidFill>
                  <a:schemeClr val="bg1"/>
                </a:solidFill>
              </a:rPr>
              <a:t>Norma </a:t>
            </a:r>
            <a:r>
              <a:rPr dirty="0">
                <a:solidFill>
                  <a:schemeClr val="bg1"/>
                </a:solidFill>
              </a:rPr>
              <a:t>ISO </a:t>
            </a:r>
            <a:r>
              <a:rPr spc="-10" dirty="0">
                <a:solidFill>
                  <a:schemeClr val="bg1"/>
                </a:solidFill>
              </a:rPr>
              <a:t>45001:2018. </a:t>
            </a:r>
            <a:r>
              <a:rPr spc="-5" dirty="0">
                <a:solidFill>
                  <a:schemeClr val="bg1"/>
                </a:solidFill>
              </a:rPr>
              <a:t>Sistema </a:t>
            </a:r>
            <a:r>
              <a:rPr spc="-15" dirty="0">
                <a:solidFill>
                  <a:schemeClr val="bg1"/>
                </a:solidFill>
              </a:rPr>
              <a:t>de  </a:t>
            </a:r>
            <a:r>
              <a:rPr spc="-10" dirty="0">
                <a:solidFill>
                  <a:schemeClr val="bg1"/>
                </a:solidFill>
              </a:rPr>
              <a:t>gestión de seguridad </a:t>
            </a:r>
            <a:r>
              <a:rPr dirty="0">
                <a:solidFill>
                  <a:schemeClr val="bg1"/>
                </a:solidFill>
              </a:rPr>
              <a:t>y</a:t>
            </a:r>
            <a:r>
              <a:rPr spc="50" dirty="0">
                <a:solidFill>
                  <a:schemeClr val="bg1"/>
                </a:solidFill>
              </a:rPr>
              <a:t> </a:t>
            </a:r>
            <a:r>
              <a:rPr spc="-10" dirty="0">
                <a:solidFill>
                  <a:schemeClr val="bg1"/>
                </a:solidFill>
              </a:rPr>
              <a:t>salud</a:t>
            </a:r>
          </a:p>
        </p:txBody>
      </p:sp>
      <p:sp>
        <p:nvSpPr>
          <p:cNvPr id="5" name="object 5"/>
          <p:cNvSpPr/>
          <p:nvPr/>
        </p:nvSpPr>
        <p:spPr>
          <a:xfrm>
            <a:off x="4876800" y="2179574"/>
            <a:ext cx="691804" cy="563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994418" y="2179574"/>
            <a:ext cx="3801792" cy="24083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35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Sistema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de gestión</a:t>
            </a:r>
            <a:r>
              <a:rPr sz="1800" b="1" spc="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ambiental</a:t>
            </a:r>
            <a:endParaRPr sz="18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85"/>
              </a:spcBef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Familia Normas ISO</a:t>
            </a:r>
            <a:r>
              <a:rPr sz="1800" spc="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14000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marR="47180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ISO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14001:2015.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Sistema 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de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gestión</a:t>
            </a:r>
            <a:r>
              <a:rPr sz="1800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ambiental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marR="4241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ISO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14004:2016.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Principios,  sistemas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técnicas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spc="-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apoyo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ISO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14050:2010.</a:t>
            </a:r>
            <a:r>
              <a:rPr sz="1800" spc="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Vocabulario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9600" y="3970243"/>
            <a:ext cx="686132" cy="5867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16" name="object 2"/>
          <p:cNvSpPr txBox="1">
            <a:spLocks noGrp="1"/>
          </p:cNvSpPr>
          <p:nvPr>
            <p:ph type="title"/>
          </p:nvPr>
        </p:nvSpPr>
        <p:spPr>
          <a:xfrm>
            <a:off x="479107" y="328612"/>
            <a:ext cx="4858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accent3">
                    <a:lumMod val="75000"/>
                  </a:schemeClr>
                </a:solidFill>
              </a:rPr>
              <a:t>Normativa aplicable a las</a:t>
            </a:r>
            <a:r>
              <a:rPr spc="4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accent3">
                    <a:lumMod val="75000"/>
                  </a:schemeClr>
                </a:solidFill>
              </a:rPr>
              <a:t>auditorías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799681" y="2494553"/>
            <a:ext cx="33070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Requisito 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9.2. </a:t>
            </a:r>
            <a:r>
              <a:rPr sz="1800" b="1" spc="-1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r>
              <a:rPr sz="1800" b="1" spc="-5" dirty="0">
                <a:solidFill>
                  <a:srgbClr val="525252"/>
                </a:solidFill>
                <a:latin typeface="Arial"/>
                <a:cs typeface="Arial"/>
              </a:rPr>
              <a:t> interna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85538" y="1754448"/>
            <a:ext cx="585215" cy="5836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9107" y="1088398"/>
            <a:ext cx="3572255" cy="42732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99111" y="1775784"/>
            <a:ext cx="691804" cy="5623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69201" y="1751401"/>
            <a:ext cx="687581" cy="5867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14" name="object 8"/>
          <p:cNvSpPr txBox="1">
            <a:spLocks/>
          </p:cNvSpPr>
          <p:nvPr/>
        </p:nvSpPr>
        <p:spPr>
          <a:xfrm>
            <a:off x="2649601" y="6492420"/>
            <a:ext cx="4419600" cy="246861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>
            <a:lvl1pPr>
              <a:defRPr sz="2400" b="0" i="0">
                <a:solidFill>
                  <a:srgbClr val="0098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4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0" cap="none" spc="-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Auditorías de sistemas de gestión – Luis Clavijo Ayala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rgbClr val="0098CD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object 2"/>
          <p:cNvSpPr txBox="1">
            <a:spLocks noGrp="1"/>
          </p:cNvSpPr>
          <p:nvPr>
            <p:ph type="title"/>
          </p:nvPr>
        </p:nvSpPr>
        <p:spPr>
          <a:xfrm>
            <a:off x="479107" y="328612"/>
            <a:ext cx="584549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0070C0"/>
                </a:solidFill>
              </a:rPr>
              <a:t>Normativa aplicable a las</a:t>
            </a:r>
            <a:r>
              <a:rPr b="1" spc="40" dirty="0">
                <a:solidFill>
                  <a:srgbClr val="0070C0"/>
                </a:solidFill>
              </a:rPr>
              <a:t> </a:t>
            </a:r>
            <a:r>
              <a:rPr b="1" spc="-5" dirty="0">
                <a:solidFill>
                  <a:srgbClr val="0070C0"/>
                </a:solidFill>
              </a:rPr>
              <a:t>auditorías</a:t>
            </a:r>
          </a:p>
        </p:txBody>
      </p:sp>
      <p:sp>
        <p:nvSpPr>
          <p:cNvPr id="17" name="Flecha doblada hacia arriba 16"/>
          <p:cNvSpPr/>
          <p:nvPr/>
        </p:nvSpPr>
        <p:spPr>
          <a:xfrm>
            <a:off x="4092986" y="2950686"/>
            <a:ext cx="2680145" cy="1219200"/>
          </a:xfrm>
          <a:prstGeom prst="bentUp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4827" y="3754120"/>
            <a:ext cx="47771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chemeClr val="bg1"/>
                </a:solidFill>
                <a:latin typeface="Arial"/>
                <a:cs typeface="Arial"/>
              </a:rPr>
              <a:t>Tipos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auditorías de los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sistemas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spc="15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gestión: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Primera</a:t>
            </a:r>
            <a:r>
              <a:rPr sz="1800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parte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Segunda</a:t>
            </a:r>
            <a:r>
              <a:rPr sz="1800" spc="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parte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30" dirty="0">
                <a:solidFill>
                  <a:schemeClr val="bg1"/>
                </a:solidFill>
                <a:latin typeface="Arial"/>
                <a:cs typeface="Arial"/>
              </a:rPr>
              <a:t>Tercera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parte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200" y="1727200"/>
            <a:ext cx="698309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Características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 las auditorías internas de los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sistemas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800" spc="2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gestión: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Documentadas.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Objetivas.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Periódicas.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Sistemáticas.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12" name="object 2"/>
          <p:cNvSpPr txBox="1">
            <a:spLocks noGrp="1"/>
          </p:cNvSpPr>
          <p:nvPr>
            <p:ph type="title"/>
          </p:nvPr>
        </p:nvSpPr>
        <p:spPr>
          <a:xfrm>
            <a:off x="1752600" y="426301"/>
            <a:ext cx="4858385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chemeClr val="bg1"/>
                </a:solidFill>
              </a:rPr>
              <a:t>Normativa aplicable a las</a:t>
            </a:r>
            <a:r>
              <a:rPr sz="2800" b="1" spc="40" dirty="0">
                <a:solidFill>
                  <a:schemeClr val="bg1"/>
                </a:solidFill>
              </a:rPr>
              <a:t> </a:t>
            </a:r>
            <a:r>
              <a:rPr sz="2800" b="1" spc="-5" dirty="0">
                <a:solidFill>
                  <a:schemeClr val="bg1"/>
                </a:solidFill>
              </a:rPr>
              <a:t>auditorías</a:t>
            </a:r>
          </a:p>
        </p:txBody>
      </p:sp>
      <p:pic>
        <p:nvPicPr>
          <p:cNvPr id="1028" name="Picture 4" descr="Estructura de la nueva ISO 19011:2018 - AS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2" r="22742"/>
          <a:stretch/>
        </p:blipFill>
        <p:spPr bwMode="auto">
          <a:xfrm>
            <a:off x="6108019" y="3646543"/>
            <a:ext cx="2304632" cy="215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57200" y="2108200"/>
            <a:ext cx="8227059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Gestión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del programa de auditoría. Puntos básicos para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llevarla a</a:t>
            </a:r>
            <a:r>
              <a:rPr sz="1800" spc="2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cabo.</a:t>
            </a:r>
            <a:endParaRPr sz="18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Etapas que seguir 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realización 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spc="15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auditoría.</a:t>
            </a:r>
            <a:endParaRPr sz="18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Competencia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evaluación de los</a:t>
            </a:r>
            <a:r>
              <a:rPr sz="1800" spc="9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auditores.</a:t>
            </a:r>
            <a:endParaRPr sz="18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Ejemplos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sobre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las competencias de los auditores en campos</a:t>
            </a:r>
            <a:r>
              <a:rPr sz="1800" spc="2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específicos.</a:t>
            </a:r>
            <a:endParaRPr sz="18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98CD"/>
              </a:buClr>
              <a:buSzPct val="50000"/>
              <a:buChar char="►"/>
              <a:tabLst>
                <a:tab pos="24130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Orientaciones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los auditores 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planificación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realización de las</a:t>
            </a:r>
            <a:r>
              <a:rPr sz="1800" spc="38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auditorías.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1828800" y="609600"/>
            <a:ext cx="4858385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70C0"/>
                </a:solidFill>
              </a:rPr>
              <a:t>Normativa aplicable a las</a:t>
            </a:r>
            <a:r>
              <a:rPr sz="2800" b="1" spc="40" dirty="0">
                <a:solidFill>
                  <a:srgbClr val="0070C0"/>
                </a:solidFill>
              </a:rPr>
              <a:t> </a:t>
            </a:r>
            <a:r>
              <a:rPr sz="2800" b="1" spc="-5" dirty="0">
                <a:solidFill>
                  <a:srgbClr val="0070C0"/>
                </a:solidFill>
              </a:rPr>
              <a:t>auditorías</a:t>
            </a:r>
          </a:p>
        </p:txBody>
      </p:sp>
      <p:pic>
        <p:nvPicPr>
          <p:cNvPr id="2050" name="Picture 2" descr="The new ISO 19011 standard has been published today, July 3r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042" y="3657600"/>
            <a:ext cx="181927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107" y="328612"/>
            <a:ext cx="2226945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chemeClr val="bg1"/>
                </a:solidFill>
              </a:rPr>
              <a:t>Perfil del</a:t>
            </a:r>
            <a:r>
              <a:rPr sz="2800" b="1" spc="-60" dirty="0">
                <a:solidFill>
                  <a:schemeClr val="bg1"/>
                </a:solidFill>
              </a:rPr>
              <a:t> </a:t>
            </a:r>
            <a:r>
              <a:rPr sz="2800" b="1" spc="-5" dirty="0">
                <a:solidFill>
                  <a:schemeClr val="bg1"/>
                </a:solidFill>
              </a:rPr>
              <a:t>auditor</a:t>
            </a:r>
          </a:p>
        </p:txBody>
      </p:sp>
      <p:pic>
        <p:nvPicPr>
          <p:cNvPr id="1026" name="Picture 2" descr="Vector Ilustración Plana De Hombre De Negocios Examinar El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429" y="2401985"/>
            <a:ext cx="2696417" cy="269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object 3"/>
          <p:cNvGrpSpPr/>
          <p:nvPr/>
        </p:nvGrpSpPr>
        <p:grpSpPr>
          <a:xfrm>
            <a:off x="4908180" y="1728923"/>
            <a:ext cx="2545080" cy="953769"/>
            <a:chOff x="4908180" y="1728923"/>
            <a:chExt cx="2545080" cy="953769"/>
          </a:xfrm>
        </p:grpSpPr>
        <p:sp>
          <p:nvSpPr>
            <p:cNvPr id="5" name="object 5"/>
            <p:cNvSpPr/>
            <p:nvPr/>
          </p:nvSpPr>
          <p:spPr>
            <a:xfrm>
              <a:off x="4908180" y="1728923"/>
              <a:ext cx="2545080" cy="953769"/>
            </a:xfrm>
            <a:custGeom>
              <a:avLst/>
              <a:gdLst/>
              <a:ahLst/>
              <a:cxnLst/>
              <a:rect l="l" t="t" r="r" b="b"/>
              <a:pathLst>
                <a:path w="2545079" h="953769">
                  <a:moveTo>
                    <a:pt x="1269415" y="0"/>
                  </a:moveTo>
                  <a:lnTo>
                    <a:pt x="1211304" y="306"/>
                  </a:lnTo>
                  <a:lnTo>
                    <a:pt x="1153498" y="1153"/>
                  </a:lnTo>
                  <a:lnTo>
                    <a:pt x="1096085" y="2533"/>
                  </a:lnTo>
                  <a:lnTo>
                    <a:pt x="1039153" y="4440"/>
                  </a:lnTo>
                  <a:lnTo>
                    <a:pt x="982790" y="6866"/>
                  </a:lnTo>
                  <a:lnTo>
                    <a:pt x="927083" y="9804"/>
                  </a:lnTo>
                  <a:lnTo>
                    <a:pt x="872122" y="13249"/>
                  </a:lnTo>
                  <a:lnTo>
                    <a:pt x="817993" y="17192"/>
                  </a:lnTo>
                  <a:lnTo>
                    <a:pt x="764786" y="21627"/>
                  </a:lnTo>
                  <a:lnTo>
                    <a:pt x="712588" y="26547"/>
                  </a:lnTo>
                  <a:lnTo>
                    <a:pt x="661487" y="31945"/>
                  </a:lnTo>
                  <a:lnTo>
                    <a:pt x="611571" y="37815"/>
                  </a:lnTo>
                  <a:lnTo>
                    <a:pt x="562928" y="44149"/>
                  </a:lnTo>
                  <a:lnTo>
                    <a:pt x="515647" y="50941"/>
                  </a:lnTo>
                  <a:lnTo>
                    <a:pt x="469816" y="58183"/>
                  </a:lnTo>
                  <a:lnTo>
                    <a:pt x="425522" y="65870"/>
                  </a:lnTo>
                  <a:lnTo>
                    <a:pt x="382853" y="73993"/>
                  </a:lnTo>
                  <a:lnTo>
                    <a:pt x="341898" y="82547"/>
                  </a:lnTo>
                  <a:lnTo>
                    <a:pt x="302745" y="91524"/>
                  </a:lnTo>
                  <a:lnTo>
                    <a:pt x="265481" y="100917"/>
                  </a:lnTo>
                  <a:lnTo>
                    <a:pt x="196976" y="120926"/>
                  </a:lnTo>
                  <a:lnTo>
                    <a:pt x="137086" y="142517"/>
                  </a:lnTo>
                  <a:lnTo>
                    <a:pt x="78927" y="169714"/>
                  </a:lnTo>
                  <a:lnTo>
                    <a:pt x="31801" y="201834"/>
                  </a:lnTo>
                  <a:lnTo>
                    <a:pt x="5717" y="234280"/>
                  </a:lnTo>
                  <a:lnTo>
                    <a:pt x="0" y="266692"/>
                  </a:lnTo>
                  <a:lnTo>
                    <a:pt x="4566" y="282772"/>
                  </a:lnTo>
                  <a:lnTo>
                    <a:pt x="28126" y="314453"/>
                  </a:lnTo>
                  <a:lnTo>
                    <a:pt x="70358" y="345194"/>
                  </a:lnTo>
                  <a:lnTo>
                    <a:pt x="130584" y="374635"/>
                  </a:lnTo>
                  <a:lnTo>
                    <a:pt x="167234" y="388754"/>
                  </a:lnTo>
                  <a:lnTo>
                    <a:pt x="208128" y="402412"/>
                  </a:lnTo>
                  <a:lnTo>
                    <a:pt x="253182" y="415565"/>
                  </a:lnTo>
                  <a:lnTo>
                    <a:pt x="302311" y="428165"/>
                  </a:lnTo>
                  <a:lnTo>
                    <a:pt x="355431" y="440169"/>
                  </a:lnTo>
                  <a:lnTo>
                    <a:pt x="412457" y="451532"/>
                  </a:lnTo>
                  <a:lnTo>
                    <a:pt x="473304" y="462207"/>
                  </a:lnTo>
                  <a:lnTo>
                    <a:pt x="537888" y="472150"/>
                  </a:lnTo>
                  <a:lnTo>
                    <a:pt x="606124" y="481315"/>
                  </a:lnTo>
                  <a:lnTo>
                    <a:pt x="677927" y="489658"/>
                  </a:lnTo>
                  <a:lnTo>
                    <a:pt x="753212" y="497132"/>
                  </a:lnTo>
                  <a:lnTo>
                    <a:pt x="483350" y="953431"/>
                  </a:lnTo>
                  <a:lnTo>
                    <a:pt x="1226236" y="519573"/>
                  </a:lnTo>
                  <a:lnTo>
                    <a:pt x="1290809" y="519720"/>
                  </a:lnTo>
                  <a:lnTo>
                    <a:pt x="1354863" y="519205"/>
                  </a:lnTo>
                  <a:lnTo>
                    <a:pt x="1418299" y="518042"/>
                  </a:lnTo>
                  <a:lnTo>
                    <a:pt x="1481019" y="516244"/>
                  </a:lnTo>
                  <a:lnTo>
                    <a:pt x="1542925" y="513821"/>
                  </a:lnTo>
                  <a:lnTo>
                    <a:pt x="1603920" y="510788"/>
                  </a:lnTo>
                  <a:lnTo>
                    <a:pt x="1663905" y="507156"/>
                  </a:lnTo>
                  <a:lnTo>
                    <a:pt x="1722783" y="502938"/>
                  </a:lnTo>
                  <a:lnTo>
                    <a:pt x="1780455" y="498146"/>
                  </a:lnTo>
                  <a:lnTo>
                    <a:pt x="1836823" y="492793"/>
                  </a:lnTo>
                  <a:lnTo>
                    <a:pt x="1891790" y="486892"/>
                  </a:lnTo>
                  <a:lnTo>
                    <a:pt x="1945256" y="480454"/>
                  </a:lnTo>
                  <a:lnTo>
                    <a:pt x="1997126" y="473493"/>
                  </a:lnTo>
                  <a:lnTo>
                    <a:pt x="2047299" y="466020"/>
                  </a:lnTo>
                  <a:lnTo>
                    <a:pt x="2095679" y="458049"/>
                  </a:lnTo>
                  <a:lnTo>
                    <a:pt x="2142167" y="449591"/>
                  </a:lnTo>
                  <a:lnTo>
                    <a:pt x="2186665" y="440659"/>
                  </a:lnTo>
                  <a:lnTo>
                    <a:pt x="2229076" y="431266"/>
                  </a:lnTo>
                  <a:lnTo>
                    <a:pt x="2269301" y="421424"/>
                  </a:lnTo>
                  <a:lnTo>
                    <a:pt x="2307242" y="411145"/>
                  </a:lnTo>
                  <a:lnTo>
                    <a:pt x="2375881" y="389329"/>
                  </a:lnTo>
                  <a:lnTo>
                    <a:pt x="2434210" y="365916"/>
                  </a:lnTo>
                  <a:lnTo>
                    <a:pt x="2492111" y="334095"/>
                  </a:lnTo>
                  <a:lnTo>
                    <a:pt x="2528630" y="301767"/>
                  </a:lnTo>
                  <a:lnTo>
                    <a:pt x="2544800" y="253114"/>
                  </a:lnTo>
                  <a:lnTo>
                    <a:pt x="2540233" y="237034"/>
                  </a:lnTo>
                  <a:lnTo>
                    <a:pt x="2516672" y="205353"/>
                  </a:lnTo>
                  <a:lnTo>
                    <a:pt x="2474439" y="174611"/>
                  </a:lnTo>
                  <a:lnTo>
                    <a:pt x="2414212" y="145171"/>
                  </a:lnTo>
                  <a:lnTo>
                    <a:pt x="2377562" y="131052"/>
                  </a:lnTo>
                  <a:lnTo>
                    <a:pt x="2336668" y="117393"/>
                  </a:lnTo>
                  <a:lnTo>
                    <a:pt x="2291614" y="104241"/>
                  </a:lnTo>
                  <a:lnTo>
                    <a:pt x="2242485" y="91640"/>
                  </a:lnTo>
                  <a:lnTo>
                    <a:pt x="2189365" y="79636"/>
                  </a:lnTo>
                  <a:lnTo>
                    <a:pt x="2132340" y="68274"/>
                  </a:lnTo>
                  <a:lnTo>
                    <a:pt x="2071493" y="57599"/>
                  </a:lnTo>
                  <a:lnTo>
                    <a:pt x="2006910" y="47656"/>
                  </a:lnTo>
                  <a:lnTo>
                    <a:pt x="1938675" y="38491"/>
                  </a:lnTo>
                  <a:lnTo>
                    <a:pt x="1866874" y="30148"/>
                  </a:lnTo>
                  <a:lnTo>
                    <a:pt x="1791590" y="22673"/>
                  </a:lnTo>
                  <a:lnTo>
                    <a:pt x="1734700" y="17811"/>
                  </a:lnTo>
                  <a:lnTo>
                    <a:pt x="1677322" y="13550"/>
                  </a:lnTo>
                  <a:lnTo>
                    <a:pt x="1619544" y="9884"/>
                  </a:lnTo>
                  <a:lnTo>
                    <a:pt x="1561455" y="6806"/>
                  </a:lnTo>
                  <a:lnTo>
                    <a:pt x="1503142" y="4310"/>
                  </a:lnTo>
                  <a:lnTo>
                    <a:pt x="1444694" y="2388"/>
                  </a:lnTo>
                  <a:lnTo>
                    <a:pt x="1386197" y="1033"/>
                  </a:lnTo>
                  <a:lnTo>
                    <a:pt x="1327742" y="240"/>
                  </a:lnTo>
                  <a:lnTo>
                    <a:pt x="1269415" y="0"/>
                  </a:ln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08180" y="1728923"/>
              <a:ext cx="2545080" cy="953769"/>
            </a:xfrm>
            <a:custGeom>
              <a:avLst/>
              <a:gdLst/>
              <a:ahLst/>
              <a:cxnLst/>
              <a:rect l="l" t="t" r="r" b="b"/>
              <a:pathLst>
                <a:path w="2545079" h="953769">
                  <a:moveTo>
                    <a:pt x="483350" y="953431"/>
                  </a:moveTo>
                  <a:lnTo>
                    <a:pt x="753212" y="497132"/>
                  </a:lnTo>
                  <a:lnTo>
                    <a:pt x="677927" y="489658"/>
                  </a:lnTo>
                  <a:lnTo>
                    <a:pt x="606124" y="481315"/>
                  </a:lnTo>
                  <a:lnTo>
                    <a:pt x="537888" y="472150"/>
                  </a:lnTo>
                  <a:lnTo>
                    <a:pt x="473304" y="462207"/>
                  </a:lnTo>
                  <a:lnTo>
                    <a:pt x="412457" y="451532"/>
                  </a:lnTo>
                  <a:lnTo>
                    <a:pt x="355431" y="440169"/>
                  </a:lnTo>
                  <a:lnTo>
                    <a:pt x="302311" y="428165"/>
                  </a:lnTo>
                  <a:lnTo>
                    <a:pt x="253182" y="415565"/>
                  </a:lnTo>
                  <a:lnTo>
                    <a:pt x="208128" y="402412"/>
                  </a:lnTo>
                  <a:lnTo>
                    <a:pt x="167234" y="388754"/>
                  </a:lnTo>
                  <a:lnTo>
                    <a:pt x="130584" y="374635"/>
                  </a:lnTo>
                  <a:lnTo>
                    <a:pt x="70358" y="345194"/>
                  </a:lnTo>
                  <a:lnTo>
                    <a:pt x="28126" y="314453"/>
                  </a:lnTo>
                  <a:lnTo>
                    <a:pt x="4566" y="282772"/>
                  </a:lnTo>
                  <a:lnTo>
                    <a:pt x="0" y="266692"/>
                  </a:lnTo>
                  <a:lnTo>
                    <a:pt x="355" y="250513"/>
                  </a:lnTo>
                  <a:lnTo>
                    <a:pt x="31801" y="201834"/>
                  </a:lnTo>
                  <a:lnTo>
                    <a:pt x="78927" y="169714"/>
                  </a:lnTo>
                  <a:lnTo>
                    <a:pt x="137086" y="142517"/>
                  </a:lnTo>
                  <a:lnTo>
                    <a:pt x="196976" y="120926"/>
                  </a:lnTo>
                  <a:lnTo>
                    <a:pt x="265481" y="100917"/>
                  </a:lnTo>
                  <a:lnTo>
                    <a:pt x="302745" y="91524"/>
                  </a:lnTo>
                  <a:lnTo>
                    <a:pt x="341898" y="82547"/>
                  </a:lnTo>
                  <a:lnTo>
                    <a:pt x="382853" y="73993"/>
                  </a:lnTo>
                  <a:lnTo>
                    <a:pt x="425522" y="65870"/>
                  </a:lnTo>
                  <a:lnTo>
                    <a:pt x="469816" y="58183"/>
                  </a:lnTo>
                  <a:lnTo>
                    <a:pt x="515647" y="50941"/>
                  </a:lnTo>
                  <a:lnTo>
                    <a:pt x="562928" y="44149"/>
                  </a:lnTo>
                  <a:lnTo>
                    <a:pt x="611571" y="37815"/>
                  </a:lnTo>
                  <a:lnTo>
                    <a:pt x="661487" y="31945"/>
                  </a:lnTo>
                  <a:lnTo>
                    <a:pt x="712588" y="26547"/>
                  </a:lnTo>
                  <a:lnTo>
                    <a:pt x="764786" y="21627"/>
                  </a:lnTo>
                  <a:lnTo>
                    <a:pt x="817993" y="17192"/>
                  </a:lnTo>
                  <a:lnTo>
                    <a:pt x="872122" y="13249"/>
                  </a:lnTo>
                  <a:lnTo>
                    <a:pt x="927083" y="9804"/>
                  </a:lnTo>
                  <a:lnTo>
                    <a:pt x="982790" y="6866"/>
                  </a:lnTo>
                  <a:lnTo>
                    <a:pt x="1039153" y="4440"/>
                  </a:lnTo>
                  <a:lnTo>
                    <a:pt x="1096085" y="2533"/>
                  </a:lnTo>
                  <a:lnTo>
                    <a:pt x="1153498" y="1153"/>
                  </a:lnTo>
                  <a:lnTo>
                    <a:pt x="1211304" y="306"/>
                  </a:lnTo>
                  <a:lnTo>
                    <a:pt x="1269415" y="0"/>
                  </a:lnTo>
                  <a:lnTo>
                    <a:pt x="1327742" y="240"/>
                  </a:lnTo>
                  <a:lnTo>
                    <a:pt x="1386197" y="1033"/>
                  </a:lnTo>
                  <a:lnTo>
                    <a:pt x="1444694" y="2388"/>
                  </a:lnTo>
                  <a:lnTo>
                    <a:pt x="1503142" y="4310"/>
                  </a:lnTo>
                  <a:lnTo>
                    <a:pt x="1561455" y="6806"/>
                  </a:lnTo>
                  <a:lnTo>
                    <a:pt x="1619544" y="9884"/>
                  </a:lnTo>
                  <a:lnTo>
                    <a:pt x="1677322" y="13550"/>
                  </a:lnTo>
                  <a:lnTo>
                    <a:pt x="1734700" y="17811"/>
                  </a:lnTo>
                  <a:lnTo>
                    <a:pt x="1791590" y="22673"/>
                  </a:lnTo>
                  <a:lnTo>
                    <a:pt x="1866874" y="30148"/>
                  </a:lnTo>
                  <a:lnTo>
                    <a:pt x="1938675" y="38491"/>
                  </a:lnTo>
                  <a:lnTo>
                    <a:pt x="2006910" y="47656"/>
                  </a:lnTo>
                  <a:lnTo>
                    <a:pt x="2071493" y="57599"/>
                  </a:lnTo>
                  <a:lnTo>
                    <a:pt x="2132340" y="68274"/>
                  </a:lnTo>
                  <a:lnTo>
                    <a:pt x="2189365" y="79636"/>
                  </a:lnTo>
                  <a:lnTo>
                    <a:pt x="2242485" y="91640"/>
                  </a:lnTo>
                  <a:lnTo>
                    <a:pt x="2291614" y="104241"/>
                  </a:lnTo>
                  <a:lnTo>
                    <a:pt x="2336668" y="117393"/>
                  </a:lnTo>
                  <a:lnTo>
                    <a:pt x="2377562" y="131052"/>
                  </a:lnTo>
                  <a:lnTo>
                    <a:pt x="2414212" y="145171"/>
                  </a:lnTo>
                  <a:lnTo>
                    <a:pt x="2474439" y="174611"/>
                  </a:lnTo>
                  <a:lnTo>
                    <a:pt x="2516672" y="205353"/>
                  </a:lnTo>
                  <a:lnTo>
                    <a:pt x="2540233" y="237034"/>
                  </a:lnTo>
                  <a:lnTo>
                    <a:pt x="2544800" y="253114"/>
                  </a:lnTo>
                  <a:lnTo>
                    <a:pt x="2544445" y="269293"/>
                  </a:lnTo>
                  <a:lnTo>
                    <a:pt x="2513001" y="317972"/>
                  </a:lnTo>
                  <a:lnTo>
                    <a:pt x="2465875" y="350092"/>
                  </a:lnTo>
                  <a:lnTo>
                    <a:pt x="2406383" y="377816"/>
                  </a:lnTo>
                  <a:lnTo>
                    <a:pt x="2342802" y="400443"/>
                  </a:lnTo>
                  <a:lnTo>
                    <a:pt x="2269301" y="421424"/>
                  </a:lnTo>
                  <a:lnTo>
                    <a:pt x="2229076" y="431266"/>
                  </a:lnTo>
                  <a:lnTo>
                    <a:pt x="2186665" y="440659"/>
                  </a:lnTo>
                  <a:lnTo>
                    <a:pt x="2142167" y="449591"/>
                  </a:lnTo>
                  <a:lnTo>
                    <a:pt x="2095679" y="458049"/>
                  </a:lnTo>
                  <a:lnTo>
                    <a:pt x="2047299" y="466020"/>
                  </a:lnTo>
                  <a:lnTo>
                    <a:pt x="1997126" y="473493"/>
                  </a:lnTo>
                  <a:lnTo>
                    <a:pt x="1945256" y="480454"/>
                  </a:lnTo>
                  <a:lnTo>
                    <a:pt x="1891790" y="486892"/>
                  </a:lnTo>
                  <a:lnTo>
                    <a:pt x="1836823" y="492793"/>
                  </a:lnTo>
                  <a:lnTo>
                    <a:pt x="1780455" y="498146"/>
                  </a:lnTo>
                  <a:lnTo>
                    <a:pt x="1722783" y="502938"/>
                  </a:lnTo>
                  <a:lnTo>
                    <a:pt x="1663905" y="507156"/>
                  </a:lnTo>
                  <a:lnTo>
                    <a:pt x="1603920" y="510788"/>
                  </a:lnTo>
                  <a:lnTo>
                    <a:pt x="1542925" y="513821"/>
                  </a:lnTo>
                  <a:lnTo>
                    <a:pt x="1481019" y="516244"/>
                  </a:lnTo>
                  <a:lnTo>
                    <a:pt x="1418299" y="518042"/>
                  </a:lnTo>
                  <a:lnTo>
                    <a:pt x="1354863" y="519205"/>
                  </a:lnTo>
                  <a:lnTo>
                    <a:pt x="1290809" y="519720"/>
                  </a:lnTo>
                  <a:lnTo>
                    <a:pt x="1226236" y="519573"/>
                  </a:lnTo>
                  <a:lnTo>
                    <a:pt x="483350" y="953431"/>
                  </a:ln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12613" y="1831695"/>
            <a:ext cx="1703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OMPE</a:t>
            </a:r>
            <a:r>
              <a:rPr sz="1800" spc="15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NC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IA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477751" y="3043385"/>
            <a:ext cx="3043555" cy="934719"/>
            <a:chOff x="5477751" y="3043385"/>
            <a:chExt cx="3043555" cy="934719"/>
          </a:xfrm>
        </p:grpSpPr>
        <p:sp>
          <p:nvSpPr>
            <p:cNvPr id="9" name="object 9"/>
            <p:cNvSpPr/>
            <p:nvPr/>
          </p:nvSpPr>
          <p:spPr>
            <a:xfrm>
              <a:off x="5490768" y="3056402"/>
              <a:ext cx="3017520" cy="908685"/>
            </a:xfrm>
            <a:custGeom>
              <a:avLst/>
              <a:gdLst/>
              <a:ahLst/>
              <a:cxnLst/>
              <a:rect l="l" t="t" r="r" b="b"/>
              <a:pathLst>
                <a:path w="3017520" h="908685">
                  <a:moveTo>
                    <a:pt x="1730103" y="0"/>
                  </a:moveTo>
                  <a:lnTo>
                    <a:pt x="1677314" y="607"/>
                  </a:lnTo>
                  <a:lnTo>
                    <a:pt x="1624649" y="1992"/>
                  </a:lnTo>
                  <a:lnTo>
                    <a:pt x="1572179" y="4150"/>
                  </a:lnTo>
                  <a:lnTo>
                    <a:pt x="1519980" y="7081"/>
                  </a:lnTo>
                  <a:lnTo>
                    <a:pt x="1468122" y="10782"/>
                  </a:lnTo>
                  <a:lnTo>
                    <a:pt x="1416680" y="15252"/>
                  </a:lnTo>
                  <a:lnTo>
                    <a:pt x="1365726" y="20488"/>
                  </a:lnTo>
                  <a:lnTo>
                    <a:pt x="1315334" y="26489"/>
                  </a:lnTo>
                  <a:lnTo>
                    <a:pt x="1265575" y="33252"/>
                  </a:lnTo>
                  <a:lnTo>
                    <a:pt x="1216524" y="40777"/>
                  </a:lnTo>
                  <a:lnTo>
                    <a:pt x="1168252" y="49060"/>
                  </a:lnTo>
                  <a:lnTo>
                    <a:pt x="1120834" y="58101"/>
                  </a:lnTo>
                  <a:lnTo>
                    <a:pt x="1074341" y="67896"/>
                  </a:lnTo>
                  <a:lnTo>
                    <a:pt x="1028848" y="78445"/>
                  </a:lnTo>
                  <a:lnTo>
                    <a:pt x="984426" y="89745"/>
                  </a:lnTo>
                  <a:lnTo>
                    <a:pt x="941149" y="101794"/>
                  </a:lnTo>
                  <a:lnTo>
                    <a:pt x="899090" y="114591"/>
                  </a:lnTo>
                  <a:lnTo>
                    <a:pt x="858321" y="128133"/>
                  </a:lnTo>
                  <a:lnTo>
                    <a:pt x="818916" y="142419"/>
                  </a:lnTo>
                  <a:lnTo>
                    <a:pt x="780948" y="157446"/>
                  </a:lnTo>
                  <a:lnTo>
                    <a:pt x="0" y="97756"/>
                  </a:lnTo>
                  <a:lnTo>
                    <a:pt x="539686" y="307865"/>
                  </a:lnTo>
                  <a:lnTo>
                    <a:pt x="514744" y="337232"/>
                  </a:lnTo>
                  <a:lnTo>
                    <a:pt x="495561" y="366850"/>
                  </a:lnTo>
                  <a:lnTo>
                    <a:pt x="482064" y="396625"/>
                  </a:lnTo>
                  <a:lnTo>
                    <a:pt x="474181" y="426463"/>
                  </a:lnTo>
                  <a:lnTo>
                    <a:pt x="471841" y="456269"/>
                  </a:lnTo>
                  <a:lnTo>
                    <a:pt x="474972" y="485950"/>
                  </a:lnTo>
                  <a:lnTo>
                    <a:pt x="497358" y="544556"/>
                  </a:lnTo>
                  <a:lnTo>
                    <a:pt x="540766" y="601527"/>
                  </a:lnTo>
                  <a:lnTo>
                    <a:pt x="570173" y="629164"/>
                  </a:lnTo>
                  <a:lnTo>
                    <a:pt x="604621" y="656110"/>
                  </a:lnTo>
                  <a:lnTo>
                    <a:pt x="644036" y="682270"/>
                  </a:lnTo>
                  <a:lnTo>
                    <a:pt x="688347" y="707550"/>
                  </a:lnTo>
                  <a:lnTo>
                    <a:pt x="737483" y="731855"/>
                  </a:lnTo>
                  <a:lnTo>
                    <a:pt x="791371" y="755092"/>
                  </a:lnTo>
                  <a:lnTo>
                    <a:pt x="849939" y="777166"/>
                  </a:lnTo>
                  <a:lnTo>
                    <a:pt x="913117" y="797983"/>
                  </a:lnTo>
                  <a:lnTo>
                    <a:pt x="956844" y="810864"/>
                  </a:lnTo>
                  <a:lnTo>
                    <a:pt x="1001688" y="822935"/>
                  </a:lnTo>
                  <a:lnTo>
                    <a:pt x="1047576" y="834200"/>
                  </a:lnTo>
                  <a:lnTo>
                    <a:pt x="1094434" y="844660"/>
                  </a:lnTo>
                  <a:lnTo>
                    <a:pt x="1142191" y="854317"/>
                  </a:lnTo>
                  <a:lnTo>
                    <a:pt x="1190772" y="863173"/>
                  </a:lnTo>
                  <a:lnTo>
                    <a:pt x="1240105" y="871230"/>
                  </a:lnTo>
                  <a:lnTo>
                    <a:pt x="1290117" y="878489"/>
                  </a:lnTo>
                  <a:lnTo>
                    <a:pt x="1340736" y="884953"/>
                  </a:lnTo>
                  <a:lnTo>
                    <a:pt x="1391887" y="890623"/>
                  </a:lnTo>
                  <a:lnTo>
                    <a:pt x="1443498" y="895502"/>
                  </a:lnTo>
                  <a:lnTo>
                    <a:pt x="1495497" y="899592"/>
                  </a:lnTo>
                  <a:lnTo>
                    <a:pt x="1547809" y="902893"/>
                  </a:lnTo>
                  <a:lnTo>
                    <a:pt x="1600364" y="905409"/>
                  </a:lnTo>
                  <a:lnTo>
                    <a:pt x="1653086" y="907142"/>
                  </a:lnTo>
                  <a:lnTo>
                    <a:pt x="1705904" y="908092"/>
                  </a:lnTo>
                  <a:lnTo>
                    <a:pt x="1758744" y="908262"/>
                  </a:lnTo>
                  <a:lnTo>
                    <a:pt x="1811533" y="907654"/>
                  </a:lnTo>
                  <a:lnTo>
                    <a:pt x="1864199" y="906270"/>
                  </a:lnTo>
                  <a:lnTo>
                    <a:pt x="1916669" y="904111"/>
                  </a:lnTo>
                  <a:lnTo>
                    <a:pt x="1968869" y="901181"/>
                  </a:lnTo>
                  <a:lnTo>
                    <a:pt x="2020727" y="897479"/>
                  </a:lnTo>
                  <a:lnTo>
                    <a:pt x="2072170" y="893010"/>
                  </a:lnTo>
                  <a:lnTo>
                    <a:pt x="2123124" y="887774"/>
                  </a:lnTo>
                  <a:lnTo>
                    <a:pt x="2173517" y="881773"/>
                  </a:lnTo>
                  <a:lnTo>
                    <a:pt x="2223276" y="875009"/>
                  </a:lnTo>
                  <a:lnTo>
                    <a:pt x="2272328" y="867484"/>
                  </a:lnTo>
                  <a:lnTo>
                    <a:pt x="2320600" y="859201"/>
                  </a:lnTo>
                  <a:lnTo>
                    <a:pt x="2368019" y="850161"/>
                  </a:lnTo>
                  <a:lnTo>
                    <a:pt x="2414512" y="840365"/>
                  </a:lnTo>
                  <a:lnTo>
                    <a:pt x="2460005" y="829816"/>
                  </a:lnTo>
                  <a:lnTo>
                    <a:pt x="2504427" y="818516"/>
                  </a:lnTo>
                  <a:lnTo>
                    <a:pt x="2547705" y="806467"/>
                  </a:lnTo>
                  <a:lnTo>
                    <a:pt x="2589764" y="793671"/>
                  </a:lnTo>
                  <a:lnTo>
                    <a:pt x="2630533" y="780128"/>
                  </a:lnTo>
                  <a:lnTo>
                    <a:pt x="2669938" y="765843"/>
                  </a:lnTo>
                  <a:lnTo>
                    <a:pt x="2707906" y="750815"/>
                  </a:lnTo>
                  <a:lnTo>
                    <a:pt x="2756789" y="729326"/>
                  </a:lnTo>
                  <a:lnTo>
                    <a:pt x="2801419" y="707107"/>
                  </a:lnTo>
                  <a:lnTo>
                    <a:pt x="2841811" y="684225"/>
                  </a:lnTo>
                  <a:lnTo>
                    <a:pt x="2877979" y="660746"/>
                  </a:lnTo>
                  <a:lnTo>
                    <a:pt x="2909937" y="636738"/>
                  </a:lnTo>
                  <a:lnTo>
                    <a:pt x="2961275" y="587403"/>
                  </a:lnTo>
                  <a:lnTo>
                    <a:pt x="2995937" y="536755"/>
                  </a:lnTo>
                  <a:lnTo>
                    <a:pt x="3014034" y="485331"/>
                  </a:lnTo>
                  <a:lnTo>
                    <a:pt x="3016905" y="459495"/>
                  </a:lnTo>
                  <a:lnTo>
                    <a:pt x="3015676" y="433665"/>
                  </a:lnTo>
                  <a:lnTo>
                    <a:pt x="3000974" y="382295"/>
                  </a:lnTo>
                  <a:lnTo>
                    <a:pt x="2970038" y="331755"/>
                  </a:lnTo>
                  <a:lnTo>
                    <a:pt x="2922979" y="282582"/>
                  </a:lnTo>
                  <a:lnTo>
                    <a:pt x="2859907" y="235312"/>
                  </a:lnTo>
                  <a:lnTo>
                    <a:pt x="2822401" y="212558"/>
                  </a:lnTo>
                  <a:lnTo>
                    <a:pt x="2780934" y="190481"/>
                  </a:lnTo>
                  <a:lnTo>
                    <a:pt x="2735519" y="169147"/>
                  </a:lnTo>
                  <a:lnTo>
                    <a:pt x="2686170" y="148624"/>
                  </a:lnTo>
                  <a:lnTo>
                    <a:pt x="2632900" y="128979"/>
                  </a:lnTo>
                  <a:lnTo>
                    <a:pt x="2575725" y="110278"/>
                  </a:lnTo>
                  <a:lnTo>
                    <a:pt x="2531997" y="97398"/>
                  </a:lnTo>
                  <a:lnTo>
                    <a:pt x="2487153" y="85326"/>
                  </a:lnTo>
                  <a:lnTo>
                    <a:pt x="2441266" y="74061"/>
                  </a:lnTo>
                  <a:lnTo>
                    <a:pt x="2394407" y="63601"/>
                  </a:lnTo>
                  <a:lnTo>
                    <a:pt x="2346651" y="53944"/>
                  </a:lnTo>
                  <a:lnTo>
                    <a:pt x="2298070" y="45088"/>
                  </a:lnTo>
                  <a:lnTo>
                    <a:pt x="2248737" y="37032"/>
                  </a:lnTo>
                  <a:lnTo>
                    <a:pt x="2198726" y="29772"/>
                  </a:lnTo>
                  <a:lnTo>
                    <a:pt x="2148108" y="23308"/>
                  </a:lnTo>
                  <a:lnTo>
                    <a:pt x="2096957" y="17638"/>
                  </a:lnTo>
                  <a:lnTo>
                    <a:pt x="2045346" y="12759"/>
                  </a:lnTo>
                  <a:lnTo>
                    <a:pt x="1993348" y="8670"/>
                  </a:lnTo>
                  <a:lnTo>
                    <a:pt x="1941036" y="5368"/>
                  </a:lnTo>
                  <a:lnTo>
                    <a:pt x="1888482" y="2852"/>
                  </a:lnTo>
                  <a:lnTo>
                    <a:pt x="1835760" y="1120"/>
                  </a:lnTo>
                  <a:lnTo>
                    <a:pt x="1782943" y="170"/>
                  </a:lnTo>
                  <a:lnTo>
                    <a:pt x="1730103" y="0"/>
                  </a:ln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90768" y="3056402"/>
              <a:ext cx="3017520" cy="908685"/>
            </a:xfrm>
            <a:custGeom>
              <a:avLst/>
              <a:gdLst/>
              <a:ahLst/>
              <a:cxnLst/>
              <a:rect l="l" t="t" r="r" b="b"/>
              <a:pathLst>
                <a:path w="3017520" h="908685">
                  <a:moveTo>
                    <a:pt x="0" y="97756"/>
                  </a:moveTo>
                  <a:lnTo>
                    <a:pt x="780948" y="157446"/>
                  </a:lnTo>
                  <a:lnTo>
                    <a:pt x="818916" y="142419"/>
                  </a:lnTo>
                  <a:lnTo>
                    <a:pt x="858321" y="128133"/>
                  </a:lnTo>
                  <a:lnTo>
                    <a:pt x="899090" y="114591"/>
                  </a:lnTo>
                  <a:lnTo>
                    <a:pt x="941149" y="101794"/>
                  </a:lnTo>
                  <a:lnTo>
                    <a:pt x="984426" y="89745"/>
                  </a:lnTo>
                  <a:lnTo>
                    <a:pt x="1028848" y="78445"/>
                  </a:lnTo>
                  <a:lnTo>
                    <a:pt x="1074341" y="67896"/>
                  </a:lnTo>
                  <a:lnTo>
                    <a:pt x="1120834" y="58101"/>
                  </a:lnTo>
                  <a:lnTo>
                    <a:pt x="1168252" y="49060"/>
                  </a:lnTo>
                  <a:lnTo>
                    <a:pt x="1216524" y="40777"/>
                  </a:lnTo>
                  <a:lnTo>
                    <a:pt x="1265575" y="33252"/>
                  </a:lnTo>
                  <a:lnTo>
                    <a:pt x="1315334" y="26489"/>
                  </a:lnTo>
                  <a:lnTo>
                    <a:pt x="1365726" y="20488"/>
                  </a:lnTo>
                  <a:lnTo>
                    <a:pt x="1416680" y="15252"/>
                  </a:lnTo>
                  <a:lnTo>
                    <a:pt x="1468122" y="10782"/>
                  </a:lnTo>
                  <a:lnTo>
                    <a:pt x="1519980" y="7081"/>
                  </a:lnTo>
                  <a:lnTo>
                    <a:pt x="1572179" y="4150"/>
                  </a:lnTo>
                  <a:lnTo>
                    <a:pt x="1624649" y="1992"/>
                  </a:lnTo>
                  <a:lnTo>
                    <a:pt x="1677314" y="607"/>
                  </a:lnTo>
                  <a:lnTo>
                    <a:pt x="1730103" y="0"/>
                  </a:lnTo>
                  <a:lnTo>
                    <a:pt x="1782943" y="170"/>
                  </a:lnTo>
                  <a:lnTo>
                    <a:pt x="1835760" y="1120"/>
                  </a:lnTo>
                  <a:lnTo>
                    <a:pt x="1888482" y="2852"/>
                  </a:lnTo>
                  <a:lnTo>
                    <a:pt x="1941036" y="5368"/>
                  </a:lnTo>
                  <a:lnTo>
                    <a:pt x="1993348" y="8670"/>
                  </a:lnTo>
                  <a:lnTo>
                    <a:pt x="2045346" y="12759"/>
                  </a:lnTo>
                  <a:lnTo>
                    <a:pt x="2096957" y="17638"/>
                  </a:lnTo>
                  <a:lnTo>
                    <a:pt x="2148108" y="23308"/>
                  </a:lnTo>
                  <a:lnTo>
                    <a:pt x="2198726" y="29772"/>
                  </a:lnTo>
                  <a:lnTo>
                    <a:pt x="2248737" y="37032"/>
                  </a:lnTo>
                  <a:lnTo>
                    <a:pt x="2298070" y="45088"/>
                  </a:lnTo>
                  <a:lnTo>
                    <a:pt x="2346651" y="53944"/>
                  </a:lnTo>
                  <a:lnTo>
                    <a:pt x="2394407" y="63601"/>
                  </a:lnTo>
                  <a:lnTo>
                    <a:pt x="2441266" y="74061"/>
                  </a:lnTo>
                  <a:lnTo>
                    <a:pt x="2487153" y="85326"/>
                  </a:lnTo>
                  <a:lnTo>
                    <a:pt x="2531997" y="97398"/>
                  </a:lnTo>
                  <a:lnTo>
                    <a:pt x="2575725" y="110278"/>
                  </a:lnTo>
                  <a:lnTo>
                    <a:pt x="2632900" y="128979"/>
                  </a:lnTo>
                  <a:lnTo>
                    <a:pt x="2686170" y="148624"/>
                  </a:lnTo>
                  <a:lnTo>
                    <a:pt x="2735519" y="169147"/>
                  </a:lnTo>
                  <a:lnTo>
                    <a:pt x="2780934" y="190481"/>
                  </a:lnTo>
                  <a:lnTo>
                    <a:pt x="2822401" y="212558"/>
                  </a:lnTo>
                  <a:lnTo>
                    <a:pt x="2859907" y="235312"/>
                  </a:lnTo>
                  <a:lnTo>
                    <a:pt x="2893438" y="258676"/>
                  </a:lnTo>
                  <a:lnTo>
                    <a:pt x="2948517" y="306964"/>
                  </a:lnTo>
                  <a:lnTo>
                    <a:pt x="2987528" y="356888"/>
                  </a:lnTo>
                  <a:lnTo>
                    <a:pt x="3010361" y="407910"/>
                  </a:lnTo>
                  <a:lnTo>
                    <a:pt x="3016905" y="459495"/>
                  </a:lnTo>
                  <a:lnTo>
                    <a:pt x="3014034" y="485331"/>
                  </a:lnTo>
                  <a:lnTo>
                    <a:pt x="2995937" y="536755"/>
                  </a:lnTo>
                  <a:lnTo>
                    <a:pt x="2961275" y="587403"/>
                  </a:lnTo>
                  <a:lnTo>
                    <a:pt x="2909937" y="636738"/>
                  </a:lnTo>
                  <a:lnTo>
                    <a:pt x="2877979" y="660746"/>
                  </a:lnTo>
                  <a:lnTo>
                    <a:pt x="2841811" y="684225"/>
                  </a:lnTo>
                  <a:lnTo>
                    <a:pt x="2801419" y="707107"/>
                  </a:lnTo>
                  <a:lnTo>
                    <a:pt x="2756789" y="729326"/>
                  </a:lnTo>
                  <a:lnTo>
                    <a:pt x="2707906" y="750815"/>
                  </a:lnTo>
                  <a:lnTo>
                    <a:pt x="2669938" y="765843"/>
                  </a:lnTo>
                  <a:lnTo>
                    <a:pt x="2630533" y="780128"/>
                  </a:lnTo>
                  <a:lnTo>
                    <a:pt x="2589764" y="793671"/>
                  </a:lnTo>
                  <a:lnTo>
                    <a:pt x="2547705" y="806467"/>
                  </a:lnTo>
                  <a:lnTo>
                    <a:pt x="2504427" y="818516"/>
                  </a:lnTo>
                  <a:lnTo>
                    <a:pt x="2460005" y="829816"/>
                  </a:lnTo>
                  <a:lnTo>
                    <a:pt x="2414512" y="840365"/>
                  </a:lnTo>
                  <a:lnTo>
                    <a:pt x="2368019" y="850161"/>
                  </a:lnTo>
                  <a:lnTo>
                    <a:pt x="2320600" y="859201"/>
                  </a:lnTo>
                  <a:lnTo>
                    <a:pt x="2272328" y="867484"/>
                  </a:lnTo>
                  <a:lnTo>
                    <a:pt x="2223276" y="875009"/>
                  </a:lnTo>
                  <a:lnTo>
                    <a:pt x="2173517" y="881773"/>
                  </a:lnTo>
                  <a:lnTo>
                    <a:pt x="2123124" y="887774"/>
                  </a:lnTo>
                  <a:lnTo>
                    <a:pt x="2072170" y="893010"/>
                  </a:lnTo>
                  <a:lnTo>
                    <a:pt x="2020727" y="897479"/>
                  </a:lnTo>
                  <a:lnTo>
                    <a:pt x="1968869" y="901181"/>
                  </a:lnTo>
                  <a:lnTo>
                    <a:pt x="1916669" y="904111"/>
                  </a:lnTo>
                  <a:lnTo>
                    <a:pt x="1864199" y="906270"/>
                  </a:lnTo>
                  <a:lnTo>
                    <a:pt x="1811533" y="907654"/>
                  </a:lnTo>
                  <a:lnTo>
                    <a:pt x="1758744" y="908262"/>
                  </a:lnTo>
                  <a:lnTo>
                    <a:pt x="1705904" y="908092"/>
                  </a:lnTo>
                  <a:lnTo>
                    <a:pt x="1653086" y="907142"/>
                  </a:lnTo>
                  <a:lnTo>
                    <a:pt x="1600364" y="905409"/>
                  </a:lnTo>
                  <a:lnTo>
                    <a:pt x="1547809" y="902893"/>
                  </a:lnTo>
                  <a:lnTo>
                    <a:pt x="1495497" y="899592"/>
                  </a:lnTo>
                  <a:lnTo>
                    <a:pt x="1443498" y="895502"/>
                  </a:lnTo>
                  <a:lnTo>
                    <a:pt x="1391887" y="890623"/>
                  </a:lnTo>
                  <a:lnTo>
                    <a:pt x="1340736" y="884953"/>
                  </a:lnTo>
                  <a:lnTo>
                    <a:pt x="1290117" y="878489"/>
                  </a:lnTo>
                  <a:lnTo>
                    <a:pt x="1240105" y="871230"/>
                  </a:lnTo>
                  <a:lnTo>
                    <a:pt x="1190772" y="863173"/>
                  </a:lnTo>
                  <a:lnTo>
                    <a:pt x="1142191" y="854317"/>
                  </a:lnTo>
                  <a:lnTo>
                    <a:pt x="1094434" y="844660"/>
                  </a:lnTo>
                  <a:lnTo>
                    <a:pt x="1047576" y="834200"/>
                  </a:lnTo>
                  <a:lnTo>
                    <a:pt x="1001688" y="822935"/>
                  </a:lnTo>
                  <a:lnTo>
                    <a:pt x="956844" y="810864"/>
                  </a:lnTo>
                  <a:lnTo>
                    <a:pt x="913117" y="797983"/>
                  </a:lnTo>
                  <a:lnTo>
                    <a:pt x="849939" y="777166"/>
                  </a:lnTo>
                  <a:lnTo>
                    <a:pt x="791371" y="755092"/>
                  </a:lnTo>
                  <a:lnTo>
                    <a:pt x="737483" y="731855"/>
                  </a:lnTo>
                  <a:lnTo>
                    <a:pt x="688347" y="707550"/>
                  </a:lnTo>
                  <a:lnTo>
                    <a:pt x="644036" y="682270"/>
                  </a:lnTo>
                  <a:lnTo>
                    <a:pt x="604621" y="656110"/>
                  </a:lnTo>
                  <a:lnTo>
                    <a:pt x="570173" y="629164"/>
                  </a:lnTo>
                  <a:lnTo>
                    <a:pt x="540766" y="601527"/>
                  </a:lnTo>
                  <a:lnTo>
                    <a:pt x="497358" y="544556"/>
                  </a:lnTo>
                  <a:lnTo>
                    <a:pt x="474972" y="485950"/>
                  </a:lnTo>
                  <a:lnTo>
                    <a:pt x="471841" y="456269"/>
                  </a:lnTo>
                  <a:lnTo>
                    <a:pt x="474181" y="426463"/>
                  </a:lnTo>
                  <a:lnTo>
                    <a:pt x="482064" y="396625"/>
                  </a:lnTo>
                  <a:lnTo>
                    <a:pt x="495561" y="366850"/>
                  </a:lnTo>
                  <a:lnTo>
                    <a:pt x="514744" y="337232"/>
                  </a:lnTo>
                  <a:lnTo>
                    <a:pt x="539686" y="307865"/>
                  </a:lnTo>
                  <a:lnTo>
                    <a:pt x="0" y="97756"/>
                  </a:ln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447167" y="3216567"/>
            <a:ext cx="1574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9539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525252"/>
                </a:solidFill>
                <a:latin typeface="Arial"/>
                <a:cs typeface="Arial"/>
              </a:rPr>
              <a:t>ATRIBUTOS 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PE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SO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ES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74118" y="1688503"/>
            <a:ext cx="3173730" cy="1119505"/>
            <a:chOff x="574118" y="1688503"/>
            <a:chExt cx="3173730" cy="1119505"/>
          </a:xfrm>
        </p:grpSpPr>
        <p:sp>
          <p:nvSpPr>
            <p:cNvPr id="13" name="object 13"/>
            <p:cNvSpPr/>
            <p:nvPr/>
          </p:nvSpPr>
          <p:spPr>
            <a:xfrm>
              <a:off x="587072" y="1701457"/>
              <a:ext cx="3147695" cy="1094105"/>
            </a:xfrm>
            <a:custGeom>
              <a:avLst/>
              <a:gdLst/>
              <a:ahLst/>
              <a:cxnLst/>
              <a:rect l="l" t="t" r="r" b="b"/>
              <a:pathLst>
                <a:path w="3147695" h="1094105">
                  <a:moveTo>
                    <a:pt x="1593019" y="0"/>
                  </a:moveTo>
                  <a:lnTo>
                    <a:pt x="1532819" y="122"/>
                  </a:lnTo>
                  <a:lnTo>
                    <a:pt x="1472424" y="920"/>
                  </a:lnTo>
                  <a:lnTo>
                    <a:pt x="1411893" y="2400"/>
                  </a:lnTo>
                  <a:lnTo>
                    <a:pt x="1351288" y="4571"/>
                  </a:lnTo>
                  <a:lnTo>
                    <a:pt x="1290667" y="7442"/>
                  </a:lnTo>
                  <a:lnTo>
                    <a:pt x="1230091" y="11021"/>
                  </a:lnTo>
                  <a:lnTo>
                    <a:pt x="1169620" y="15315"/>
                  </a:lnTo>
                  <a:lnTo>
                    <a:pt x="1109314" y="20334"/>
                  </a:lnTo>
                  <a:lnTo>
                    <a:pt x="1049233" y="26085"/>
                  </a:lnTo>
                  <a:lnTo>
                    <a:pt x="975836" y="34168"/>
                  </a:lnTo>
                  <a:lnTo>
                    <a:pt x="904642" y="43186"/>
                  </a:lnTo>
                  <a:lnTo>
                    <a:pt x="835708" y="53107"/>
                  </a:lnTo>
                  <a:lnTo>
                    <a:pt x="769087" y="63898"/>
                  </a:lnTo>
                  <a:lnTo>
                    <a:pt x="704835" y="75524"/>
                  </a:lnTo>
                  <a:lnTo>
                    <a:pt x="643007" y="87953"/>
                  </a:lnTo>
                  <a:lnTo>
                    <a:pt x="583657" y="101152"/>
                  </a:lnTo>
                  <a:lnTo>
                    <a:pt x="526841" y="115087"/>
                  </a:lnTo>
                  <a:lnTo>
                    <a:pt x="472613" y="129726"/>
                  </a:lnTo>
                  <a:lnTo>
                    <a:pt x="421029" y="145034"/>
                  </a:lnTo>
                  <a:lnTo>
                    <a:pt x="372143" y="160980"/>
                  </a:lnTo>
                  <a:lnTo>
                    <a:pt x="326010" y="177529"/>
                  </a:lnTo>
                  <a:lnTo>
                    <a:pt x="282685" y="194649"/>
                  </a:lnTo>
                  <a:lnTo>
                    <a:pt x="242223" y="212305"/>
                  </a:lnTo>
                  <a:lnTo>
                    <a:pt x="204680" y="230466"/>
                  </a:lnTo>
                  <a:lnTo>
                    <a:pt x="170109" y="249097"/>
                  </a:lnTo>
                  <a:lnTo>
                    <a:pt x="110106" y="287640"/>
                  </a:lnTo>
                  <a:lnTo>
                    <a:pt x="62655" y="327667"/>
                  </a:lnTo>
                  <a:lnTo>
                    <a:pt x="28193" y="368914"/>
                  </a:lnTo>
                  <a:lnTo>
                    <a:pt x="7162" y="411114"/>
                  </a:lnTo>
                  <a:lnTo>
                    <a:pt x="0" y="454001"/>
                  </a:lnTo>
                  <a:lnTo>
                    <a:pt x="1757" y="475620"/>
                  </a:lnTo>
                  <a:lnTo>
                    <a:pt x="16222" y="519041"/>
                  </a:lnTo>
                  <a:lnTo>
                    <a:pt x="45656" y="562485"/>
                  </a:lnTo>
                  <a:lnTo>
                    <a:pt x="90497" y="605688"/>
                  </a:lnTo>
                  <a:lnTo>
                    <a:pt x="137175" y="639477"/>
                  </a:lnTo>
                  <a:lnTo>
                    <a:pt x="192072" y="671593"/>
                  </a:lnTo>
                  <a:lnTo>
                    <a:pt x="254708" y="701970"/>
                  </a:lnTo>
                  <a:lnTo>
                    <a:pt x="324604" y="730541"/>
                  </a:lnTo>
                  <a:lnTo>
                    <a:pt x="362124" y="744129"/>
                  </a:lnTo>
                  <a:lnTo>
                    <a:pt x="401279" y="757240"/>
                  </a:lnTo>
                  <a:lnTo>
                    <a:pt x="442009" y="769867"/>
                  </a:lnTo>
                  <a:lnTo>
                    <a:pt x="484254" y="782002"/>
                  </a:lnTo>
                  <a:lnTo>
                    <a:pt x="527954" y="793635"/>
                  </a:lnTo>
                  <a:lnTo>
                    <a:pt x="573048" y="804759"/>
                  </a:lnTo>
                  <a:lnTo>
                    <a:pt x="619478" y="815366"/>
                  </a:lnTo>
                  <a:lnTo>
                    <a:pt x="667182" y="825447"/>
                  </a:lnTo>
                  <a:lnTo>
                    <a:pt x="716102" y="834993"/>
                  </a:lnTo>
                  <a:lnTo>
                    <a:pt x="766176" y="843998"/>
                  </a:lnTo>
                  <a:lnTo>
                    <a:pt x="817346" y="852452"/>
                  </a:lnTo>
                  <a:lnTo>
                    <a:pt x="869550" y="860347"/>
                  </a:lnTo>
                  <a:lnTo>
                    <a:pt x="922729" y="867675"/>
                  </a:lnTo>
                  <a:lnTo>
                    <a:pt x="976824" y="874427"/>
                  </a:lnTo>
                  <a:lnTo>
                    <a:pt x="1031773" y="880596"/>
                  </a:lnTo>
                  <a:lnTo>
                    <a:pt x="1087517" y="886173"/>
                  </a:lnTo>
                  <a:lnTo>
                    <a:pt x="1143996" y="891150"/>
                  </a:lnTo>
                  <a:lnTo>
                    <a:pt x="1201151" y="895518"/>
                  </a:lnTo>
                  <a:lnTo>
                    <a:pt x="1258920" y="899269"/>
                  </a:lnTo>
                  <a:lnTo>
                    <a:pt x="1317244" y="902396"/>
                  </a:lnTo>
                  <a:lnTo>
                    <a:pt x="1376064" y="904889"/>
                  </a:lnTo>
                  <a:lnTo>
                    <a:pt x="1435318" y="906741"/>
                  </a:lnTo>
                  <a:lnTo>
                    <a:pt x="1494947" y="907943"/>
                  </a:lnTo>
                  <a:lnTo>
                    <a:pt x="1554892" y="908487"/>
                  </a:lnTo>
                  <a:lnTo>
                    <a:pt x="1615092" y="908365"/>
                  </a:lnTo>
                  <a:lnTo>
                    <a:pt x="1675486" y="907568"/>
                  </a:lnTo>
                  <a:lnTo>
                    <a:pt x="1736016" y="906089"/>
                  </a:lnTo>
                  <a:lnTo>
                    <a:pt x="1796621" y="903918"/>
                  </a:lnTo>
                  <a:lnTo>
                    <a:pt x="1857241" y="901048"/>
                  </a:lnTo>
                  <a:lnTo>
                    <a:pt x="1917816" y="897470"/>
                  </a:lnTo>
                  <a:lnTo>
                    <a:pt x="1978286" y="893176"/>
                  </a:lnTo>
                  <a:lnTo>
                    <a:pt x="2038591" y="888158"/>
                  </a:lnTo>
                  <a:lnTo>
                    <a:pt x="2098672" y="882408"/>
                  </a:lnTo>
                  <a:lnTo>
                    <a:pt x="2877626" y="1093546"/>
                  </a:lnTo>
                  <a:lnTo>
                    <a:pt x="2616184" y="794499"/>
                  </a:lnTo>
                  <a:lnTo>
                    <a:pt x="2685962" y="775576"/>
                  </a:lnTo>
                  <a:lnTo>
                    <a:pt x="2751089" y="755644"/>
                  </a:lnTo>
                  <a:lnTo>
                    <a:pt x="2811502" y="734772"/>
                  </a:lnTo>
                  <a:lnTo>
                    <a:pt x="2867140" y="713028"/>
                  </a:lnTo>
                  <a:lnTo>
                    <a:pt x="2917940" y="690481"/>
                  </a:lnTo>
                  <a:lnTo>
                    <a:pt x="2963842" y="667200"/>
                  </a:lnTo>
                  <a:lnTo>
                    <a:pt x="3004783" y="643254"/>
                  </a:lnTo>
                  <a:lnTo>
                    <a:pt x="3040700" y="618712"/>
                  </a:lnTo>
                  <a:lnTo>
                    <a:pt x="3071534" y="593644"/>
                  </a:lnTo>
                  <a:lnTo>
                    <a:pt x="3117699" y="542200"/>
                  </a:lnTo>
                  <a:lnTo>
                    <a:pt x="3142783" y="489475"/>
                  </a:lnTo>
                  <a:lnTo>
                    <a:pt x="3147265" y="462804"/>
                  </a:lnTo>
                  <a:lnTo>
                    <a:pt x="3146291" y="436020"/>
                  </a:lnTo>
                  <a:lnTo>
                    <a:pt x="3127729" y="382386"/>
                  </a:lnTo>
                  <a:lnTo>
                    <a:pt x="3086601" y="329124"/>
                  </a:lnTo>
                  <a:lnTo>
                    <a:pt x="3057420" y="302806"/>
                  </a:lnTo>
                  <a:lnTo>
                    <a:pt x="3010743" y="269014"/>
                  </a:lnTo>
                  <a:lnTo>
                    <a:pt x="2955846" y="236897"/>
                  </a:lnTo>
                  <a:lnTo>
                    <a:pt x="2893209" y="206519"/>
                  </a:lnTo>
                  <a:lnTo>
                    <a:pt x="2823313" y="177946"/>
                  </a:lnTo>
                  <a:lnTo>
                    <a:pt x="2785793" y="164358"/>
                  </a:lnTo>
                  <a:lnTo>
                    <a:pt x="2746638" y="151246"/>
                  </a:lnTo>
                  <a:lnTo>
                    <a:pt x="2705908" y="138618"/>
                  </a:lnTo>
                  <a:lnTo>
                    <a:pt x="2663663" y="126484"/>
                  </a:lnTo>
                  <a:lnTo>
                    <a:pt x="2619963" y="114850"/>
                  </a:lnTo>
                  <a:lnTo>
                    <a:pt x="2574868" y="103725"/>
                  </a:lnTo>
                  <a:lnTo>
                    <a:pt x="2528439" y="93119"/>
                  </a:lnTo>
                  <a:lnTo>
                    <a:pt x="2480734" y="83038"/>
                  </a:lnTo>
                  <a:lnTo>
                    <a:pt x="2431814" y="73491"/>
                  </a:lnTo>
                  <a:lnTo>
                    <a:pt x="2381740" y="64486"/>
                  </a:lnTo>
                  <a:lnTo>
                    <a:pt x="2330570" y="56032"/>
                  </a:lnTo>
                  <a:lnTo>
                    <a:pt x="2278366" y="48137"/>
                  </a:lnTo>
                  <a:lnTo>
                    <a:pt x="2225186" y="40809"/>
                  </a:lnTo>
                  <a:lnTo>
                    <a:pt x="2171092" y="34057"/>
                  </a:lnTo>
                  <a:lnTo>
                    <a:pt x="2116142" y="27888"/>
                  </a:lnTo>
                  <a:lnTo>
                    <a:pt x="2060398" y="22311"/>
                  </a:lnTo>
                  <a:lnTo>
                    <a:pt x="2003918" y="17335"/>
                  </a:lnTo>
                  <a:lnTo>
                    <a:pt x="1946763" y="12967"/>
                  </a:lnTo>
                  <a:lnTo>
                    <a:pt x="1888994" y="9215"/>
                  </a:lnTo>
                  <a:lnTo>
                    <a:pt x="1830669" y="6089"/>
                  </a:lnTo>
                  <a:lnTo>
                    <a:pt x="1771849" y="3596"/>
                  </a:lnTo>
                  <a:lnTo>
                    <a:pt x="1712594" y="1745"/>
                  </a:lnTo>
                  <a:lnTo>
                    <a:pt x="1652964" y="543"/>
                  </a:lnTo>
                  <a:lnTo>
                    <a:pt x="1593019" y="0"/>
                  </a:ln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7072" y="1701457"/>
              <a:ext cx="3147695" cy="1094105"/>
            </a:xfrm>
            <a:custGeom>
              <a:avLst/>
              <a:gdLst/>
              <a:ahLst/>
              <a:cxnLst/>
              <a:rect l="l" t="t" r="r" b="b"/>
              <a:pathLst>
                <a:path w="3147695" h="1094105">
                  <a:moveTo>
                    <a:pt x="2877626" y="1093546"/>
                  </a:moveTo>
                  <a:lnTo>
                    <a:pt x="2098672" y="882408"/>
                  </a:lnTo>
                  <a:lnTo>
                    <a:pt x="2038591" y="888158"/>
                  </a:lnTo>
                  <a:lnTo>
                    <a:pt x="1978286" y="893176"/>
                  </a:lnTo>
                  <a:lnTo>
                    <a:pt x="1917816" y="897470"/>
                  </a:lnTo>
                  <a:lnTo>
                    <a:pt x="1857241" y="901048"/>
                  </a:lnTo>
                  <a:lnTo>
                    <a:pt x="1796621" y="903918"/>
                  </a:lnTo>
                  <a:lnTo>
                    <a:pt x="1736016" y="906089"/>
                  </a:lnTo>
                  <a:lnTo>
                    <a:pt x="1675486" y="907568"/>
                  </a:lnTo>
                  <a:lnTo>
                    <a:pt x="1615092" y="908365"/>
                  </a:lnTo>
                  <a:lnTo>
                    <a:pt x="1554892" y="908487"/>
                  </a:lnTo>
                  <a:lnTo>
                    <a:pt x="1494947" y="907943"/>
                  </a:lnTo>
                  <a:lnTo>
                    <a:pt x="1435318" y="906741"/>
                  </a:lnTo>
                  <a:lnTo>
                    <a:pt x="1376064" y="904889"/>
                  </a:lnTo>
                  <a:lnTo>
                    <a:pt x="1317244" y="902396"/>
                  </a:lnTo>
                  <a:lnTo>
                    <a:pt x="1258920" y="899269"/>
                  </a:lnTo>
                  <a:lnTo>
                    <a:pt x="1201151" y="895518"/>
                  </a:lnTo>
                  <a:lnTo>
                    <a:pt x="1143996" y="891150"/>
                  </a:lnTo>
                  <a:lnTo>
                    <a:pt x="1087517" y="886173"/>
                  </a:lnTo>
                  <a:lnTo>
                    <a:pt x="1031773" y="880596"/>
                  </a:lnTo>
                  <a:lnTo>
                    <a:pt x="976824" y="874427"/>
                  </a:lnTo>
                  <a:lnTo>
                    <a:pt x="922729" y="867675"/>
                  </a:lnTo>
                  <a:lnTo>
                    <a:pt x="869550" y="860347"/>
                  </a:lnTo>
                  <a:lnTo>
                    <a:pt x="817346" y="852452"/>
                  </a:lnTo>
                  <a:lnTo>
                    <a:pt x="766176" y="843998"/>
                  </a:lnTo>
                  <a:lnTo>
                    <a:pt x="716102" y="834993"/>
                  </a:lnTo>
                  <a:lnTo>
                    <a:pt x="667182" y="825447"/>
                  </a:lnTo>
                  <a:lnTo>
                    <a:pt x="619478" y="815366"/>
                  </a:lnTo>
                  <a:lnTo>
                    <a:pt x="573048" y="804759"/>
                  </a:lnTo>
                  <a:lnTo>
                    <a:pt x="527954" y="793635"/>
                  </a:lnTo>
                  <a:lnTo>
                    <a:pt x="484254" y="782002"/>
                  </a:lnTo>
                  <a:lnTo>
                    <a:pt x="442009" y="769867"/>
                  </a:lnTo>
                  <a:lnTo>
                    <a:pt x="401279" y="757240"/>
                  </a:lnTo>
                  <a:lnTo>
                    <a:pt x="362124" y="744129"/>
                  </a:lnTo>
                  <a:lnTo>
                    <a:pt x="324604" y="730541"/>
                  </a:lnTo>
                  <a:lnTo>
                    <a:pt x="288779" y="716485"/>
                  </a:lnTo>
                  <a:lnTo>
                    <a:pt x="222453" y="687003"/>
                  </a:lnTo>
                  <a:lnTo>
                    <a:pt x="163626" y="655749"/>
                  </a:lnTo>
                  <a:lnTo>
                    <a:pt x="112778" y="622788"/>
                  </a:lnTo>
                  <a:lnTo>
                    <a:pt x="66123" y="584133"/>
                  </a:lnTo>
                  <a:lnTo>
                    <a:pt x="29041" y="540777"/>
                  </a:lnTo>
                  <a:lnTo>
                    <a:pt x="7146" y="497311"/>
                  </a:lnTo>
                  <a:lnTo>
                    <a:pt x="0" y="454001"/>
                  </a:lnTo>
                  <a:lnTo>
                    <a:pt x="1819" y="432488"/>
                  </a:lnTo>
                  <a:lnTo>
                    <a:pt x="15971" y="389911"/>
                  </a:lnTo>
                  <a:lnTo>
                    <a:pt x="43773" y="348155"/>
                  </a:lnTo>
                  <a:lnTo>
                    <a:pt x="84784" y="307485"/>
                  </a:lnTo>
                  <a:lnTo>
                    <a:pt x="138566" y="268167"/>
                  </a:lnTo>
                  <a:lnTo>
                    <a:pt x="204680" y="230466"/>
                  </a:lnTo>
                  <a:lnTo>
                    <a:pt x="242223" y="212305"/>
                  </a:lnTo>
                  <a:lnTo>
                    <a:pt x="282685" y="194649"/>
                  </a:lnTo>
                  <a:lnTo>
                    <a:pt x="326010" y="177529"/>
                  </a:lnTo>
                  <a:lnTo>
                    <a:pt x="372143" y="160980"/>
                  </a:lnTo>
                  <a:lnTo>
                    <a:pt x="421029" y="145034"/>
                  </a:lnTo>
                  <a:lnTo>
                    <a:pt x="472613" y="129726"/>
                  </a:lnTo>
                  <a:lnTo>
                    <a:pt x="526841" y="115087"/>
                  </a:lnTo>
                  <a:lnTo>
                    <a:pt x="583657" y="101152"/>
                  </a:lnTo>
                  <a:lnTo>
                    <a:pt x="643007" y="87953"/>
                  </a:lnTo>
                  <a:lnTo>
                    <a:pt x="704835" y="75524"/>
                  </a:lnTo>
                  <a:lnTo>
                    <a:pt x="769087" y="63898"/>
                  </a:lnTo>
                  <a:lnTo>
                    <a:pt x="835708" y="53107"/>
                  </a:lnTo>
                  <a:lnTo>
                    <a:pt x="904642" y="43186"/>
                  </a:lnTo>
                  <a:lnTo>
                    <a:pt x="975836" y="34168"/>
                  </a:lnTo>
                  <a:lnTo>
                    <a:pt x="1049233" y="26085"/>
                  </a:lnTo>
                  <a:lnTo>
                    <a:pt x="1109314" y="20334"/>
                  </a:lnTo>
                  <a:lnTo>
                    <a:pt x="1169620" y="15315"/>
                  </a:lnTo>
                  <a:lnTo>
                    <a:pt x="1230091" y="11021"/>
                  </a:lnTo>
                  <a:lnTo>
                    <a:pt x="1290667" y="7442"/>
                  </a:lnTo>
                  <a:lnTo>
                    <a:pt x="1351288" y="4571"/>
                  </a:lnTo>
                  <a:lnTo>
                    <a:pt x="1411893" y="2400"/>
                  </a:lnTo>
                  <a:lnTo>
                    <a:pt x="1472424" y="920"/>
                  </a:lnTo>
                  <a:lnTo>
                    <a:pt x="1532819" y="122"/>
                  </a:lnTo>
                  <a:lnTo>
                    <a:pt x="1593019" y="0"/>
                  </a:lnTo>
                  <a:lnTo>
                    <a:pt x="1652964" y="543"/>
                  </a:lnTo>
                  <a:lnTo>
                    <a:pt x="1712594" y="1745"/>
                  </a:lnTo>
                  <a:lnTo>
                    <a:pt x="1771849" y="3596"/>
                  </a:lnTo>
                  <a:lnTo>
                    <a:pt x="1830669" y="6089"/>
                  </a:lnTo>
                  <a:lnTo>
                    <a:pt x="1888994" y="9215"/>
                  </a:lnTo>
                  <a:lnTo>
                    <a:pt x="1946763" y="12967"/>
                  </a:lnTo>
                  <a:lnTo>
                    <a:pt x="2003918" y="17335"/>
                  </a:lnTo>
                  <a:lnTo>
                    <a:pt x="2060398" y="22311"/>
                  </a:lnTo>
                  <a:lnTo>
                    <a:pt x="2116142" y="27888"/>
                  </a:lnTo>
                  <a:lnTo>
                    <a:pt x="2171092" y="34057"/>
                  </a:lnTo>
                  <a:lnTo>
                    <a:pt x="2225186" y="40809"/>
                  </a:lnTo>
                  <a:lnTo>
                    <a:pt x="2278366" y="48137"/>
                  </a:lnTo>
                  <a:lnTo>
                    <a:pt x="2330570" y="56032"/>
                  </a:lnTo>
                  <a:lnTo>
                    <a:pt x="2381740" y="64486"/>
                  </a:lnTo>
                  <a:lnTo>
                    <a:pt x="2431814" y="73491"/>
                  </a:lnTo>
                  <a:lnTo>
                    <a:pt x="2480734" y="83038"/>
                  </a:lnTo>
                  <a:lnTo>
                    <a:pt x="2528439" y="93119"/>
                  </a:lnTo>
                  <a:lnTo>
                    <a:pt x="2574868" y="103725"/>
                  </a:lnTo>
                  <a:lnTo>
                    <a:pt x="2619963" y="114850"/>
                  </a:lnTo>
                  <a:lnTo>
                    <a:pt x="2663663" y="126484"/>
                  </a:lnTo>
                  <a:lnTo>
                    <a:pt x="2705908" y="138618"/>
                  </a:lnTo>
                  <a:lnTo>
                    <a:pt x="2746638" y="151246"/>
                  </a:lnTo>
                  <a:lnTo>
                    <a:pt x="2785793" y="164358"/>
                  </a:lnTo>
                  <a:lnTo>
                    <a:pt x="2823313" y="177946"/>
                  </a:lnTo>
                  <a:lnTo>
                    <a:pt x="2859139" y="192003"/>
                  </a:lnTo>
                  <a:lnTo>
                    <a:pt x="2925465" y="221486"/>
                  </a:lnTo>
                  <a:lnTo>
                    <a:pt x="2984291" y="252742"/>
                  </a:lnTo>
                  <a:lnTo>
                    <a:pt x="3035139" y="285705"/>
                  </a:lnTo>
                  <a:lnTo>
                    <a:pt x="3086601" y="329124"/>
                  </a:lnTo>
                  <a:lnTo>
                    <a:pt x="3127729" y="382386"/>
                  </a:lnTo>
                  <a:lnTo>
                    <a:pt x="3146291" y="436020"/>
                  </a:lnTo>
                  <a:lnTo>
                    <a:pt x="3147265" y="462804"/>
                  </a:lnTo>
                  <a:lnTo>
                    <a:pt x="3142783" y="489475"/>
                  </a:lnTo>
                  <a:lnTo>
                    <a:pt x="3117699" y="542200"/>
                  </a:lnTo>
                  <a:lnTo>
                    <a:pt x="3071534" y="593644"/>
                  </a:lnTo>
                  <a:lnTo>
                    <a:pt x="3040700" y="618712"/>
                  </a:lnTo>
                  <a:lnTo>
                    <a:pt x="3004783" y="643254"/>
                  </a:lnTo>
                  <a:lnTo>
                    <a:pt x="2963842" y="667200"/>
                  </a:lnTo>
                  <a:lnTo>
                    <a:pt x="2917940" y="690481"/>
                  </a:lnTo>
                  <a:lnTo>
                    <a:pt x="2867140" y="713028"/>
                  </a:lnTo>
                  <a:lnTo>
                    <a:pt x="2811502" y="734772"/>
                  </a:lnTo>
                  <a:lnTo>
                    <a:pt x="2751089" y="755644"/>
                  </a:lnTo>
                  <a:lnTo>
                    <a:pt x="2685962" y="775576"/>
                  </a:lnTo>
                  <a:lnTo>
                    <a:pt x="2616184" y="794499"/>
                  </a:lnTo>
                  <a:lnTo>
                    <a:pt x="2877626" y="1093546"/>
                  </a:ln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170891" y="1862124"/>
            <a:ext cx="19799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270" marR="5080" indent="-11620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IMI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N</a:t>
            </a:r>
            <a:r>
              <a:rPr sz="1800" spc="-20" dirty="0">
                <a:solidFill>
                  <a:srgbClr val="525252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OS  Y</a:t>
            </a:r>
            <a:r>
              <a:rPr sz="1800" spc="-6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HABILIDADES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20" name="object 8"/>
          <p:cNvSpPr txBox="1">
            <a:spLocks/>
          </p:cNvSpPr>
          <p:nvPr/>
        </p:nvSpPr>
        <p:spPr>
          <a:xfrm>
            <a:off x="2649601" y="6492420"/>
            <a:ext cx="4419600" cy="246861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>
            <a:lvl1pPr>
              <a:defRPr sz="2400" b="0" i="0">
                <a:solidFill>
                  <a:srgbClr val="0098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4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0" cap="none" spc="-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Auditorías de sistemas de gestión – Luis Clavijo Ayala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rgbClr val="0098CD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04800" y="2089785"/>
            <a:ext cx="8290559" cy="2558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Competencia basada tanto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en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comportamiento personal como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capacidad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para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aplicar los conocimientos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las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habilidades adquiridos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durante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educación,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experiencia laboral,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formación como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experiencia en</a:t>
            </a:r>
            <a:r>
              <a:rPr sz="1800" spc="27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auditorías.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competencia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engloba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criterios comunes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independientemente del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ámbito </a:t>
            </a:r>
            <a:r>
              <a:rPr sz="1800" spc="-15" dirty="0">
                <a:solidFill>
                  <a:srgbClr val="525252"/>
                </a:solidFill>
                <a:latin typeface="Arial"/>
                <a:cs typeface="Arial"/>
              </a:rPr>
              <a:t>del 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sistema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gestión auditado,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pero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también son necesarios conocimientos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habilidades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específicos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en función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del tipo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sistema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gestión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que se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vaya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a  </a:t>
            </a:r>
            <a:r>
              <a:rPr sz="1800" spc="-20" dirty="0">
                <a:solidFill>
                  <a:srgbClr val="525252"/>
                </a:solidFill>
                <a:latin typeface="Arial"/>
                <a:cs typeface="Arial"/>
              </a:rPr>
              <a:t>auditar,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también del</a:t>
            </a:r>
            <a:r>
              <a:rPr sz="1800" spc="5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525252"/>
                </a:solidFill>
                <a:latin typeface="Arial"/>
                <a:cs typeface="Arial"/>
              </a:rPr>
              <a:t>sector.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2688906" y="685800"/>
            <a:ext cx="352234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0" i="0">
                <a:solidFill>
                  <a:srgbClr val="0098C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n-US" sz="3200" b="1" kern="0" spc="-5" dirty="0" err="1" smtClean="0">
                <a:solidFill>
                  <a:srgbClr val="0070C0"/>
                </a:solidFill>
              </a:rPr>
              <a:t>Perfil</a:t>
            </a:r>
            <a:r>
              <a:rPr lang="en-US" sz="3200" b="1" kern="0" spc="-5" dirty="0" smtClean="0">
                <a:solidFill>
                  <a:srgbClr val="0070C0"/>
                </a:solidFill>
              </a:rPr>
              <a:t> del</a:t>
            </a:r>
            <a:r>
              <a:rPr lang="en-US" sz="3200" b="1" kern="0" spc="-60" dirty="0" smtClean="0">
                <a:solidFill>
                  <a:srgbClr val="0070C0"/>
                </a:solidFill>
              </a:rPr>
              <a:t> </a:t>
            </a:r>
            <a:r>
              <a:rPr lang="en-US" sz="3200" b="1" kern="0" spc="-5" dirty="0" smtClean="0">
                <a:solidFill>
                  <a:srgbClr val="0070C0"/>
                </a:solidFill>
              </a:rPr>
              <a:t>auditor</a:t>
            </a:r>
            <a:endParaRPr lang="en-US" sz="3200" b="1" kern="0" spc="-5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553410"/>
              </p:ext>
            </p:extLst>
          </p:nvPr>
        </p:nvGraphicFramePr>
        <p:xfrm>
          <a:off x="1416050" y="2266227"/>
          <a:ext cx="6311900" cy="296671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155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5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3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10" dirty="0"/>
                        <a:t>Atributos </a:t>
                      </a:r>
                      <a:r>
                        <a:rPr sz="1800" spc="-5" dirty="0"/>
                        <a:t>personales del</a:t>
                      </a:r>
                      <a:r>
                        <a:rPr sz="1800" spc="-25" dirty="0"/>
                        <a:t> </a:t>
                      </a:r>
                      <a:r>
                        <a:rPr sz="1800" spc="-15" dirty="0"/>
                        <a:t>AUDITOR</a:t>
                      </a:r>
                      <a:endParaRPr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191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 dirty="0">
                          <a:solidFill>
                            <a:schemeClr val="bg1"/>
                          </a:solidFill>
                        </a:rPr>
                        <a:t>Ético</a:t>
                      </a:r>
                      <a:endParaRPr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1910" marB="0"/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 dirty="0">
                          <a:solidFill>
                            <a:schemeClr val="bg1"/>
                          </a:solidFill>
                        </a:rPr>
                        <a:t>De 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</a:rPr>
                        <a:t>mentalidad</a:t>
                      </a:r>
                      <a:r>
                        <a:rPr sz="1600" spc="15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</a:rPr>
                        <a:t>abierta</a:t>
                      </a:r>
                      <a:endParaRPr sz="16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 dirty="0">
                          <a:solidFill>
                            <a:schemeClr val="bg1"/>
                          </a:solidFill>
                        </a:rPr>
                        <a:t>Diplomático</a:t>
                      </a:r>
                      <a:endParaRPr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1910" marB="0"/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10" dirty="0">
                          <a:solidFill>
                            <a:schemeClr val="bg1"/>
                          </a:solidFill>
                        </a:rPr>
                        <a:t>Observador</a:t>
                      </a:r>
                      <a:endParaRPr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 dirty="0">
                          <a:solidFill>
                            <a:schemeClr val="bg1"/>
                          </a:solidFill>
                        </a:rPr>
                        <a:t>Perceptivo</a:t>
                      </a:r>
                      <a:endParaRPr sz="16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1910" marB="0"/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20" dirty="0">
                          <a:solidFill>
                            <a:schemeClr val="bg1"/>
                          </a:solidFill>
                        </a:rPr>
                        <a:t>Versátil</a:t>
                      </a:r>
                      <a:endParaRPr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0" dirty="0">
                          <a:solidFill>
                            <a:schemeClr val="bg1"/>
                          </a:solidFill>
                        </a:rPr>
                        <a:t>Tenaz</a:t>
                      </a:r>
                      <a:endParaRPr sz="16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1910" marB="0"/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10" dirty="0">
                          <a:solidFill>
                            <a:schemeClr val="bg1"/>
                          </a:solidFill>
                        </a:rPr>
                        <a:t>Decidido</a:t>
                      </a:r>
                      <a:endParaRPr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10" dirty="0">
                          <a:solidFill>
                            <a:schemeClr val="bg1"/>
                          </a:solidFill>
                        </a:rPr>
                        <a:t>Seguro de </a:t>
                      </a:r>
                      <a:r>
                        <a:rPr sz="1600" dirty="0">
                          <a:solidFill>
                            <a:schemeClr val="bg1"/>
                          </a:solidFill>
                        </a:rPr>
                        <a:t>sí</a:t>
                      </a:r>
                      <a:r>
                        <a:rPr sz="1600" spc="2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sz="1600" spc="-5" dirty="0">
                          <a:solidFill>
                            <a:schemeClr val="bg1"/>
                          </a:solidFill>
                        </a:rPr>
                        <a:t>mismo</a:t>
                      </a:r>
                      <a:endParaRPr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1910" marB="0"/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 dirty="0">
                          <a:solidFill>
                            <a:schemeClr val="bg1"/>
                          </a:solidFill>
                        </a:rPr>
                        <a:t>Actúa con</a:t>
                      </a:r>
                      <a:r>
                        <a:rPr sz="1600" spc="-1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sz="1600" spc="-5" dirty="0">
                          <a:solidFill>
                            <a:schemeClr val="bg1"/>
                          </a:solidFill>
                        </a:rPr>
                        <a:t>firmeza</a:t>
                      </a:r>
                      <a:endParaRPr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 dirty="0">
                          <a:solidFill>
                            <a:schemeClr val="bg1"/>
                          </a:solidFill>
                        </a:rPr>
                        <a:t>Abierto a la mejora</a:t>
                      </a:r>
                      <a:endParaRPr sz="16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1910" marB="0"/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10" dirty="0">
                          <a:solidFill>
                            <a:schemeClr val="bg1"/>
                          </a:solidFill>
                        </a:rPr>
                        <a:t>Sensible</a:t>
                      </a:r>
                      <a:r>
                        <a:rPr sz="1600" spc="15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sz="1600" spc="-5" dirty="0">
                          <a:solidFill>
                            <a:schemeClr val="bg1"/>
                          </a:solidFill>
                        </a:rPr>
                        <a:t>culturalmente</a:t>
                      </a:r>
                      <a:endParaRPr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37">
                <a:tc>
                  <a:txBody>
                    <a:bodyPr/>
                    <a:lstStyle/>
                    <a:p>
                      <a:pPr marL="908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10" dirty="0">
                          <a:solidFill>
                            <a:schemeClr val="bg1"/>
                          </a:solidFill>
                        </a:rPr>
                        <a:t>Colaborador</a:t>
                      </a:r>
                      <a:endParaRPr sz="16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19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06463" y="1213579"/>
            <a:ext cx="6961137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Los auditores deben poseer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las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cualidades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suficientes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como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para poder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desarrollar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las auditorías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que les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permita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realizar </a:t>
            </a:r>
            <a:r>
              <a:rPr sz="1800" dirty="0">
                <a:solidFill>
                  <a:schemeClr val="bg1"/>
                </a:solidFill>
                <a:latin typeface="Arial"/>
                <a:cs typeface="Arial"/>
              </a:rPr>
              <a:t>el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trabajo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conforme a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los principios 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de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auditoría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2688907" y="328612"/>
            <a:ext cx="34070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chemeClr val="bg1"/>
                </a:solidFill>
              </a:rPr>
              <a:t>Perfil del</a:t>
            </a:r>
            <a:r>
              <a:rPr sz="2800" b="1" spc="-60" dirty="0">
                <a:solidFill>
                  <a:schemeClr val="bg1"/>
                </a:solidFill>
              </a:rPr>
              <a:t> </a:t>
            </a:r>
            <a:r>
              <a:rPr sz="2800" b="1" spc="-5" dirty="0">
                <a:solidFill>
                  <a:schemeClr val="bg1"/>
                </a:solidFill>
              </a:rPr>
              <a:t>auditor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24826" y="1750060"/>
            <a:ext cx="7043420" cy="3355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Conocimientos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habilidades generales de cada</a:t>
            </a:r>
            <a:r>
              <a:rPr sz="1800" spc="1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área: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Principios,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procedimientos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métodos de</a:t>
            </a:r>
            <a:r>
              <a:rPr sz="1800" spc="8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Documentos del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Sistema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Gestión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spc="5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referencia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Contexto de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la</a:t>
            </a:r>
            <a:r>
              <a:rPr sz="1800" spc="2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organización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Requisitos</a:t>
            </a:r>
            <a:r>
              <a:rPr sz="1800" spc="2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legales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Disciplina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sector</a:t>
            </a:r>
            <a:r>
              <a:rPr sz="1800" spc="2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específico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525252"/>
              </a:buClr>
              <a:buFont typeface="Wingdings"/>
              <a:buChar char=""/>
            </a:pP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525252"/>
              </a:buClr>
              <a:buFont typeface="Wingdings"/>
              <a:buChar char=""/>
            </a:pP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Conocimientos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habilidades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específicos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 cada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sistema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800" spc="18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gestión: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Calidad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Medio</a:t>
            </a:r>
            <a:r>
              <a:rPr sz="1800" spc="-9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Ambiente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Seguridad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</a:t>
            </a:r>
            <a:r>
              <a:rPr sz="1800" spc="2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Salud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2"/>
          <p:cNvSpPr txBox="1">
            <a:spLocks noGrp="1"/>
          </p:cNvSpPr>
          <p:nvPr>
            <p:ph type="title"/>
          </p:nvPr>
        </p:nvSpPr>
        <p:spPr>
          <a:xfrm>
            <a:off x="479107" y="675640"/>
            <a:ext cx="31022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70C0"/>
                </a:solidFill>
              </a:rPr>
              <a:t>Perfil del</a:t>
            </a:r>
            <a:r>
              <a:rPr sz="2800" b="1" spc="-60" dirty="0">
                <a:solidFill>
                  <a:srgbClr val="0070C0"/>
                </a:solidFill>
              </a:rPr>
              <a:t> </a:t>
            </a:r>
            <a:r>
              <a:rPr sz="2800" b="1" spc="-5" dirty="0">
                <a:solidFill>
                  <a:srgbClr val="0070C0"/>
                </a:solidFill>
              </a:rPr>
              <a:t>auditor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1000" y="3784600"/>
            <a:ext cx="845375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Guía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.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Persona designada por el auditado para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asistir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al equipo auditor 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Observador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. Persona que acompaña al equipo auditor pero no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actúa como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auditor  (puede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ser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un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miembro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del auditado, un ente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u otras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partes</a:t>
            </a:r>
            <a:r>
              <a:rPr sz="1800" spc="17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interesadas)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307340">
              <a:lnSpc>
                <a:spcPct val="100000"/>
              </a:lnSpc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Experto técnico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.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Persona que aporta conocimientos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o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experiencia </a:t>
            </a:r>
            <a:r>
              <a:rPr sz="1800" spc="-5" dirty="0">
                <a:solidFill>
                  <a:schemeClr val="bg1"/>
                </a:solidFill>
                <a:latin typeface="Arial"/>
                <a:cs typeface="Arial"/>
              </a:rPr>
              <a:t>específica </a:t>
            </a:r>
            <a:r>
              <a:rPr sz="1800" spc="-15" dirty="0">
                <a:solidFill>
                  <a:schemeClr val="bg1"/>
                </a:solidFill>
                <a:latin typeface="Arial"/>
                <a:cs typeface="Arial"/>
              </a:rPr>
              <a:t>al  </a:t>
            </a:r>
            <a:r>
              <a:rPr sz="1800" spc="-10" dirty="0">
                <a:solidFill>
                  <a:schemeClr val="bg1"/>
                </a:solidFill>
                <a:latin typeface="Arial"/>
                <a:cs typeface="Arial"/>
              </a:rPr>
              <a:t>equipo</a:t>
            </a:r>
            <a:r>
              <a:rPr sz="1800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chemeClr val="bg1"/>
                </a:solidFill>
                <a:latin typeface="Arial"/>
                <a:cs typeface="Arial"/>
              </a:rPr>
              <a:t>auditor.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46298" y="1125474"/>
            <a:ext cx="2737485" cy="408940"/>
          </a:xfrm>
          <a:custGeom>
            <a:avLst/>
            <a:gdLst/>
            <a:ahLst/>
            <a:cxnLst/>
            <a:rect l="l" t="t" r="r" b="b"/>
            <a:pathLst>
              <a:path w="2737485" h="408940">
                <a:moveTo>
                  <a:pt x="0" y="68072"/>
                </a:moveTo>
                <a:lnTo>
                  <a:pt x="5349" y="41576"/>
                </a:lnTo>
                <a:lnTo>
                  <a:pt x="19938" y="19939"/>
                </a:lnTo>
                <a:lnTo>
                  <a:pt x="41576" y="5349"/>
                </a:lnTo>
                <a:lnTo>
                  <a:pt x="68072" y="0"/>
                </a:lnTo>
                <a:lnTo>
                  <a:pt x="2669032" y="0"/>
                </a:lnTo>
                <a:lnTo>
                  <a:pt x="2695527" y="5349"/>
                </a:lnTo>
                <a:lnTo>
                  <a:pt x="2717165" y="19939"/>
                </a:lnTo>
                <a:lnTo>
                  <a:pt x="2731754" y="41576"/>
                </a:lnTo>
                <a:lnTo>
                  <a:pt x="2737104" y="68072"/>
                </a:lnTo>
                <a:lnTo>
                  <a:pt x="2737104" y="340360"/>
                </a:lnTo>
                <a:lnTo>
                  <a:pt x="2731754" y="366855"/>
                </a:lnTo>
                <a:lnTo>
                  <a:pt x="2717165" y="388493"/>
                </a:lnTo>
                <a:lnTo>
                  <a:pt x="2695527" y="403082"/>
                </a:lnTo>
                <a:lnTo>
                  <a:pt x="2669032" y="408432"/>
                </a:lnTo>
                <a:lnTo>
                  <a:pt x="68072" y="408432"/>
                </a:lnTo>
                <a:lnTo>
                  <a:pt x="41576" y="403082"/>
                </a:lnTo>
                <a:lnTo>
                  <a:pt x="19939" y="388493"/>
                </a:lnTo>
                <a:lnTo>
                  <a:pt x="5349" y="366855"/>
                </a:lnTo>
                <a:lnTo>
                  <a:pt x="0" y="340360"/>
                </a:lnTo>
                <a:lnTo>
                  <a:pt x="0" y="68072"/>
                </a:lnTo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01581" y="1173098"/>
            <a:ext cx="2423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Líder del equipo</a:t>
            </a:r>
            <a:r>
              <a:rPr sz="1800" spc="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93598" y="2317242"/>
            <a:ext cx="1786255" cy="410209"/>
          </a:xfrm>
          <a:custGeom>
            <a:avLst/>
            <a:gdLst/>
            <a:ahLst/>
            <a:cxnLst/>
            <a:rect l="l" t="t" r="r" b="b"/>
            <a:pathLst>
              <a:path w="1786255" h="410210">
                <a:moveTo>
                  <a:pt x="0" y="68325"/>
                </a:moveTo>
                <a:lnTo>
                  <a:pt x="5369" y="41732"/>
                </a:lnTo>
                <a:lnTo>
                  <a:pt x="20013" y="20013"/>
                </a:lnTo>
                <a:lnTo>
                  <a:pt x="41732" y="5369"/>
                </a:lnTo>
                <a:lnTo>
                  <a:pt x="68326" y="0"/>
                </a:lnTo>
                <a:lnTo>
                  <a:pt x="1717802" y="0"/>
                </a:lnTo>
                <a:lnTo>
                  <a:pt x="1744395" y="5369"/>
                </a:lnTo>
                <a:lnTo>
                  <a:pt x="1766114" y="20013"/>
                </a:lnTo>
                <a:lnTo>
                  <a:pt x="1780758" y="41732"/>
                </a:lnTo>
                <a:lnTo>
                  <a:pt x="1786127" y="68325"/>
                </a:lnTo>
                <a:lnTo>
                  <a:pt x="1786127" y="341629"/>
                </a:lnTo>
                <a:lnTo>
                  <a:pt x="1780758" y="368223"/>
                </a:lnTo>
                <a:lnTo>
                  <a:pt x="1766114" y="389942"/>
                </a:lnTo>
                <a:lnTo>
                  <a:pt x="1744395" y="404586"/>
                </a:lnTo>
                <a:lnTo>
                  <a:pt x="1717802" y="409955"/>
                </a:lnTo>
                <a:lnTo>
                  <a:pt x="68326" y="409955"/>
                </a:lnTo>
                <a:lnTo>
                  <a:pt x="41732" y="404586"/>
                </a:lnTo>
                <a:lnTo>
                  <a:pt x="20013" y="389942"/>
                </a:lnTo>
                <a:lnTo>
                  <a:pt x="5369" y="368223"/>
                </a:lnTo>
                <a:lnTo>
                  <a:pt x="0" y="341629"/>
                </a:lnTo>
                <a:lnTo>
                  <a:pt x="0" y="68325"/>
                </a:lnTo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0785" y="2365451"/>
            <a:ext cx="988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Auditores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80582" y="2305050"/>
            <a:ext cx="2737485" cy="408940"/>
          </a:xfrm>
          <a:custGeom>
            <a:avLst/>
            <a:gdLst/>
            <a:ahLst/>
            <a:cxnLst/>
            <a:rect l="l" t="t" r="r" b="b"/>
            <a:pathLst>
              <a:path w="2737484" h="408939">
                <a:moveTo>
                  <a:pt x="0" y="68072"/>
                </a:moveTo>
                <a:lnTo>
                  <a:pt x="5349" y="41576"/>
                </a:lnTo>
                <a:lnTo>
                  <a:pt x="19938" y="19939"/>
                </a:lnTo>
                <a:lnTo>
                  <a:pt x="41576" y="5349"/>
                </a:lnTo>
                <a:lnTo>
                  <a:pt x="68072" y="0"/>
                </a:lnTo>
                <a:lnTo>
                  <a:pt x="2669032" y="0"/>
                </a:lnTo>
                <a:lnTo>
                  <a:pt x="2695527" y="5349"/>
                </a:lnTo>
                <a:lnTo>
                  <a:pt x="2717165" y="19939"/>
                </a:lnTo>
                <a:lnTo>
                  <a:pt x="2731754" y="41576"/>
                </a:lnTo>
                <a:lnTo>
                  <a:pt x="2737104" y="68072"/>
                </a:lnTo>
                <a:lnTo>
                  <a:pt x="2737104" y="340360"/>
                </a:lnTo>
                <a:lnTo>
                  <a:pt x="2731754" y="366855"/>
                </a:lnTo>
                <a:lnTo>
                  <a:pt x="2717165" y="388493"/>
                </a:lnTo>
                <a:lnTo>
                  <a:pt x="2695527" y="403082"/>
                </a:lnTo>
                <a:lnTo>
                  <a:pt x="2669032" y="408432"/>
                </a:lnTo>
                <a:lnTo>
                  <a:pt x="68072" y="408432"/>
                </a:lnTo>
                <a:lnTo>
                  <a:pt x="41576" y="403082"/>
                </a:lnTo>
                <a:lnTo>
                  <a:pt x="19939" y="388493"/>
                </a:lnTo>
                <a:lnTo>
                  <a:pt x="5349" y="366855"/>
                </a:lnTo>
                <a:lnTo>
                  <a:pt x="0" y="340360"/>
                </a:lnTo>
                <a:lnTo>
                  <a:pt x="0" y="68072"/>
                </a:lnTo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419506" y="2352802"/>
            <a:ext cx="2255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Guías </a:t>
            </a:r>
            <a:r>
              <a:rPr sz="1800" dirty="0">
                <a:solidFill>
                  <a:srgbClr val="525252"/>
                </a:solidFill>
                <a:latin typeface="Arial"/>
                <a:cs typeface="Arial"/>
              </a:rPr>
              <a:t>y</a:t>
            </a:r>
            <a:r>
              <a:rPr sz="1800" spc="-5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observadores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47800" y="1520888"/>
            <a:ext cx="6140450" cy="1235075"/>
            <a:chOff x="1447800" y="1520888"/>
            <a:chExt cx="6140450" cy="1235075"/>
          </a:xfrm>
        </p:grpSpPr>
        <p:sp>
          <p:nvSpPr>
            <p:cNvPr id="11" name="object 11"/>
            <p:cNvSpPr/>
            <p:nvPr/>
          </p:nvSpPr>
          <p:spPr>
            <a:xfrm>
              <a:off x="1486661" y="1533905"/>
              <a:ext cx="3028315" cy="719455"/>
            </a:xfrm>
            <a:custGeom>
              <a:avLst/>
              <a:gdLst/>
              <a:ahLst/>
              <a:cxnLst/>
              <a:rect l="l" t="t" r="r" b="b"/>
              <a:pathLst>
                <a:path w="3028315" h="719455">
                  <a:moveTo>
                    <a:pt x="3027768" y="0"/>
                  </a:moveTo>
                  <a:lnTo>
                    <a:pt x="3027768" y="391858"/>
                  </a:lnTo>
                  <a:lnTo>
                    <a:pt x="0" y="391858"/>
                  </a:lnTo>
                  <a:lnTo>
                    <a:pt x="0" y="718959"/>
                  </a:lnTo>
                </a:path>
              </a:pathLst>
            </a:cu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47800" y="2239911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5" h="78105">
                  <a:moveTo>
                    <a:pt x="77724" y="0"/>
                  </a:moveTo>
                  <a:lnTo>
                    <a:pt x="0" y="0"/>
                  </a:lnTo>
                  <a:lnTo>
                    <a:pt x="38862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0F7EC5"/>
            </a:solidFill>
            <a:ln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14850" y="1533905"/>
              <a:ext cx="3034665" cy="706755"/>
            </a:xfrm>
            <a:custGeom>
              <a:avLst/>
              <a:gdLst/>
              <a:ahLst/>
              <a:cxnLst/>
              <a:rect l="l" t="t" r="r" b="b"/>
              <a:pathLst>
                <a:path w="3034665" h="706755">
                  <a:moveTo>
                    <a:pt x="0" y="0"/>
                  </a:moveTo>
                  <a:lnTo>
                    <a:pt x="0" y="385546"/>
                  </a:lnTo>
                  <a:lnTo>
                    <a:pt x="3034106" y="385546"/>
                  </a:lnTo>
                  <a:lnTo>
                    <a:pt x="3034106" y="706310"/>
                  </a:lnTo>
                </a:path>
              </a:pathLst>
            </a:cu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510094" y="2227262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77724" y="0"/>
                  </a:moveTo>
                  <a:lnTo>
                    <a:pt x="0" y="0"/>
                  </a:lnTo>
                  <a:lnTo>
                    <a:pt x="38862" y="77724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0F7EC5"/>
            </a:solidFill>
            <a:ln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19677" y="2334005"/>
              <a:ext cx="2002789" cy="408940"/>
            </a:xfrm>
            <a:custGeom>
              <a:avLst/>
              <a:gdLst/>
              <a:ahLst/>
              <a:cxnLst/>
              <a:rect l="l" t="t" r="r" b="b"/>
              <a:pathLst>
                <a:path w="2002789" h="408939">
                  <a:moveTo>
                    <a:pt x="0" y="68072"/>
                  </a:moveTo>
                  <a:lnTo>
                    <a:pt x="5349" y="41576"/>
                  </a:lnTo>
                  <a:lnTo>
                    <a:pt x="19938" y="19939"/>
                  </a:lnTo>
                  <a:lnTo>
                    <a:pt x="41576" y="5349"/>
                  </a:lnTo>
                  <a:lnTo>
                    <a:pt x="68072" y="0"/>
                  </a:lnTo>
                  <a:lnTo>
                    <a:pt x="1934464" y="0"/>
                  </a:lnTo>
                  <a:lnTo>
                    <a:pt x="1960959" y="5349"/>
                  </a:lnTo>
                  <a:lnTo>
                    <a:pt x="1982597" y="19939"/>
                  </a:lnTo>
                  <a:lnTo>
                    <a:pt x="1997186" y="41576"/>
                  </a:lnTo>
                  <a:lnTo>
                    <a:pt x="2002536" y="68072"/>
                  </a:lnTo>
                  <a:lnTo>
                    <a:pt x="2002536" y="340360"/>
                  </a:lnTo>
                  <a:lnTo>
                    <a:pt x="1997186" y="366855"/>
                  </a:lnTo>
                  <a:lnTo>
                    <a:pt x="1982596" y="388493"/>
                  </a:lnTo>
                  <a:lnTo>
                    <a:pt x="1960959" y="403082"/>
                  </a:lnTo>
                  <a:lnTo>
                    <a:pt x="1934464" y="408432"/>
                  </a:lnTo>
                  <a:lnTo>
                    <a:pt x="68072" y="408432"/>
                  </a:lnTo>
                  <a:lnTo>
                    <a:pt x="41576" y="403082"/>
                  </a:lnTo>
                  <a:lnTo>
                    <a:pt x="19939" y="388493"/>
                  </a:lnTo>
                  <a:lnTo>
                    <a:pt x="5349" y="366855"/>
                  </a:lnTo>
                  <a:lnTo>
                    <a:pt x="0" y="340360"/>
                  </a:lnTo>
                  <a:lnTo>
                    <a:pt x="0" y="68072"/>
                  </a:ln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720871" y="2381681"/>
            <a:ext cx="1598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525252"/>
                </a:solidFill>
                <a:latin typeface="Arial"/>
                <a:cs typeface="Arial"/>
              </a:rPr>
              <a:t>Experto</a:t>
            </a:r>
            <a:r>
              <a:rPr sz="1800" spc="-4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25252"/>
                </a:solidFill>
                <a:latin typeface="Arial"/>
                <a:cs typeface="Arial"/>
              </a:rPr>
              <a:t>técnico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475988" y="1533905"/>
            <a:ext cx="78105" cy="788670"/>
            <a:chOff x="4475988" y="1533905"/>
            <a:chExt cx="78105" cy="788670"/>
          </a:xfrm>
        </p:grpSpPr>
        <p:sp>
          <p:nvSpPr>
            <p:cNvPr id="18" name="object 18"/>
            <p:cNvSpPr/>
            <p:nvPr/>
          </p:nvSpPr>
          <p:spPr>
            <a:xfrm>
              <a:off x="4514850" y="1533905"/>
              <a:ext cx="0" cy="723900"/>
            </a:xfrm>
            <a:custGeom>
              <a:avLst/>
              <a:gdLst/>
              <a:ahLst/>
              <a:cxnLst/>
              <a:rect l="l" t="t" r="r" b="b"/>
              <a:pathLst>
                <a:path h="723900">
                  <a:moveTo>
                    <a:pt x="0" y="0"/>
                  </a:moveTo>
                  <a:lnTo>
                    <a:pt x="0" y="723392"/>
                  </a:lnTo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75988" y="2244343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77724" y="0"/>
                  </a:moveTo>
                  <a:lnTo>
                    <a:pt x="0" y="0"/>
                  </a:lnTo>
                  <a:lnTo>
                    <a:pt x="38862" y="77724"/>
                  </a:lnTo>
                  <a:lnTo>
                    <a:pt x="77724" y="0"/>
                  </a:ln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26" name="object 2"/>
          <p:cNvSpPr txBox="1">
            <a:spLocks noGrp="1"/>
          </p:cNvSpPr>
          <p:nvPr>
            <p:ph type="title"/>
          </p:nvPr>
        </p:nvSpPr>
        <p:spPr>
          <a:xfrm>
            <a:off x="479107" y="328612"/>
            <a:ext cx="304057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chemeClr val="bg1"/>
                </a:solidFill>
              </a:rPr>
              <a:t>Perfil del</a:t>
            </a:r>
            <a:r>
              <a:rPr sz="2800" b="1" spc="-60" dirty="0">
                <a:solidFill>
                  <a:schemeClr val="bg1"/>
                </a:solidFill>
              </a:rPr>
              <a:t> </a:t>
            </a:r>
            <a:r>
              <a:rPr sz="2800" b="1" spc="-5" dirty="0">
                <a:solidFill>
                  <a:schemeClr val="bg1"/>
                </a:solidFill>
              </a:rPr>
              <a:t>auditor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48297" y="2981236"/>
            <a:ext cx="2418715" cy="248145"/>
          </a:xfrm>
          <a:prstGeom prst="rect">
            <a:avLst/>
          </a:prstGeom>
          <a:solidFill>
            <a:srgbClr val="00B0F0"/>
          </a:solidFill>
        </p:spPr>
        <p:txBody>
          <a:bodyPr vert="horz" wrap="square" lIns="0" tIns="1905" rIns="0" bIns="0" rtlCol="0">
            <a:spAutoFit/>
          </a:bodyPr>
          <a:lstStyle/>
          <a:p>
            <a:pPr marL="531495">
              <a:lnSpc>
                <a:spcPct val="100000"/>
              </a:lnSpc>
              <a:spcBef>
                <a:spcPts val="5"/>
              </a:spcBef>
            </a:pPr>
            <a:r>
              <a:rPr sz="1600" b="1" spc="-10" dirty="0" smtClean="0">
                <a:solidFill>
                  <a:srgbClr val="FFFFFF"/>
                </a:solidFill>
                <a:latin typeface="Arial"/>
                <a:cs typeface="Arial"/>
              </a:rPr>
              <a:t>GENÉRICAS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8298" y="3235777"/>
            <a:ext cx="2418715" cy="1844039"/>
          </a:xfrm>
          <a:prstGeom prst="rect">
            <a:avLst/>
          </a:prstGeom>
          <a:solidFill>
            <a:srgbClr val="CCD8EA">
              <a:alpha val="90194"/>
            </a:srgbClr>
          </a:solidFill>
        </p:spPr>
        <p:txBody>
          <a:bodyPr vert="horz" wrap="square" lIns="0" tIns="59690" rIns="0" bIns="0" rtlCol="0">
            <a:spAutoFit/>
          </a:bodyPr>
          <a:lstStyle/>
          <a:p>
            <a:pPr marL="201295" marR="480059" indent="-114300">
              <a:lnSpc>
                <a:spcPts val="1450"/>
              </a:lnSpc>
              <a:spcBef>
                <a:spcPts val="470"/>
              </a:spcBef>
              <a:buChar char="•"/>
              <a:tabLst>
                <a:tab pos="201930" algn="l"/>
              </a:tabLst>
            </a:pP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Principios, procesos</a:t>
            </a:r>
            <a:r>
              <a:rPr sz="1400" spc="-14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y 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métodos de</a:t>
            </a:r>
            <a:r>
              <a:rPr sz="1400" spc="-6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400" dirty="0">
              <a:latin typeface="Arial"/>
              <a:cs typeface="Arial"/>
            </a:endParaRPr>
          </a:p>
          <a:p>
            <a:pPr marL="201295" marR="391160" indent="-114300">
              <a:lnSpc>
                <a:spcPts val="1440"/>
              </a:lnSpc>
              <a:spcBef>
                <a:spcPts val="250"/>
              </a:spcBef>
              <a:buChar char="•"/>
              <a:tabLst>
                <a:tab pos="201930" algn="l"/>
              </a:tabLst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Normas del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sistema</a:t>
            </a:r>
            <a:r>
              <a:rPr sz="1400" spc="-8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de 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gestión</a:t>
            </a:r>
            <a:endParaRPr sz="1400" dirty="0">
              <a:latin typeface="Arial"/>
              <a:cs typeface="Arial"/>
            </a:endParaRPr>
          </a:p>
          <a:p>
            <a:pPr marL="201295" marR="786130" indent="-114300">
              <a:lnSpc>
                <a:spcPts val="1450"/>
              </a:lnSpc>
              <a:spcBef>
                <a:spcPts val="245"/>
              </a:spcBef>
              <a:buChar char="•"/>
              <a:tabLst>
                <a:tab pos="201930" algn="l"/>
              </a:tabLst>
            </a:pP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Organización y</a:t>
            </a:r>
            <a:r>
              <a:rPr sz="1400" spc="-13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su 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contexto</a:t>
            </a:r>
            <a:endParaRPr sz="1400" dirty="0">
              <a:latin typeface="Arial"/>
              <a:cs typeface="Arial"/>
            </a:endParaRPr>
          </a:p>
          <a:p>
            <a:pPr marL="201295" marR="181610" indent="-114300">
              <a:lnSpc>
                <a:spcPts val="1450"/>
              </a:lnSpc>
              <a:spcBef>
                <a:spcPts val="245"/>
              </a:spcBef>
              <a:buChar char="•"/>
              <a:tabLst>
                <a:tab pos="201930" algn="l"/>
              </a:tabLst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Requisitos legales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y otros  requisitos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63467" y="2973961"/>
            <a:ext cx="2420620" cy="248145"/>
          </a:xfrm>
          <a:prstGeom prst="rect">
            <a:avLst/>
          </a:prstGeom>
          <a:solidFill>
            <a:srgbClr val="00B0F0"/>
          </a:solidFill>
        </p:spPr>
        <p:txBody>
          <a:bodyPr vert="horz" wrap="square" lIns="0" tIns="1905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5"/>
              </a:spcBef>
            </a:pPr>
            <a:r>
              <a:rPr sz="1600" b="1" spc="-10" dirty="0" smtClean="0">
                <a:solidFill>
                  <a:srgbClr val="FFFFFF"/>
                </a:solidFill>
                <a:latin typeface="Arial"/>
                <a:cs typeface="Arial"/>
              </a:rPr>
              <a:t>ESPECÍFICAS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68910" y="3241701"/>
            <a:ext cx="2420620" cy="1844039"/>
          </a:xfrm>
          <a:prstGeom prst="rect">
            <a:avLst/>
          </a:prstGeom>
          <a:solidFill>
            <a:srgbClr val="CCD8EA">
              <a:alpha val="90194"/>
            </a:srgbClr>
          </a:solidFill>
        </p:spPr>
        <p:txBody>
          <a:bodyPr vert="horz" wrap="square" lIns="0" tIns="59690" rIns="0" bIns="0" rtlCol="0">
            <a:spAutoFit/>
          </a:bodyPr>
          <a:lstStyle/>
          <a:p>
            <a:pPr marL="201295" marR="292735" indent="-114300">
              <a:lnSpc>
                <a:spcPts val="1450"/>
              </a:lnSpc>
              <a:spcBef>
                <a:spcPts val="470"/>
              </a:spcBef>
              <a:buChar char="•"/>
              <a:tabLst>
                <a:tab pos="201930" algn="l"/>
              </a:tabLst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Requisitos del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sistema</a:t>
            </a:r>
            <a:r>
              <a:rPr sz="1400" spc="-7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y  su</a:t>
            </a:r>
            <a:r>
              <a:rPr sz="1400" spc="-1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aplicación</a:t>
            </a:r>
            <a:endParaRPr sz="1400" dirty="0">
              <a:latin typeface="Arial"/>
              <a:cs typeface="Arial"/>
            </a:endParaRPr>
          </a:p>
          <a:p>
            <a:pPr marL="201295" marR="567690" indent="-114300">
              <a:lnSpc>
                <a:spcPts val="1440"/>
              </a:lnSpc>
              <a:spcBef>
                <a:spcPts val="250"/>
              </a:spcBef>
              <a:buChar char="•"/>
              <a:tabLst>
                <a:tab pos="201930" algn="l"/>
              </a:tabLst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Conocimiento de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la  disciplina y su</a:t>
            </a:r>
            <a:r>
              <a:rPr sz="1400" spc="-114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sector</a:t>
            </a:r>
            <a:endParaRPr sz="1400" dirty="0">
              <a:latin typeface="Arial"/>
              <a:cs typeface="Arial"/>
            </a:endParaRPr>
          </a:p>
          <a:p>
            <a:pPr marL="201295" marR="589915" indent="-114300">
              <a:lnSpc>
                <a:spcPts val="1450"/>
              </a:lnSpc>
              <a:spcBef>
                <a:spcPts val="245"/>
              </a:spcBef>
              <a:buChar char="•"/>
              <a:tabLst>
                <a:tab pos="201930" algn="l"/>
              </a:tabLst>
            </a:pP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Gestión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de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riesgos</a:t>
            </a:r>
            <a:r>
              <a:rPr sz="1400" spc="-12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y 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oportunidades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8575" y="3222106"/>
            <a:ext cx="2420620" cy="1844039"/>
          </a:xfrm>
          <a:prstGeom prst="rect">
            <a:avLst/>
          </a:prstGeom>
          <a:solidFill>
            <a:srgbClr val="CCD8EA">
              <a:alpha val="90194"/>
            </a:srgbClr>
          </a:solidFill>
        </p:spPr>
        <p:txBody>
          <a:bodyPr vert="horz" wrap="square" lIns="0" tIns="29209" rIns="0" bIns="0" rtlCol="0">
            <a:spAutoFit/>
          </a:bodyPr>
          <a:lstStyle/>
          <a:p>
            <a:pPr marL="201295" indent="-114935">
              <a:lnSpc>
                <a:spcPct val="100000"/>
              </a:lnSpc>
              <a:spcBef>
                <a:spcPts val="229"/>
              </a:spcBef>
              <a:buChar char="•"/>
              <a:tabLst>
                <a:tab pos="201930" algn="l"/>
              </a:tabLst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Liderar el equipo</a:t>
            </a:r>
            <a:r>
              <a:rPr sz="1400" spc="-3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auditor</a:t>
            </a:r>
            <a:endParaRPr sz="1400" dirty="0">
              <a:latin typeface="Arial"/>
              <a:cs typeface="Arial"/>
            </a:endParaRPr>
          </a:p>
          <a:p>
            <a:pPr marL="201295" marR="241935" indent="-114300">
              <a:lnSpc>
                <a:spcPts val="1450"/>
              </a:lnSpc>
              <a:spcBef>
                <a:spcPts val="250"/>
              </a:spcBef>
              <a:buChar char="•"/>
              <a:tabLst>
                <a:tab pos="201930" algn="l"/>
              </a:tabLst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Representar al equipo  auditor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frente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al</a:t>
            </a:r>
            <a:r>
              <a:rPr sz="1400" spc="-6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auditado</a:t>
            </a:r>
            <a:endParaRPr sz="1400" dirty="0">
              <a:latin typeface="Arial"/>
              <a:cs typeface="Arial"/>
            </a:endParaRPr>
          </a:p>
          <a:p>
            <a:pPr marL="201295" marR="372745" indent="-114300">
              <a:lnSpc>
                <a:spcPts val="1440"/>
              </a:lnSpc>
              <a:spcBef>
                <a:spcPts val="254"/>
              </a:spcBef>
              <a:buChar char="•"/>
              <a:tabLst>
                <a:tab pos="201930" algn="l"/>
              </a:tabLst>
            </a:pP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Planificar y gestionar</a:t>
            </a:r>
            <a:r>
              <a:rPr sz="1400" spc="-14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el 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proceso </a:t>
            </a: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de</a:t>
            </a:r>
            <a:r>
              <a:rPr sz="1400" spc="-55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400" dirty="0">
              <a:latin typeface="Arial"/>
              <a:cs typeface="Arial"/>
            </a:endParaRPr>
          </a:p>
          <a:p>
            <a:pPr marL="201295" marR="412750" indent="-114300">
              <a:lnSpc>
                <a:spcPts val="1450"/>
              </a:lnSpc>
              <a:spcBef>
                <a:spcPts val="240"/>
              </a:spcBef>
              <a:buChar char="•"/>
              <a:tabLst>
                <a:tab pos="201930" algn="l"/>
              </a:tabLst>
            </a:pPr>
            <a:r>
              <a:rPr sz="1400" spc="-5" dirty="0">
                <a:solidFill>
                  <a:srgbClr val="525252"/>
                </a:solidFill>
                <a:latin typeface="Arial"/>
                <a:cs typeface="Arial"/>
              </a:rPr>
              <a:t>Redactar el informe de  </a:t>
            </a:r>
            <a:r>
              <a:rPr sz="1400" dirty="0">
                <a:solidFill>
                  <a:srgbClr val="525252"/>
                </a:solidFill>
                <a:latin typeface="Arial"/>
                <a:cs typeface="Arial"/>
              </a:rPr>
              <a:t>auditoría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6125" y="1231133"/>
            <a:ext cx="725007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El </a:t>
            </a:r>
            <a:r>
              <a:rPr sz="1600" b="1" spc="-5" dirty="0">
                <a:solidFill>
                  <a:srgbClr val="525252"/>
                </a:solidFill>
                <a:latin typeface="Arial"/>
                <a:cs typeface="Arial"/>
              </a:rPr>
              <a:t>Líder del Equipo </a:t>
            </a:r>
            <a:r>
              <a:rPr sz="1600" b="1" spc="-10" dirty="0">
                <a:solidFill>
                  <a:srgbClr val="525252"/>
                </a:solidFill>
                <a:latin typeface="Arial"/>
                <a:cs typeface="Arial"/>
              </a:rPr>
              <a:t>Auditor </a:t>
            </a:r>
            <a:r>
              <a:rPr sz="1600" dirty="0">
                <a:solidFill>
                  <a:srgbClr val="525252"/>
                </a:solidFill>
                <a:latin typeface="Arial"/>
                <a:cs typeface="Arial"/>
              </a:rPr>
              <a:t>debe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poseer conocimientos y habilidades adicionales  para que </a:t>
            </a:r>
            <a:r>
              <a:rPr sz="1600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auditoría </a:t>
            </a:r>
            <a:r>
              <a:rPr sz="1600" dirty="0">
                <a:solidFill>
                  <a:srgbClr val="525252"/>
                </a:solidFill>
                <a:latin typeface="Arial"/>
                <a:cs typeface="Arial"/>
              </a:rPr>
              <a:t>se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realice de manera </a:t>
            </a:r>
            <a:r>
              <a:rPr sz="1600" dirty="0">
                <a:solidFill>
                  <a:srgbClr val="525252"/>
                </a:solidFill>
                <a:latin typeface="Arial"/>
                <a:cs typeface="Arial"/>
              </a:rPr>
              <a:t>efectiva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y</a:t>
            </a:r>
            <a:r>
              <a:rPr sz="1600" spc="8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eficiente.</a:t>
            </a:r>
            <a:endParaRPr sz="1600" dirty="0"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</a:pP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Debe ser capaz de realizar una planificación y gestión de </a:t>
            </a:r>
            <a:r>
              <a:rPr sz="1600" dirty="0">
                <a:solidFill>
                  <a:srgbClr val="525252"/>
                </a:solidFill>
                <a:latin typeface="Arial"/>
                <a:cs typeface="Arial"/>
              </a:rPr>
              <a:t>la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auditoría, distribuir </a:t>
            </a:r>
            <a:r>
              <a:rPr sz="1600" spc="-15" dirty="0">
                <a:solidFill>
                  <a:srgbClr val="525252"/>
                </a:solidFill>
                <a:latin typeface="Arial"/>
                <a:cs typeface="Arial"/>
              </a:rPr>
              <a:t>las 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tareas al resto del equipo auditor y liderarlo, representar a </a:t>
            </a:r>
            <a:r>
              <a:rPr sz="1600" dirty="0">
                <a:solidFill>
                  <a:srgbClr val="525252"/>
                </a:solidFill>
                <a:latin typeface="Arial"/>
                <a:cs typeface="Arial"/>
              </a:rPr>
              <a:t>todo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el equipo en las  comunicaciones con el auditado, y preparar el informe de</a:t>
            </a:r>
            <a:r>
              <a:rPr sz="1600" spc="100" dirty="0">
                <a:solidFill>
                  <a:srgbClr val="52525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25252"/>
                </a:solidFill>
                <a:latin typeface="Arial"/>
                <a:cs typeface="Arial"/>
              </a:rPr>
              <a:t>auditoría.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6" name="object 2"/>
          <p:cNvSpPr txBox="1">
            <a:spLocks noGrp="1"/>
          </p:cNvSpPr>
          <p:nvPr>
            <p:ph type="title"/>
          </p:nvPr>
        </p:nvSpPr>
        <p:spPr>
          <a:xfrm>
            <a:off x="479107" y="328612"/>
            <a:ext cx="288436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70C0"/>
                </a:solidFill>
              </a:rPr>
              <a:t>Perfil del</a:t>
            </a:r>
            <a:r>
              <a:rPr sz="2800" b="1" spc="-60" dirty="0">
                <a:solidFill>
                  <a:srgbClr val="0070C0"/>
                </a:solidFill>
              </a:rPr>
              <a:t> </a:t>
            </a:r>
            <a:r>
              <a:rPr sz="2800" b="1" spc="-5" dirty="0">
                <a:solidFill>
                  <a:srgbClr val="0070C0"/>
                </a:solidFill>
              </a:rPr>
              <a:t>auditor</a:t>
            </a:r>
          </a:p>
        </p:txBody>
      </p:sp>
      <p:sp>
        <p:nvSpPr>
          <p:cNvPr id="17" name="object 5"/>
          <p:cNvSpPr txBox="1"/>
          <p:nvPr/>
        </p:nvSpPr>
        <p:spPr>
          <a:xfrm>
            <a:off x="6128575" y="2973961"/>
            <a:ext cx="2420620" cy="24814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wrap="square" lIns="0" tIns="1905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5"/>
              </a:spcBef>
            </a:pPr>
            <a:r>
              <a:rPr lang="es-EC" sz="1600" b="1" spc="-10" dirty="0" smtClean="0">
                <a:solidFill>
                  <a:srgbClr val="FFFFFF"/>
                </a:solidFill>
                <a:latin typeface="Arial"/>
                <a:cs typeface="Arial"/>
              </a:rPr>
              <a:t>AUDITOR LÍDER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648297" y="2660895"/>
            <a:ext cx="5135790" cy="248145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1905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5"/>
              </a:spcBef>
            </a:pPr>
            <a:r>
              <a:rPr lang="es-EC" sz="1600" b="1" spc="-10" dirty="0" smtClean="0">
                <a:solidFill>
                  <a:srgbClr val="FFFFFF"/>
                </a:solidFill>
                <a:latin typeface="Arial"/>
                <a:cs typeface="Arial"/>
              </a:rPr>
              <a:t>                          AUDITOR 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Imagen 6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54508" y="1972055"/>
            <a:ext cx="2600325" cy="3564890"/>
          </a:xfrm>
          <a:custGeom>
            <a:avLst/>
            <a:gdLst/>
            <a:ahLst/>
            <a:cxnLst/>
            <a:rect l="l" t="t" r="r" b="b"/>
            <a:pathLst>
              <a:path w="2600325" h="3564890">
                <a:moveTo>
                  <a:pt x="2339949" y="0"/>
                </a:moveTo>
                <a:lnTo>
                  <a:pt x="259994" y="0"/>
                </a:lnTo>
                <a:lnTo>
                  <a:pt x="213261" y="4189"/>
                </a:lnTo>
                <a:lnTo>
                  <a:pt x="169275" y="16266"/>
                </a:lnTo>
                <a:lnTo>
                  <a:pt x="128772" y="35497"/>
                </a:lnTo>
                <a:lnTo>
                  <a:pt x="92485" y="61148"/>
                </a:lnTo>
                <a:lnTo>
                  <a:pt x="61148" y="92485"/>
                </a:lnTo>
                <a:lnTo>
                  <a:pt x="35497" y="128772"/>
                </a:lnTo>
                <a:lnTo>
                  <a:pt x="16266" y="169275"/>
                </a:lnTo>
                <a:lnTo>
                  <a:pt x="4189" y="213261"/>
                </a:lnTo>
                <a:lnTo>
                  <a:pt x="0" y="259994"/>
                </a:lnTo>
                <a:lnTo>
                  <a:pt x="0" y="3304641"/>
                </a:lnTo>
                <a:lnTo>
                  <a:pt x="4189" y="3351374"/>
                </a:lnTo>
                <a:lnTo>
                  <a:pt x="16266" y="3395360"/>
                </a:lnTo>
                <a:lnTo>
                  <a:pt x="35497" y="3435863"/>
                </a:lnTo>
                <a:lnTo>
                  <a:pt x="61148" y="3472150"/>
                </a:lnTo>
                <a:lnTo>
                  <a:pt x="92485" y="3503487"/>
                </a:lnTo>
                <a:lnTo>
                  <a:pt x="128772" y="3529138"/>
                </a:lnTo>
                <a:lnTo>
                  <a:pt x="169275" y="3548369"/>
                </a:lnTo>
                <a:lnTo>
                  <a:pt x="213261" y="3560446"/>
                </a:lnTo>
                <a:lnTo>
                  <a:pt x="259994" y="3564636"/>
                </a:lnTo>
                <a:lnTo>
                  <a:pt x="2339949" y="3564636"/>
                </a:lnTo>
                <a:lnTo>
                  <a:pt x="2386682" y="3560446"/>
                </a:lnTo>
                <a:lnTo>
                  <a:pt x="2430668" y="3548369"/>
                </a:lnTo>
                <a:lnTo>
                  <a:pt x="2471171" y="3529138"/>
                </a:lnTo>
                <a:lnTo>
                  <a:pt x="2507458" y="3503487"/>
                </a:lnTo>
                <a:lnTo>
                  <a:pt x="2538795" y="3472150"/>
                </a:lnTo>
                <a:lnTo>
                  <a:pt x="2564446" y="3435863"/>
                </a:lnTo>
                <a:lnTo>
                  <a:pt x="2583677" y="3395360"/>
                </a:lnTo>
                <a:lnTo>
                  <a:pt x="2595754" y="3351374"/>
                </a:lnTo>
                <a:lnTo>
                  <a:pt x="2599944" y="3304641"/>
                </a:lnTo>
                <a:lnTo>
                  <a:pt x="2599944" y="259994"/>
                </a:lnTo>
                <a:lnTo>
                  <a:pt x="2595754" y="213261"/>
                </a:lnTo>
                <a:lnTo>
                  <a:pt x="2583677" y="169275"/>
                </a:lnTo>
                <a:lnTo>
                  <a:pt x="2564446" y="128772"/>
                </a:lnTo>
                <a:lnTo>
                  <a:pt x="2538795" y="92485"/>
                </a:lnTo>
                <a:lnTo>
                  <a:pt x="2507458" y="61148"/>
                </a:lnTo>
                <a:lnTo>
                  <a:pt x="2471171" y="35497"/>
                </a:lnTo>
                <a:lnTo>
                  <a:pt x="2430668" y="16266"/>
                </a:lnTo>
                <a:lnTo>
                  <a:pt x="2386682" y="4189"/>
                </a:lnTo>
                <a:lnTo>
                  <a:pt x="2339949" y="0"/>
                </a:lnTo>
                <a:close/>
              </a:path>
            </a:pathLst>
          </a:custGeom>
          <a:solidFill>
            <a:srgbClr val="CCD8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2616" y="2300566"/>
            <a:ext cx="20434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35" dirty="0">
                <a:solidFill>
                  <a:srgbClr val="525252"/>
                </a:solidFill>
                <a:latin typeface="Arial"/>
                <a:cs typeface="Arial"/>
              </a:rPr>
              <a:t>CUALITATIVOS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1332" y="3029648"/>
            <a:ext cx="2106295" cy="577850"/>
            <a:chOff x="501332" y="3029648"/>
            <a:chExt cx="2106295" cy="577850"/>
          </a:xfrm>
          <a:solidFill>
            <a:schemeClr val="accent5">
              <a:lumMod val="75000"/>
            </a:schemeClr>
          </a:solidFill>
        </p:grpSpPr>
        <p:sp>
          <p:nvSpPr>
            <p:cNvPr id="7" name="object 7"/>
            <p:cNvSpPr/>
            <p:nvPr/>
          </p:nvSpPr>
          <p:spPr>
            <a:xfrm>
              <a:off x="514349" y="3042665"/>
              <a:ext cx="2080260" cy="551815"/>
            </a:xfrm>
            <a:custGeom>
              <a:avLst/>
              <a:gdLst/>
              <a:ahLst/>
              <a:cxnLst/>
              <a:rect l="l" t="t" r="r" b="b"/>
              <a:pathLst>
                <a:path w="2080260" h="551814">
                  <a:moveTo>
                    <a:pt x="2025091" y="0"/>
                  </a:moveTo>
                  <a:lnTo>
                    <a:pt x="55168" y="0"/>
                  </a:lnTo>
                  <a:lnTo>
                    <a:pt x="33695" y="4335"/>
                  </a:lnTo>
                  <a:lnTo>
                    <a:pt x="16159" y="16159"/>
                  </a:lnTo>
                  <a:lnTo>
                    <a:pt x="4335" y="33695"/>
                  </a:lnTo>
                  <a:lnTo>
                    <a:pt x="0" y="55168"/>
                  </a:lnTo>
                  <a:lnTo>
                    <a:pt x="0" y="496519"/>
                  </a:lnTo>
                  <a:lnTo>
                    <a:pt x="4335" y="517992"/>
                  </a:lnTo>
                  <a:lnTo>
                    <a:pt x="16159" y="535528"/>
                  </a:lnTo>
                  <a:lnTo>
                    <a:pt x="33695" y="547352"/>
                  </a:lnTo>
                  <a:lnTo>
                    <a:pt x="55168" y="551687"/>
                  </a:lnTo>
                  <a:lnTo>
                    <a:pt x="2025091" y="551687"/>
                  </a:lnTo>
                  <a:lnTo>
                    <a:pt x="2046564" y="547352"/>
                  </a:lnTo>
                  <a:lnTo>
                    <a:pt x="2064100" y="535528"/>
                  </a:lnTo>
                  <a:lnTo>
                    <a:pt x="2075924" y="517992"/>
                  </a:lnTo>
                  <a:lnTo>
                    <a:pt x="2080260" y="496519"/>
                  </a:lnTo>
                  <a:lnTo>
                    <a:pt x="2080260" y="55168"/>
                  </a:lnTo>
                  <a:lnTo>
                    <a:pt x="2075924" y="33695"/>
                  </a:lnTo>
                  <a:lnTo>
                    <a:pt x="2064100" y="16159"/>
                  </a:lnTo>
                  <a:lnTo>
                    <a:pt x="2046564" y="4335"/>
                  </a:lnTo>
                  <a:lnTo>
                    <a:pt x="20250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4349" y="3042665"/>
              <a:ext cx="2080260" cy="551815"/>
            </a:xfrm>
            <a:custGeom>
              <a:avLst/>
              <a:gdLst/>
              <a:ahLst/>
              <a:cxnLst/>
              <a:rect l="l" t="t" r="r" b="b"/>
              <a:pathLst>
                <a:path w="2080260" h="551814">
                  <a:moveTo>
                    <a:pt x="0" y="55168"/>
                  </a:moveTo>
                  <a:lnTo>
                    <a:pt x="4335" y="33695"/>
                  </a:lnTo>
                  <a:lnTo>
                    <a:pt x="16159" y="16159"/>
                  </a:lnTo>
                  <a:lnTo>
                    <a:pt x="33695" y="4335"/>
                  </a:lnTo>
                  <a:lnTo>
                    <a:pt x="55168" y="0"/>
                  </a:lnTo>
                  <a:lnTo>
                    <a:pt x="2025091" y="0"/>
                  </a:lnTo>
                  <a:lnTo>
                    <a:pt x="2046564" y="4335"/>
                  </a:lnTo>
                  <a:lnTo>
                    <a:pt x="2064100" y="16159"/>
                  </a:lnTo>
                  <a:lnTo>
                    <a:pt x="2075924" y="33695"/>
                  </a:lnTo>
                  <a:lnTo>
                    <a:pt x="2080260" y="55168"/>
                  </a:lnTo>
                  <a:lnTo>
                    <a:pt x="2080260" y="496519"/>
                  </a:lnTo>
                  <a:lnTo>
                    <a:pt x="2075924" y="517992"/>
                  </a:lnTo>
                  <a:lnTo>
                    <a:pt x="2064100" y="535528"/>
                  </a:lnTo>
                  <a:lnTo>
                    <a:pt x="2046564" y="547352"/>
                  </a:lnTo>
                  <a:lnTo>
                    <a:pt x="2025091" y="551687"/>
                  </a:lnTo>
                  <a:lnTo>
                    <a:pt x="55168" y="551687"/>
                  </a:lnTo>
                  <a:lnTo>
                    <a:pt x="33695" y="547352"/>
                  </a:lnTo>
                  <a:lnTo>
                    <a:pt x="16159" y="535528"/>
                  </a:lnTo>
                  <a:lnTo>
                    <a:pt x="4335" y="517992"/>
                  </a:lnTo>
                  <a:lnTo>
                    <a:pt x="0" y="496519"/>
                  </a:lnTo>
                  <a:lnTo>
                    <a:pt x="0" y="55168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84083" y="3027095"/>
            <a:ext cx="1138555" cy="53784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 indent="12065">
              <a:lnSpc>
                <a:spcPts val="1870"/>
              </a:lnSpc>
              <a:spcBef>
                <a:spcPts val="405"/>
              </a:spcBef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Conductas  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pe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ona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01332" y="3893756"/>
            <a:ext cx="2106295" cy="577850"/>
            <a:chOff x="501332" y="3893756"/>
            <a:chExt cx="2106295" cy="577850"/>
          </a:xfrm>
          <a:solidFill>
            <a:schemeClr val="accent5">
              <a:lumMod val="75000"/>
            </a:schemeClr>
          </a:solidFill>
        </p:grpSpPr>
        <p:sp>
          <p:nvSpPr>
            <p:cNvPr id="11" name="object 11"/>
            <p:cNvSpPr/>
            <p:nvPr/>
          </p:nvSpPr>
          <p:spPr>
            <a:xfrm>
              <a:off x="514349" y="3906774"/>
              <a:ext cx="2080260" cy="551815"/>
            </a:xfrm>
            <a:custGeom>
              <a:avLst/>
              <a:gdLst/>
              <a:ahLst/>
              <a:cxnLst/>
              <a:rect l="l" t="t" r="r" b="b"/>
              <a:pathLst>
                <a:path w="2080260" h="551814">
                  <a:moveTo>
                    <a:pt x="2025091" y="0"/>
                  </a:moveTo>
                  <a:lnTo>
                    <a:pt x="55168" y="0"/>
                  </a:lnTo>
                  <a:lnTo>
                    <a:pt x="33695" y="4335"/>
                  </a:lnTo>
                  <a:lnTo>
                    <a:pt x="16159" y="16159"/>
                  </a:lnTo>
                  <a:lnTo>
                    <a:pt x="4335" y="33695"/>
                  </a:lnTo>
                  <a:lnTo>
                    <a:pt x="0" y="55168"/>
                  </a:lnTo>
                  <a:lnTo>
                    <a:pt x="0" y="496519"/>
                  </a:lnTo>
                  <a:lnTo>
                    <a:pt x="4335" y="517992"/>
                  </a:lnTo>
                  <a:lnTo>
                    <a:pt x="16159" y="535528"/>
                  </a:lnTo>
                  <a:lnTo>
                    <a:pt x="33695" y="547352"/>
                  </a:lnTo>
                  <a:lnTo>
                    <a:pt x="55168" y="551687"/>
                  </a:lnTo>
                  <a:lnTo>
                    <a:pt x="2025091" y="551687"/>
                  </a:lnTo>
                  <a:lnTo>
                    <a:pt x="2046564" y="547352"/>
                  </a:lnTo>
                  <a:lnTo>
                    <a:pt x="2064100" y="535528"/>
                  </a:lnTo>
                  <a:lnTo>
                    <a:pt x="2075924" y="517992"/>
                  </a:lnTo>
                  <a:lnTo>
                    <a:pt x="2080260" y="496519"/>
                  </a:lnTo>
                  <a:lnTo>
                    <a:pt x="2080260" y="55168"/>
                  </a:lnTo>
                  <a:lnTo>
                    <a:pt x="2075924" y="33695"/>
                  </a:lnTo>
                  <a:lnTo>
                    <a:pt x="2064100" y="16159"/>
                  </a:lnTo>
                  <a:lnTo>
                    <a:pt x="2046564" y="4335"/>
                  </a:lnTo>
                  <a:lnTo>
                    <a:pt x="20250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4349" y="3906774"/>
              <a:ext cx="2080260" cy="551815"/>
            </a:xfrm>
            <a:custGeom>
              <a:avLst/>
              <a:gdLst/>
              <a:ahLst/>
              <a:cxnLst/>
              <a:rect l="l" t="t" r="r" b="b"/>
              <a:pathLst>
                <a:path w="2080260" h="551814">
                  <a:moveTo>
                    <a:pt x="0" y="55168"/>
                  </a:moveTo>
                  <a:lnTo>
                    <a:pt x="4335" y="33695"/>
                  </a:lnTo>
                  <a:lnTo>
                    <a:pt x="16159" y="16159"/>
                  </a:lnTo>
                  <a:lnTo>
                    <a:pt x="33695" y="4335"/>
                  </a:lnTo>
                  <a:lnTo>
                    <a:pt x="55168" y="0"/>
                  </a:lnTo>
                  <a:lnTo>
                    <a:pt x="2025091" y="0"/>
                  </a:lnTo>
                  <a:lnTo>
                    <a:pt x="2046564" y="4335"/>
                  </a:lnTo>
                  <a:lnTo>
                    <a:pt x="2064100" y="16159"/>
                  </a:lnTo>
                  <a:lnTo>
                    <a:pt x="2075924" y="33695"/>
                  </a:lnTo>
                  <a:lnTo>
                    <a:pt x="2080260" y="55168"/>
                  </a:lnTo>
                  <a:lnTo>
                    <a:pt x="2080260" y="496519"/>
                  </a:lnTo>
                  <a:lnTo>
                    <a:pt x="2075924" y="517992"/>
                  </a:lnTo>
                  <a:lnTo>
                    <a:pt x="2064100" y="535528"/>
                  </a:lnTo>
                  <a:lnTo>
                    <a:pt x="2046564" y="547352"/>
                  </a:lnTo>
                  <a:lnTo>
                    <a:pt x="2025091" y="551687"/>
                  </a:lnTo>
                  <a:lnTo>
                    <a:pt x="55168" y="551687"/>
                  </a:lnTo>
                  <a:lnTo>
                    <a:pt x="33695" y="547352"/>
                  </a:lnTo>
                  <a:lnTo>
                    <a:pt x="16159" y="535528"/>
                  </a:lnTo>
                  <a:lnTo>
                    <a:pt x="4335" y="517992"/>
                  </a:lnTo>
                  <a:lnTo>
                    <a:pt x="0" y="496519"/>
                  </a:lnTo>
                  <a:lnTo>
                    <a:pt x="0" y="55168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87411" y="4009656"/>
            <a:ext cx="1531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Conocimientos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01395" y="4757928"/>
            <a:ext cx="2106295" cy="614680"/>
            <a:chOff x="501395" y="4757928"/>
            <a:chExt cx="2106295" cy="614680"/>
          </a:xfrm>
          <a:solidFill>
            <a:schemeClr val="accent5">
              <a:lumMod val="75000"/>
            </a:schemeClr>
          </a:solidFill>
        </p:grpSpPr>
        <p:sp>
          <p:nvSpPr>
            <p:cNvPr id="15" name="object 15"/>
            <p:cNvSpPr/>
            <p:nvPr/>
          </p:nvSpPr>
          <p:spPr>
            <a:xfrm>
              <a:off x="514349" y="4770882"/>
              <a:ext cx="2080260" cy="588645"/>
            </a:xfrm>
            <a:custGeom>
              <a:avLst/>
              <a:gdLst/>
              <a:ahLst/>
              <a:cxnLst/>
              <a:rect l="l" t="t" r="r" b="b"/>
              <a:pathLst>
                <a:path w="2080260" h="588645">
                  <a:moveTo>
                    <a:pt x="2021433" y="0"/>
                  </a:moveTo>
                  <a:lnTo>
                    <a:pt x="58826" y="0"/>
                  </a:lnTo>
                  <a:lnTo>
                    <a:pt x="35929" y="4623"/>
                  </a:lnTo>
                  <a:lnTo>
                    <a:pt x="17230" y="17230"/>
                  </a:lnTo>
                  <a:lnTo>
                    <a:pt x="4623" y="35929"/>
                  </a:lnTo>
                  <a:lnTo>
                    <a:pt x="0" y="58826"/>
                  </a:lnTo>
                  <a:lnTo>
                    <a:pt x="0" y="529437"/>
                  </a:lnTo>
                  <a:lnTo>
                    <a:pt x="4623" y="552334"/>
                  </a:lnTo>
                  <a:lnTo>
                    <a:pt x="17230" y="571033"/>
                  </a:lnTo>
                  <a:lnTo>
                    <a:pt x="35929" y="583640"/>
                  </a:lnTo>
                  <a:lnTo>
                    <a:pt x="58826" y="588264"/>
                  </a:lnTo>
                  <a:lnTo>
                    <a:pt x="2021433" y="588264"/>
                  </a:lnTo>
                  <a:lnTo>
                    <a:pt x="2044330" y="583640"/>
                  </a:lnTo>
                  <a:lnTo>
                    <a:pt x="2063029" y="571033"/>
                  </a:lnTo>
                  <a:lnTo>
                    <a:pt x="2075636" y="552334"/>
                  </a:lnTo>
                  <a:lnTo>
                    <a:pt x="2080260" y="529437"/>
                  </a:lnTo>
                  <a:lnTo>
                    <a:pt x="2080260" y="58826"/>
                  </a:lnTo>
                  <a:lnTo>
                    <a:pt x="2075636" y="35929"/>
                  </a:lnTo>
                  <a:lnTo>
                    <a:pt x="2063029" y="17230"/>
                  </a:lnTo>
                  <a:lnTo>
                    <a:pt x="2044330" y="4623"/>
                  </a:lnTo>
                  <a:lnTo>
                    <a:pt x="202143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4349" y="4770882"/>
              <a:ext cx="2080260" cy="588645"/>
            </a:xfrm>
            <a:custGeom>
              <a:avLst/>
              <a:gdLst/>
              <a:ahLst/>
              <a:cxnLst/>
              <a:rect l="l" t="t" r="r" b="b"/>
              <a:pathLst>
                <a:path w="2080260" h="588645">
                  <a:moveTo>
                    <a:pt x="0" y="58826"/>
                  </a:moveTo>
                  <a:lnTo>
                    <a:pt x="4623" y="35929"/>
                  </a:lnTo>
                  <a:lnTo>
                    <a:pt x="17230" y="17230"/>
                  </a:lnTo>
                  <a:lnTo>
                    <a:pt x="35929" y="4623"/>
                  </a:lnTo>
                  <a:lnTo>
                    <a:pt x="58826" y="0"/>
                  </a:lnTo>
                  <a:lnTo>
                    <a:pt x="2021433" y="0"/>
                  </a:lnTo>
                  <a:lnTo>
                    <a:pt x="2044330" y="4623"/>
                  </a:lnTo>
                  <a:lnTo>
                    <a:pt x="2063029" y="17230"/>
                  </a:lnTo>
                  <a:lnTo>
                    <a:pt x="2075636" y="35929"/>
                  </a:lnTo>
                  <a:lnTo>
                    <a:pt x="2080260" y="58826"/>
                  </a:lnTo>
                  <a:lnTo>
                    <a:pt x="2080260" y="529437"/>
                  </a:lnTo>
                  <a:lnTo>
                    <a:pt x="2075636" y="552334"/>
                  </a:lnTo>
                  <a:lnTo>
                    <a:pt x="2063029" y="571033"/>
                  </a:lnTo>
                  <a:lnTo>
                    <a:pt x="2044330" y="583640"/>
                  </a:lnTo>
                  <a:lnTo>
                    <a:pt x="2021433" y="588264"/>
                  </a:lnTo>
                  <a:lnTo>
                    <a:pt x="58826" y="588264"/>
                  </a:lnTo>
                  <a:lnTo>
                    <a:pt x="35929" y="583640"/>
                  </a:lnTo>
                  <a:lnTo>
                    <a:pt x="17230" y="571033"/>
                  </a:lnTo>
                  <a:lnTo>
                    <a:pt x="4623" y="552334"/>
                  </a:lnTo>
                  <a:lnTo>
                    <a:pt x="0" y="529437"/>
                  </a:lnTo>
                  <a:lnTo>
                    <a:pt x="0" y="58826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67154" y="4773752"/>
            <a:ext cx="1573530" cy="53784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10820" marR="5080" indent="-198755">
              <a:lnSpc>
                <a:spcPts val="1870"/>
              </a:lnSpc>
              <a:spcBef>
                <a:spcPts val="400"/>
              </a:spcBef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Desempeño 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de 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habilidades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49523" y="1972055"/>
            <a:ext cx="2600325" cy="3564890"/>
          </a:xfrm>
          <a:custGeom>
            <a:avLst/>
            <a:gdLst/>
            <a:ahLst/>
            <a:cxnLst/>
            <a:rect l="l" t="t" r="r" b="b"/>
            <a:pathLst>
              <a:path w="2600325" h="3564890">
                <a:moveTo>
                  <a:pt x="2339949" y="0"/>
                </a:moveTo>
                <a:lnTo>
                  <a:pt x="259994" y="0"/>
                </a:lnTo>
                <a:lnTo>
                  <a:pt x="213261" y="4189"/>
                </a:lnTo>
                <a:lnTo>
                  <a:pt x="169275" y="16266"/>
                </a:lnTo>
                <a:lnTo>
                  <a:pt x="128772" y="35497"/>
                </a:lnTo>
                <a:lnTo>
                  <a:pt x="92485" y="61148"/>
                </a:lnTo>
                <a:lnTo>
                  <a:pt x="61148" y="92485"/>
                </a:lnTo>
                <a:lnTo>
                  <a:pt x="35497" y="128772"/>
                </a:lnTo>
                <a:lnTo>
                  <a:pt x="16266" y="169275"/>
                </a:lnTo>
                <a:lnTo>
                  <a:pt x="4189" y="213261"/>
                </a:lnTo>
                <a:lnTo>
                  <a:pt x="0" y="259994"/>
                </a:lnTo>
                <a:lnTo>
                  <a:pt x="0" y="3304641"/>
                </a:lnTo>
                <a:lnTo>
                  <a:pt x="4189" y="3351374"/>
                </a:lnTo>
                <a:lnTo>
                  <a:pt x="16266" y="3395360"/>
                </a:lnTo>
                <a:lnTo>
                  <a:pt x="35497" y="3435863"/>
                </a:lnTo>
                <a:lnTo>
                  <a:pt x="61148" y="3472150"/>
                </a:lnTo>
                <a:lnTo>
                  <a:pt x="92485" y="3503487"/>
                </a:lnTo>
                <a:lnTo>
                  <a:pt x="128772" y="3529138"/>
                </a:lnTo>
                <a:lnTo>
                  <a:pt x="169275" y="3548369"/>
                </a:lnTo>
                <a:lnTo>
                  <a:pt x="213261" y="3560446"/>
                </a:lnTo>
                <a:lnTo>
                  <a:pt x="259994" y="3564636"/>
                </a:lnTo>
                <a:lnTo>
                  <a:pt x="2339949" y="3564636"/>
                </a:lnTo>
                <a:lnTo>
                  <a:pt x="2386682" y="3560446"/>
                </a:lnTo>
                <a:lnTo>
                  <a:pt x="2430668" y="3548369"/>
                </a:lnTo>
                <a:lnTo>
                  <a:pt x="2471171" y="3529138"/>
                </a:lnTo>
                <a:lnTo>
                  <a:pt x="2507458" y="3503487"/>
                </a:lnTo>
                <a:lnTo>
                  <a:pt x="2538795" y="3472150"/>
                </a:lnTo>
                <a:lnTo>
                  <a:pt x="2564446" y="3435863"/>
                </a:lnTo>
                <a:lnTo>
                  <a:pt x="2583677" y="3395360"/>
                </a:lnTo>
                <a:lnTo>
                  <a:pt x="2595754" y="3351374"/>
                </a:lnTo>
                <a:lnTo>
                  <a:pt x="2599944" y="3304641"/>
                </a:lnTo>
                <a:lnTo>
                  <a:pt x="2599944" y="259994"/>
                </a:lnTo>
                <a:lnTo>
                  <a:pt x="2595754" y="213261"/>
                </a:lnTo>
                <a:lnTo>
                  <a:pt x="2583677" y="169275"/>
                </a:lnTo>
                <a:lnTo>
                  <a:pt x="2564446" y="128772"/>
                </a:lnTo>
                <a:lnTo>
                  <a:pt x="2538795" y="92485"/>
                </a:lnTo>
                <a:lnTo>
                  <a:pt x="2507458" y="61148"/>
                </a:lnTo>
                <a:lnTo>
                  <a:pt x="2471171" y="35497"/>
                </a:lnTo>
                <a:lnTo>
                  <a:pt x="2430668" y="16266"/>
                </a:lnTo>
                <a:lnTo>
                  <a:pt x="2386682" y="4189"/>
                </a:lnTo>
                <a:lnTo>
                  <a:pt x="2339949" y="0"/>
                </a:lnTo>
                <a:close/>
              </a:path>
            </a:pathLst>
          </a:custGeom>
          <a:solidFill>
            <a:srgbClr val="CCD8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227133" y="2300566"/>
            <a:ext cx="22447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35" dirty="0">
                <a:solidFill>
                  <a:srgbClr val="525252"/>
                </a:solidFill>
                <a:latin typeface="Arial"/>
                <a:cs typeface="Arial"/>
              </a:rPr>
              <a:t>CUANTITATIVOS</a:t>
            </a:r>
            <a:endParaRPr sz="2200" dirty="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296348" y="3029648"/>
            <a:ext cx="2106295" cy="716915"/>
            <a:chOff x="3296348" y="3029648"/>
            <a:chExt cx="2106295" cy="716915"/>
          </a:xfrm>
          <a:solidFill>
            <a:schemeClr val="accent5">
              <a:lumMod val="75000"/>
            </a:schemeClr>
          </a:solidFill>
        </p:grpSpPr>
        <p:sp>
          <p:nvSpPr>
            <p:cNvPr id="21" name="object 21"/>
            <p:cNvSpPr/>
            <p:nvPr/>
          </p:nvSpPr>
          <p:spPr>
            <a:xfrm>
              <a:off x="3309365" y="3042665"/>
              <a:ext cx="2080260" cy="690880"/>
            </a:xfrm>
            <a:custGeom>
              <a:avLst/>
              <a:gdLst/>
              <a:ahLst/>
              <a:cxnLst/>
              <a:rect l="l" t="t" r="r" b="b"/>
              <a:pathLst>
                <a:path w="2080260" h="690879">
                  <a:moveTo>
                    <a:pt x="2011222" y="0"/>
                  </a:moveTo>
                  <a:lnTo>
                    <a:pt x="69037" y="0"/>
                  </a:lnTo>
                  <a:lnTo>
                    <a:pt x="42165" y="5425"/>
                  </a:lnTo>
                  <a:lnTo>
                    <a:pt x="20221" y="20221"/>
                  </a:lnTo>
                  <a:lnTo>
                    <a:pt x="5425" y="42165"/>
                  </a:lnTo>
                  <a:lnTo>
                    <a:pt x="0" y="69037"/>
                  </a:lnTo>
                  <a:lnTo>
                    <a:pt x="0" y="621334"/>
                  </a:lnTo>
                  <a:lnTo>
                    <a:pt x="5425" y="648206"/>
                  </a:lnTo>
                  <a:lnTo>
                    <a:pt x="20221" y="670150"/>
                  </a:lnTo>
                  <a:lnTo>
                    <a:pt x="42165" y="684946"/>
                  </a:lnTo>
                  <a:lnTo>
                    <a:pt x="69037" y="690371"/>
                  </a:lnTo>
                  <a:lnTo>
                    <a:pt x="2011222" y="690371"/>
                  </a:lnTo>
                  <a:lnTo>
                    <a:pt x="2038094" y="684946"/>
                  </a:lnTo>
                  <a:lnTo>
                    <a:pt x="2060038" y="670150"/>
                  </a:lnTo>
                  <a:lnTo>
                    <a:pt x="2074834" y="648206"/>
                  </a:lnTo>
                  <a:lnTo>
                    <a:pt x="2080260" y="621334"/>
                  </a:lnTo>
                  <a:lnTo>
                    <a:pt x="2080260" y="69037"/>
                  </a:lnTo>
                  <a:lnTo>
                    <a:pt x="2074834" y="42165"/>
                  </a:lnTo>
                  <a:lnTo>
                    <a:pt x="2060038" y="20221"/>
                  </a:lnTo>
                  <a:lnTo>
                    <a:pt x="2038094" y="5425"/>
                  </a:lnTo>
                  <a:lnTo>
                    <a:pt x="201122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09365" y="3042665"/>
              <a:ext cx="2080260" cy="690880"/>
            </a:xfrm>
            <a:custGeom>
              <a:avLst/>
              <a:gdLst/>
              <a:ahLst/>
              <a:cxnLst/>
              <a:rect l="l" t="t" r="r" b="b"/>
              <a:pathLst>
                <a:path w="2080260" h="690879">
                  <a:moveTo>
                    <a:pt x="0" y="69037"/>
                  </a:moveTo>
                  <a:lnTo>
                    <a:pt x="5425" y="42165"/>
                  </a:lnTo>
                  <a:lnTo>
                    <a:pt x="20221" y="20221"/>
                  </a:lnTo>
                  <a:lnTo>
                    <a:pt x="42165" y="5425"/>
                  </a:lnTo>
                  <a:lnTo>
                    <a:pt x="69037" y="0"/>
                  </a:lnTo>
                  <a:lnTo>
                    <a:pt x="2011222" y="0"/>
                  </a:lnTo>
                  <a:lnTo>
                    <a:pt x="2038094" y="5425"/>
                  </a:lnTo>
                  <a:lnTo>
                    <a:pt x="2060038" y="20221"/>
                  </a:lnTo>
                  <a:lnTo>
                    <a:pt x="2074834" y="42165"/>
                  </a:lnTo>
                  <a:lnTo>
                    <a:pt x="2080260" y="69037"/>
                  </a:lnTo>
                  <a:lnTo>
                    <a:pt x="2080260" y="621334"/>
                  </a:lnTo>
                  <a:lnTo>
                    <a:pt x="2074834" y="648206"/>
                  </a:lnTo>
                  <a:lnTo>
                    <a:pt x="2060038" y="670150"/>
                  </a:lnTo>
                  <a:lnTo>
                    <a:pt x="2038094" y="684946"/>
                  </a:lnTo>
                  <a:lnTo>
                    <a:pt x="2011222" y="690371"/>
                  </a:lnTo>
                  <a:lnTo>
                    <a:pt x="69037" y="690371"/>
                  </a:lnTo>
                  <a:lnTo>
                    <a:pt x="42165" y="684946"/>
                  </a:lnTo>
                  <a:lnTo>
                    <a:pt x="20221" y="670150"/>
                  </a:lnTo>
                  <a:lnTo>
                    <a:pt x="5425" y="648206"/>
                  </a:lnTo>
                  <a:lnTo>
                    <a:pt x="0" y="621334"/>
                  </a:lnTo>
                  <a:lnTo>
                    <a:pt x="0" y="69037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365652" y="3096895"/>
            <a:ext cx="1964689" cy="53784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375285" marR="5080" indent="-363220">
              <a:lnSpc>
                <a:spcPts val="1870"/>
              </a:lnSpc>
              <a:spcBef>
                <a:spcPts val="405"/>
              </a:spcBef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Experiencia laboral 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educación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296348" y="3973004"/>
            <a:ext cx="2106295" cy="608330"/>
            <a:chOff x="3296348" y="3973004"/>
            <a:chExt cx="2106295" cy="608330"/>
          </a:xfrm>
          <a:solidFill>
            <a:schemeClr val="accent5">
              <a:lumMod val="75000"/>
            </a:schemeClr>
          </a:solidFill>
        </p:grpSpPr>
        <p:sp>
          <p:nvSpPr>
            <p:cNvPr id="25" name="object 25"/>
            <p:cNvSpPr/>
            <p:nvPr/>
          </p:nvSpPr>
          <p:spPr>
            <a:xfrm>
              <a:off x="3309365" y="3986021"/>
              <a:ext cx="2080260" cy="582295"/>
            </a:xfrm>
            <a:custGeom>
              <a:avLst/>
              <a:gdLst/>
              <a:ahLst/>
              <a:cxnLst/>
              <a:rect l="l" t="t" r="r" b="b"/>
              <a:pathLst>
                <a:path w="2080260" h="582295">
                  <a:moveTo>
                    <a:pt x="2022043" y="0"/>
                  </a:moveTo>
                  <a:lnTo>
                    <a:pt x="58216" y="0"/>
                  </a:lnTo>
                  <a:lnTo>
                    <a:pt x="35554" y="4574"/>
                  </a:lnTo>
                  <a:lnTo>
                    <a:pt x="17049" y="17049"/>
                  </a:lnTo>
                  <a:lnTo>
                    <a:pt x="4574" y="35554"/>
                  </a:lnTo>
                  <a:lnTo>
                    <a:pt x="0" y="58216"/>
                  </a:lnTo>
                  <a:lnTo>
                    <a:pt x="0" y="523951"/>
                  </a:lnTo>
                  <a:lnTo>
                    <a:pt x="4574" y="546613"/>
                  </a:lnTo>
                  <a:lnTo>
                    <a:pt x="17049" y="565118"/>
                  </a:lnTo>
                  <a:lnTo>
                    <a:pt x="35554" y="577593"/>
                  </a:lnTo>
                  <a:lnTo>
                    <a:pt x="58216" y="582167"/>
                  </a:lnTo>
                  <a:lnTo>
                    <a:pt x="2022043" y="582167"/>
                  </a:lnTo>
                  <a:lnTo>
                    <a:pt x="2044705" y="577593"/>
                  </a:lnTo>
                  <a:lnTo>
                    <a:pt x="2063210" y="565118"/>
                  </a:lnTo>
                  <a:lnTo>
                    <a:pt x="2075685" y="546613"/>
                  </a:lnTo>
                  <a:lnTo>
                    <a:pt x="2080260" y="523951"/>
                  </a:lnTo>
                  <a:lnTo>
                    <a:pt x="2080260" y="58216"/>
                  </a:lnTo>
                  <a:lnTo>
                    <a:pt x="2075685" y="35554"/>
                  </a:lnTo>
                  <a:lnTo>
                    <a:pt x="2063210" y="17049"/>
                  </a:lnTo>
                  <a:lnTo>
                    <a:pt x="2044705" y="4574"/>
                  </a:lnTo>
                  <a:lnTo>
                    <a:pt x="202204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09365" y="3986021"/>
              <a:ext cx="2080260" cy="582295"/>
            </a:xfrm>
            <a:custGeom>
              <a:avLst/>
              <a:gdLst/>
              <a:ahLst/>
              <a:cxnLst/>
              <a:rect l="l" t="t" r="r" b="b"/>
              <a:pathLst>
                <a:path w="2080260" h="582295">
                  <a:moveTo>
                    <a:pt x="0" y="58216"/>
                  </a:moveTo>
                  <a:lnTo>
                    <a:pt x="4574" y="35554"/>
                  </a:lnTo>
                  <a:lnTo>
                    <a:pt x="17049" y="17049"/>
                  </a:lnTo>
                  <a:lnTo>
                    <a:pt x="35554" y="4574"/>
                  </a:lnTo>
                  <a:lnTo>
                    <a:pt x="58216" y="0"/>
                  </a:lnTo>
                  <a:lnTo>
                    <a:pt x="2022043" y="0"/>
                  </a:lnTo>
                  <a:lnTo>
                    <a:pt x="2044705" y="4574"/>
                  </a:lnTo>
                  <a:lnTo>
                    <a:pt x="2063210" y="17049"/>
                  </a:lnTo>
                  <a:lnTo>
                    <a:pt x="2075685" y="35554"/>
                  </a:lnTo>
                  <a:lnTo>
                    <a:pt x="2080260" y="58216"/>
                  </a:lnTo>
                  <a:lnTo>
                    <a:pt x="2080260" y="523951"/>
                  </a:lnTo>
                  <a:lnTo>
                    <a:pt x="2075685" y="546613"/>
                  </a:lnTo>
                  <a:lnTo>
                    <a:pt x="2063210" y="565118"/>
                  </a:lnTo>
                  <a:lnTo>
                    <a:pt x="2044705" y="577593"/>
                  </a:lnTo>
                  <a:lnTo>
                    <a:pt x="2022043" y="582167"/>
                  </a:lnTo>
                  <a:lnTo>
                    <a:pt x="58216" y="582167"/>
                  </a:lnTo>
                  <a:lnTo>
                    <a:pt x="35554" y="577593"/>
                  </a:lnTo>
                  <a:lnTo>
                    <a:pt x="17049" y="565118"/>
                  </a:lnTo>
                  <a:lnTo>
                    <a:pt x="4574" y="546613"/>
                  </a:lnTo>
                  <a:lnTo>
                    <a:pt x="0" y="523951"/>
                  </a:lnTo>
                  <a:lnTo>
                    <a:pt x="0" y="58216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397529" y="3985780"/>
            <a:ext cx="1901825" cy="53784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431165" marR="5080" indent="-419100">
              <a:lnSpc>
                <a:spcPts val="1870"/>
              </a:lnSpc>
              <a:spcBef>
                <a:spcPts val="4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Número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auditorías  realizadas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296411" y="4806696"/>
            <a:ext cx="2106295" cy="565785"/>
            <a:chOff x="3296411" y="4806696"/>
            <a:chExt cx="2106295" cy="565785"/>
          </a:xfrm>
          <a:solidFill>
            <a:schemeClr val="accent5">
              <a:lumMod val="75000"/>
            </a:schemeClr>
          </a:solidFill>
        </p:grpSpPr>
        <p:sp>
          <p:nvSpPr>
            <p:cNvPr id="29" name="object 29"/>
            <p:cNvSpPr/>
            <p:nvPr/>
          </p:nvSpPr>
          <p:spPr>
            <a:xfrm>
              <a:off x="3309365" y="4819650"/>
              <a:ext cx="2080260" cy="539750"/>
            </a:xfrm>
            <a:custGeom>
              <a:avLst/>
              <a:gdLst/>
              <a:ahLst/>
              <a:cxnLst/>
              <a:rect l="l" t="t" r="r" b="b"/>
              <a:pathLst>
                <a:path w="2080260" h="539750">
                  <a:moveTo>
                    <a:pt x="2026310" y="0"/>
                  </a:moveTo>
                  <a:lnTo>
                    <a:pt x="53949" y="0"/>
                  </a:lnTo>
                  <a:lnTo>
                    <a:pt x="32950" y="4239"/>
                  </a:lnTo>
                  <a:lnTo>
                    <a:pt x="15801" y="15801"/>
                  </a:lnTo>
                  <a:lnTo>
                    <a:pt x="4239" y="32950"/>
                  </a:lnTo>
                  <a:lnTo>
                    <a:pt x="0" y="53949"/>
                  </a:lnTo>
                  <a:lnTo>
                    <a:pt x="0" y="485546"/>
                  </a:lnTo>
                  <a:lnTo>
                    <a:pt x="4239" y="506545"/>
                  </a:lnTo>
                  <a:lnTo>
                    <a:pt x="15801" y="523694"/>
                  </a:lnTo>
                  <a:lnTo>
                    <a:pt x="32950" y="535256"/>
                  </a:lnTo>
                  <a:lnTo>
                    <a:pt x="53949" y="539495"/>
                  </a:lnTo>
                  <a:lnTo>
                    <a:pt x="2026310" y="539495"/>
                  </a:lnTo>
                  <a:lnTo>
                    <a:pt x="2047309" y="535256"/>
                  </a:lnTo>
                  <a:lnTo>
                    <a:pt x="2064458" y="523694"/>
                  </a:lnTo>
                  <a:lnTo>
                    <a:pt x="2076020" y="506545"/>
                  </a:lnTo>
                  <a:lnTo>
                    <a:pt x="2080260" y="485546"/>
                  </a:lnTo>
                  <a:lnTo>
                    <a:pt x="2080260" y="53949"/>
                  </a:lnTo>
                  <a:lnTo>
                    <a:pt x="2076020" y="32950"/>
                  </a:lnTo>
                  <a:lnTo>
                    <a:pt x="2064458" y="15801"/>
                  </a:lnTo>
                  <a:lnTo>
                    <a:pt x="2047309" y="4239"/>
                  </a:lnTo>
                  <a:lnTo>
                    <a:pt x="202631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09365" y="4819650"/>
              <a:ext cx="2080260" cy="539750"/>
            </a:xfrm>
            <a:custGeom>
              <a:avLst/>
              <a:gdLst/>
              <a:ahLst/>
              <a:cxnLst/>
              <a:rect l="l" t="t" r="r" b="b"/>
              <a:pathLst>
                <a:path w="2080260" h="539750">
                  <a:moveTo>
                    <a:pt x="0" y="53949"/>
                  </a:moveTo>
                  <a:lnTo>
                    <a:pt x="4239" y="32950"/>
                  </a:lnTo>
                  <a:lnTo>
                    <a:pt x="15801" y="15801"/>
                  </a:lnTo>
                  <a:lnTo>
                    <a:pt x="32950" y="4239"/>
                  </a:lnTo>
                  <a:lnTo>
                    <a:pt x="53949" y="0"/>
                  </a:lnTo>
                  <a:lnTo>
                    <a:pt x="2026310" y="0"/>
                  </a:lnTo>
                  <a:lnTo>
                    <a:pt x="2047309" y="4239"/>
                  </a:lnTo>
                  <a:lnTo>
                    <a:pt x="2064458" y="15801"/>
                  </a:lnTo>
                  <a:lnTo>
                    <a:pt x="2076020" y="32950"/>
                  </a:lnTo>
                  <a:lnTo>
                    <a:pt x="2080260" y="53949"/>
                  </a:lnTo>
                  <a:lnTo>
                    <a:pt x="2080260" y="485546"/>
                  </a:lnTo>
                  <a:lnTo>
                    <a:pt x="2076020" y="506545"/>
                  </a:lnTo>
                  <a:lnTo>
                    <a:pt x="2064458" y="523694"/>
                  </a:lnTo>
                  <a:lnTo>
                    <a:pt x="2047309" y="535256"/>
                  </a:lnTo>
                  <a:lnTo>
                    <a:pt x="2026310" y="539495"/>
                  </a:lnTo>
                  <a:lnTo>
                    <a:pt x="53949" y="539495"/>
                  </a:lnTo>
                  <a:lnTo>
                    <a:pt x="32950" y="535256"/>
                  </a:lnTo>
                  <a:lnTo>
                    <a:pt x="15801" y="523694"/>
                  </a:lnTo>
                  <a:lnTo>
                    <a:pt x="4239" y="506545"/>
                  </a:lnTo>
                  <a:lnTo>
                    <a:pt x="0" y="485546"/>
                  </a:lnTo>
                  <a:lnTo>
                    <a:pt x="0" y="53949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498367" y="4798377"/>
            <a:ext cx="1700530" cy="53784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90500" marR="5080" indent="-178435">
              <a:lnSpc>
                <a:spcPts val="1870"/>
              </a:lnSpc>
              <a:spcBef>
                <a:spcPts val="400"/>
              </a:spcBef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Horas formación  en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auditorías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248155" y="1400555"/>
            <a:ext cx="3697604" cy="501650"/>
            <a:chOff x="1248155" y="1400555"/>
            <a:chExt cx="3697604" cy="501650"/>
          </a:xfrm>
          <a:solidFill>
            <a:schemeClr val="tx1"/>
          </a:solidFill>
        </p:grpSpPr>
        <p:sp>
          <p:nvSpPr>
            <p:cNvPr id="33" name="object 33"/>
            <p:cNvSpPr/>
            <p:nvPr/>
          </p:nvSpPr>
          <p:spPr>
            <a:xfrm>
              <a:off x="1261109" y="1413509"/>
              <a:ext cx="3671570" cy="475615"/>
            </a:xfrm>
            <a:custGeom>
              <a:avLst/>
              <a:gdLst/>
              <a:ahLst/>
              <a:cxnLst/>
              <a:rect l="l" t="t" r="r" b="b"/>
              <a:pathLst>
                <a:path w="3671570" h="475614">
                  <a:moveTo>
                    <a:pt x="3623767" y="0"/>
                  </a:moveTo>
                  <a:lnTo>
                    <a:pt x="47548" y="0"/>
                  </a:lnTo>
                  <a:lnTo>
                    <a:pt x="29039" y="3736"/>
                  </a:lnTo>
                  <a:lnTo>
                    <a:pt x="13925" y="13925"/>
                  </a:lnTo>
                  <a:lnTo>
                    <a:pt x="3736" y="29039"/>
                  </a:lnTo>
                  <a:lnTo>
                    <a:pt x="0" y="47548"/>
                  </a:lnTo>
                  <a:lnTo>
                    <a:pt x="0" y="427939"/>
                  </a:lnTo>
                  <a:lnTo>
                    <a:pt x="3736" y="446448"/>
                  </a:lnTo>
                  <a:lnTo>
                    <a:pt x="13925" y="461562"/>
                  </a:lnTo>
                  <a:lnTo>
                    <a:pt x="29039" y="471751"/>
                  </a:lnTo>
                  <a:lnTo>
                    <a:pt x="47548" y="475488"/>
                  </a:lnTo>
                  <a:lnTo>
                    <a:pt x="3623767" y="475488"/>
                  </a:lnTo>
                  <a:lnTo>
                    <a:pt x="3642276" y="471751"/>
                  </a:lnTo>
                  <a:lnTo>
                    <a:pt x="3657390" y="461562"/>
                  </a:lnTo>
                  <a:lnTo>
                    <a:pt x="3667579" y="446448"/>
                  </a:lnTo>
                  <a:lnTo>
                    <a:pt x="3671316" y="427939"/>
                  </a:lnTo>
                  <a:lnTo>
                    <a:pt x="3671316" y="47548"/>
                  </a:lnTo>
                  <a:lnTo>
                    <a:pt x="3667579" y="29039"/>
                  </a:lnTo>
                  <a:lnTo>
                    <a:pt x="3657390" y="13925"/>
                  </a:lnTo>
                  <a:lnTo>
                    <a:pt x="3642276" y="3736"/>
                  </a:lnTo>
                  <a:lnTo>
                    <a:pt x="362376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261109" y="1413509"/>
              <a:ext cx="3671570" cy="475615"/>
            </a:xfrm>
            <a:custGeom>
              <a:avLst/>
              <a:gdLst/>
              <a:ahLst/>
              <a:cxnLst/>
              <a:rect l="l" t="t" r="r" b="b"/>
              <a:pathLst>
                <a:path w="3671570" h="475614">
                  <a:moveTo>
                    <a:pt x="0" y="47548"/>
                  </a:moveTo>
                  <a:lnTo>
                    <a:pt x="3736" y="29039"/>
                  </a:lnTo>
                  <a:lnTo>
                    <a:pt x="13925" y="13925"/>
                  </a:lnTo>
                  <a:lnTo>
                    <a:pt x="29039" y="3736"/>
                  </a:lnTo>
                  <a:lnTo>
                    <a:pt x="47548" y="0"/>
                  </a:lnTo>
                  <a:lnTo>
                    <a:pt x="3623767" y="0"/>
                  </a:lnTo>
                  <a:lnTo>
                    <a:pt x="3642276" y="3736"/>
                  </a:lnTo>
                  <a:lnTo>
                    <a:pt x="3657390" y="13925"/>
                  </a:lnTo>
                  <a:lnTo>
                    <a:pt x="3667579" y="29039"/>
                  </a:lnTo>
                  <a:lnTo>
                    <a:pt x="3671316" y="47548"/>
                  </a:lnTo>
                  <a:lnTo>
                    <a:pt x="3671316" y="427939"/>
                  </a:lnTo>
                  <a:lnTo>
                    <a:pt x="3667579" y="446448"/>
                  </a:lnTo>
                  <a:lnTo>
                    <a:pt x="3657390" y="461562"/>
                  </a:lnTo>
                  <a:lnTo>
                    <a:pt x="3642276" y="471751"/>
                  </a:lnTo>
                  <a:lnTo>
                    <a:pt x="3623767" y="475488"/>
                  </a:lnTo>
                  <a:lnTo>
                    <a:pt x="47548" y="475488"/>
                  </a:lnTo>
                  <a:lnTo>
                    <a:pt x="29039" y="471751"/>
                  </a:lnTo>
                  <a:lnTo>
                    <a:pt x="13925" y="461562"/>
                  </a:lnTo>
                  <a:lnTo>
                    <a:pt x="3736" y="446448"/>
                  </a:lnTo>
                  <a:lnTo>
                    <a:pt x="0" y="427939"/>
                  </a:lnTo>
                  <a:lnTo>
                    <a:pt x="0" y="47548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494142" y="1480718"/>
            <a:ext cx="3202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CRITERIOS DE</a:t>
            </a:r>
            <a:r>
              <a:rPr sz="18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EVALUACIÓN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665976" y="527304"/>
            <a:ext cx="2042160" cy="830580"/>
            <a:chOff x="6665976" y="527304"/>
            <a:chExt cx="2042160" cy="830580"/>
          </a:xfrm>
          <a:solidFill>
            <a:schemeClr val="tx1"/>
          </a:solidFill>
        </p:grpSpPr>
        <p:sp>
          <p:nvSpPr>
            <p:cNvPr id="37" name="object 37"/>
            <p:cNvSpPr/>
            <p:nvPr/>
          </p:nvSpPr>
          <p:spPr>
            <a:xfrm>
              <a:off x="6678930" y="540258"/>
              <a:ext cx="2016760" cy="805180"/>
            </a:xfrm>
            <a:custGeom>
              <a:avLst/>
              <a:gdLst/>
              <a:ahLst/>
              <a:cxnLst/>
              <a:rect l="l" t="t" r="r" b="b"/>
              <a:pathLst>
                <a:path w="2016759" h="805180">
                  <a:moveTo>
                    <a:pt x="1935784" y="0"/>
                  </a:moveTo>
                  <a:lnTo>
                    <a:pt x="80467" y="0"/>
                  </a:lnTo>
                  <a:lnTo>
                    <a:pt x="49147" y="6324"/>
                  </a:lnTo>
                  <a:lnTo>
                    <a:pt x="23569" y="23569"/>
                  </a:lnTo>
                  <a:lnTo>
                    <a:pt x="6324" y="49147"/>
                  </a:lnTo>
                  <a:lnTo>
                    <a:pt x="0" y="80467"/>
                  </a:lnTo>
                  <a:lnTo>
                    <a:pt x="0" y="724204"/>
                  </a:lnTo>
                  <a:lnTo>
                    <a:pt x="6324" y="755524"/>
                  </a:lnTo>
                  <a:lnTo>
                    <a:pt x="23569" y="781102"/>
                  </a:lnTo>
                  <a:lnTo>
                    <a:pt x="49147" y="798347"/>
                  </a:lnTo>
                  <a:lnTo>
                    <a:pt x="80467" y="804672"/>
                  </a:lnTo>
                  <a:lnTo>
                    <a:pt x="1935784" y="804672"/>
                  </a:lnTo>
                  <a:lnTo>
                    <a:pt x="1967104" y="798347"/>
                  </a:lnTo>
                  <a:lnTo>
                    <a:pt x="1992682" y="781102"/>
                  </a:lnTo>
                  <a:lnTo>
                    <a:pt x="2009927" y="755524"/>
                  </a:lnTo>
                  <a:lnTo>
                    <a:pt x="2016252" y="724204"/>
                  </a:lnTo>
                  <a:lnTo>
                    <a:pt x="2016252" y="80467"/>
                  </a:lnTo>
                  <a:lnTo>
                    <a:pt x="2009927" y="49147"/>
                  </a:lnTo>
                  <a:lnTo>
                    <a:pt x="1992682" y="23569"/>
                  </a:lnTo>
                  <a:lnTo>
                    <a:pt x="1967104" y="6324"/>
                  </a:lnTo>
                  <a:lnTo>
                    <a:pt x="193578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678930" y="540258"/>
              <a:ext cx="2016760" cy="805180"/>
            </a:xfrm>
            <a:custGeom>
              <a:avLst/>
              <a:gdLst/>
              <a:ahLst/>
              <a:cxnLst/>
              <a:rect l="l" t="t" r="r" b="b"/>
              <a:pathLst>
                <a:path w="2016759" h="805180">
                  <a:moveTo>
                    <a:pt x="0" y="80467"/>
                  </a:moveTo>
                  <a:lnTo>
                    <a:pt x="6324" y="49147"/>
                  </a:lnTo>
                  <a:lnTo>
                    <a:pt x="23569" y="23569"/>
                  </a:lnTo>
                  <a:lnTo>
                    <a:pt x="49147" y="6324"/>
                  </a:lnTo>
                  <a:lnTo>
                    <a:pt x="80467" y="0"/>
                  </a:lnTo>
                  <a:lnTo>
                    <a:pt x="1935784" y="0"/>
                  </a:lnTo>
                  <a:lnTo>
                    <a:pt x="1967104" y="6324"/>
                  </a:lnTo>
                  <a:lnTo>
                    <a:pt x="1992682" y="23569"/>
                  </a:lnTo>
                  <a:lnTo>
                    <a:pt x="2009927" y="49147"/>
                  </a:lnTo>
                  <a:lnTo>
                    <a:pt x="2016252" y="80467"/>
                  </a:lnTo>
                  <a:lnTo>
                    <a:pt x="2016252" y="724204"/>
                  </a:lnTo>
                  <a:lnTo>
                    <a:pt x="2009927" y="755524"/>
                  </a:lnTo>
                  <a:lnTo>
                    <a:pt x="1992682" y="781102"/>
                  </a:lnTo>
                  <a:lnTo>
                    <a:pt x="1967104" y="798347"/>
                  </a:lnTo>
                  <a:lnTo>
                    <a:pt x="1935784" y="804672"/>
                  </a:lnTo>
                  <a:lnTo>
                    <a:pt x="80467" y="804672"/>
                  </a:lnTo>
                  <a:lnTo>
                    <a:pt x="49147" y="798347"/>
                  </a:lnTo>
                  <a:lnTo>
                    <a:pt x="23569" y="781102"/>
                  </a:lnTo>
                  <a:lnTo>
                    <a:pt x="6324" y="755524"/>
                  </a:lnTo>
                  <a:lnTo>
                    <a:pt x="0" y="724204"/>
                  </a:lnTo>
                  <a:lnTo>
                    <a:pt x="0" y="80467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6907644" y="648754"/>
            <a:ext cx="1557655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4925" marR="5080" indent="-22860">
              <a:lnSpc>
                <a:spcPts val="1939"/>
              </a:lnSpc>
              <a:spcBef>
                <a:spcPts val="345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MÉTODOS</a:t>
            </a:r>
            <a:r>
              <a:rPr sz="1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DE  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EVALUACIÓN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6400800" y="1536191"/>
            <a:ext cx="2563495" cy="4500880"/>
            <a:chOff x="6400800" y="1536191"/>
            <a:chExt cx="2563495" cy="4500880"/>
          </a:xfrm>
        </p:grpSpPr>
        <p:sp>
          <p:nvSpPr>
            <p:cNvPr id="41" name="object 41"/>
            <p:cNvSpPr/>
            <p:nvPr/>
          </p:nvSpPr>
          <p:spPr>
            <a:xfrm>
              <a:off x="6400800" y="1536191"/>
              <a:ext cx="2563495" cy="4500880"/>
            </a:xfrm>
            <a:custGeom>
              <a:avLst/>
              <a:gdLst/>
              <a:ahLst/>
              <a:cxnLst/>
              <a:rect l="l" t="t" r="r" b="b"/>
              <a:pathLst>
                <a:path w="2563495" h="4500880">
                  <a:moveTo>
                    <a:pt x="2307031" y="0"/>
                  </a:moveTo>
                  <a:lnTo>
                    <a:pt x="256336" y="0"/>
                  </a:lnTo>
                  <a:lnTo>
                    <a:pt x="210260" y="4130"/>
                  </a:lnTo>
                  <a:lnTo>
                    <a:pt x="166894" y="16037"/>
                  </a:lnTo>
                  <a:lnTo>
                    <a:pt x="126960" y="34998"/>
                  </a:lnTo>
                  <a:lnTo>
                    <a:pt x="91183" y="60288"/>
                  </a:lnTo>
                  <a:lnTo>
                    <a:pt x="60288" y="91183"/>
                  </a:lnTo>
                  <a:lnTo>
                    <a:pt x="34998" y="126960"/>
                  </a:lnTo>
                  <a:lnTo>
                    <a:pt x="16037" y="166894"/>
                  </a:lnTo>
                  <a:lnTo>
                    <a:pt x="4130" y="210260"/>
                  </a:lnTo>
                  <a:lnTo>
                    <a:pt x="0" y="256336"/>
                  </a:lnTo>
                  <a:lnTo>
                    <a:pt x="0" y="4244035"/>
                  </a:lnTo>
                  <a:lnTo>
                    <a:pt x="4130" y="4290111"/>
                  </a:lnTo>
                  <a:lnTo>
                    <a:pt x="16037" y="4333477"/>
                  </a:lnTo>
                  <a:lnTo>
                    <a:pt x="34998" y="4373411"/>
                  </a:lnTo>
                  <a:lnTo>
                    <a:pt x="60288" y="4409188"/>
                  </a:lnTo>
                  <a:lnTo>
                    <a:pt x="91183" y="4440083"/>
                  </a:lnTo>
                  <a:lnTo>
                    <a:pt x="126960" y="4465373"/>
                  </a:lnTo>
                  <a:lnTo>
                    <a:pt x="166894" y="4484334"/>
                  </a:lnTo>
                  <a:lnTo>
                    <a:pt x="210260" y="4496241"/>
                  </a:lnTo>
                  <a:lnTo>
                    <a:pt x="256336" y="4500372"/>
                  </a:lnTo>
                  <a:lnTo>
                    <a:pt x="2307031" y="4500372"/>
                  </a:lnTo>
                  <a:lnTo>
                    <a:pt x="2353107" y="4496241"/>
                  </a:lnTo>
                  <a:lnTo>
                    <a:pt x="2396473" y="4484334"/>
                  </a:lnTo>
                  <a:lnTo>
                    <a:pt x="2436407" y="4465373"/>
                  </a:lnTo>
                  <a:lnTo>
                    <a:pt x="2472184" y="4440083"/>
                  </a:lnTo>
                  <a:lnTo>
                    <a:pt x="2503079" y="4409188"/>
                  </a:lnTo>
                  <a:lnTo>
                    <a:pt x="2528369" y="4373411"/>
                  </a:lnTo>
                  <a:lnTo>
                    <a:pt x="2547330" y="4333477"/>
                  </a:lnTo>
                  <a:lnTo>
                    <a:pt x="2559237" y="4290111"/>
                  </a:lnTo>
                  <a:lnTo>
                    <a:pt x="2563368" y="4244035"/>
                  </a:lnTo>
                  <a:lnTo>
                    <a:pt x="2563368" y="256336"/>
                  </a:lnTo>
                  <a:lnTo>
                    <a:pt x="2559237" y="210260"/>
                  </a:lnTo>
                  <a:lnTo>
                    <a:pt x="2547330" y="166894"/>
                  </a:lnTo>
                  <a:lnTo>
                    <a:pt x="2528369" y="126960"/>
                  </a:lnTo>
                  <a:lnTo>
                    <a:pt x="2503079" y="91183"/>
                  </a:lnTo>
                  <a:lnTo>
                    <a:pt x="2472184" y="60288"/>
                  </a:lnTo>
                  <a:lnTo>
                    <a:pt x="2436407" y="34998"/>
                  </a:lnTo>
                  <a:lnTo>
                    <a:pt x="2396473" y="16037"/>
                  </a:lnTo>
                  <a:lnTo>
                    <a:pt x="2353107" y="4130"/>
                  </a:lnTo>
                  <a:lnTo>
                    <a:pt x="2307031" y="0"/>
                  </a:lnTo>
                  <a:close/>
                </a:path>
              </a:pathLst>
            </a:custGeom>
            <a:solidFill>
              <a:srgbClr val="CCD8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694170" y="3271265"/>
              <a:ext cx="2049780" cy="550545"/>
            </a:xfrm>
            <a:custGeom>
              <a:avLst/>
              <a:gdLst/>
              <a:ahLst/>
              <a:cxnLst/>
              <a:rect l="l" t="t" r="r" b="b"/>
              <a:pathLst>
                <a:path w="2049779" h="550545">
                  <a:moveTo>
                    <a:pt x="1994763" y="0"/>
                  </a:moveTo>
                  <a:lnTo>
                    <a:pt x="55016" y="0"/>
                  </a:lnTo>
                  <a:lnTo>
                    <a:pt x="33604" y="4322"/>
                  </a:lnTo>
                  <a:lnTo>
                    <a:pt x="16116" y="16111"/>
                  </a:lnTo>
                  <a:lnTo>
                    <a:pt x="4324" y="33598"/>
                  </a:lnTo>
                  <a:lnTo>
                    <a:pt x="0" y="55016"/>
                  </a:lnTo>
                  <a:lnTo>
                    <a:pt x="0" y="495147"/>
                  </a:lnTo>
                  <a:lnTo>
                    <a:pt x="4324" y="516559"/>
                  </a:lnTo>
                  <a:lnTo>
                    <a:pt x="16116" y="534047"/>
                  </a:lnTo>
                  <a:lnTo>
                    <a:pt x="33604" y="545839"/>
                  </a:lnTo>
                  <a:lnTo>
                    <a:pt x="55016" y="550163"/>
                  </a:lnTo>
                  <a:lnTo>
                    <a:pt x="1994763" y="550163"/>
                  </a:lnTo>
                  <a:lnTo>
                    <a:pt x="2016175" y="545839"/>
                  </a:lnTo>
                  <a:lnTo>
                    <a:pt x="2033663" y="534047"/>
                  </a:lnTo>
                  <a:lnTo>
                    <a:pt x="2045455" y="516559"/>
                  </a:lnTo>
                  <a:lnTo>
                    <a:pt x="2049780" y="495147"/>
                  </a:lnTo>
                  <a:lnTo>
                    <a:pt x="2049780" y="55016"/>
                  </a:lnTo>
                  <a:lnTo>
                    <a:pt x="2045455" y="33598"/>
                  </a:lnTo>
                  <a:lnTo>
                    <a:pt x="2033663" y="16111"/>
                  </a:lnTo>
                  <a:lnTo>
                    <a:pt x="2016175" y="4322"/>
                  </a:lnTo>
                  <a:lnTo>
                    <a:pt x="1994763" y="0"/>
                  </a:lnTo>
                  <a:close/>
                </a:path>
              </a:pathLst>
            </a:custGeom>
            <a:solidFill>
              <a:srgbClr val="0F7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694170" y="3271265"/>
              <a:ext cx="2049780" cy="550545"/>
            </a:xfrm>
            <a:custGeom>
              <a:avLst/>
              <a:gdLst/>
              <a:ahLst/>
              <a:cxnLst/>
              <a:rect l="l" t="t" r="r" b="b"/>
              <a:pathLst>
                <a:path w="2049779" h="550545">
                  <a:moveTo>
                    <a:pt x="0" y="55016"/>
                  </a:moveTo>
                  <a:lnTo>
                    <a:pt x="4324" y="33598"/>
                  </a:lnTo>
                  <a:lnTo>
                    <a:pt x="16116" y="16111"/>
                  </a:lnTo>
                  <a:lnTo>
                    <a:pt x="33604" y="4322"/>
                  </a:lnTo>
                  <a:lnTo>
                    <a:pt x="55016" y="0"/>
                  </a:lnTo>
                  <a:lnTo>
                    <a:pt x="1994763" y="0"/>
                  </a:lnTo>
                  <a:lnTo>
                    <a:pt x="2016175" y="4322"/>
                  </a:lnTo>
                  <a:lnTo>
                    <a:pt x="2033663" y="16111"/>
                  </a:lnTo>
                  <a:lnTo>
                    <a:pt x="2045455" y="33598"/>
                  </a:lnTo>
                  <a:lnTo>
                    <a:pt x="2049780" y="55016"/>
                  </a:lnTo>
                  <a:lnTo>
                    <a:pt x="2049780" y="495147"/>
                  </a:lnTo>
                  <a:lnTo>
                    <a:pt x="2045455" y="516559"/>
                  </a:lnTo>
                  <a:lnTo>
                    <a:pt x="2033663" y="534047"/>
                  </a:lnTo>
                  <a:lnTo>
                    <a:pt x="2016175" y="545839"/>
                  </a:lnTo>
                  <a:lnTo>
                    <a:pt x="1994763" y="550163"/>
                  </a:lnTo>
                  <a:lnTo>
                    <a:pt x="55016" y="550163"/>
                  </a:lnTo>
                  <a:lnTo>
                    <a:pt x="33604" y="545839"/>
                  </a:lnTo>
                  <a:lnTo>
                    <a:pt x="16116" y="534047"/>
                  </a:lnTo>
                  <a:lnTo>
                    <a:pt x="4324" y="516559"/>
                  </a:lnTo>
                  <a:lnTo>
                    <a:pt x="0" y="495147"/>
                  </a:lnTo>
                  <a:lnTo>
                    <a:pt x="0" y="5501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197712" y="3375964"/>
            <a:ext cx="1041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Entrevista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6681152" y="2604452"/>
            <a:ext cx="2075814" cy="576580"/>
            <a:chOff x="6681152" y="2604452"/>
            <a:chExt cx="2075814" cy="576580"/>
          </a:xfrm>
          <a:solidFill>
            <a:schemeClr val="accent5">
              <a:lumMod val="75000"/>
            </a:schemeClr>
          </a:solidFill>
        </p:grpSpPr>
        <p:sp>
          <p:nvSpPr>
            <p:cNvPr id="46" name="object 46"/>
            <p:cNvSpPr/>
            <p:nvPr/>
          </p:nvSpPr>
          <p:spPr>
            <a:xfrm>
              <a:off x="6694170" y="2617469"/>
              <a:ext cx="2049780" cy="550545"/>
            </a:xfrm>
            <a:custGeom>
              <a:avLst/>
              <a:gdLst/>
              <a:ahLst/>
              <a:cxnLst/>
              <a:rect l="l" t="t" r="r" b="b"/>
              <a:pathLst>
                <a:path w="2049779" h="550544">
                  <a:moveTo>
                    <a:pt x="1994763" y="0"/>
                  </a:moveTo>
                  <a:lnTo>
                    <a:pt x="55016" y="0"/>
                  </a:lnTo>
                  <a:lnTo>
                    <a:pt x="33604" y="4322"/>
                  </a:lnTo>
                  <a:lnTo>
                    <a:pt x="16116" y="16111"/>
                  </a:lnTo>
                  <a:lnTo>
                    <a:pt x="4324" y="33598"/>
                  </a:lnTo>
                  <a:lnTo>
                    <a:pt x="0" y="55016"/>
                  </a:lnTo>
                  <a:lnTo>
                    <a:pt x="0" y="495147"/>
                  </a:lnTo>
                  <a:lnTo>
                    <a:pt x="4324" y="516559"/>
                  </a:lnTo>
                  <a:lnTo>
                    <a:pt x="16116" y="534047"/>
                  </a:lnTo>
                  <a:lnTo>
                    <a:pt x="33604" y="545839"/>
                  </a:lnTo>
                  <a:lnTo>
                    <a:pt x="55016" y="550163"/>
                  </a:lnTo>
                  <a:lnTo>
                    <a:pt x="1994763" y="550163"/>
                  </a:lnTo>
                  <a:lnTo>
                    <a:pt x="2016175" y="545839"/>
                  </a:lnTo>
                  <a:lnTo>
                    <a:pt x="2033663" y="534047"/>
                  </a:lnTo>
                  <a:lnTo>
                    <a:pt x="2045455" y="516559"/>
                  </a:lnTo>
                  <a:lnTo>
                    <a:pt x="2049780" y="495147"/>
                  </a:lnTo>
                  <a:lnTo>
                    <a:pt x="2049780" y="55016"/>
                  </a:lnTo>
                  <a:lnTo>
                    <a:pt x="2045455" y="33598"/>
                  </a:lnTo>
                  <a:lnTo>
                    <a:pt x="2033663" y="16111"/>
                  </a:lnTo>
                  <a:lnTo>
                    <a:pt x="2016175" y="4322"/>
                  </a:lnTo>
                  <a:lnTo>
                    <a:pt x="199476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694170" y="2617469"/>
              <a:ext cx="2049780" cy="550545"/>
            </a:xfrm>
            <a:custGeom>
              <a:avLst/>
              <a:gdLst/>
              <a:ahLst/>
              <a:cxnLst/>
              <a:rect l="l" t="t" r="r" b="b"/>
              <a:pathLst>
                <a:path w="2049779" h="550544">
                  <a:moveTo>
                    <a:pt x="0" y="55016"/>
                  </a:moveTo>
                  <a:lnTo>
                    <a:pt x="4324" y="33598"/>
                  </a:lnTo>
                  <a:lnTo>
                    <a:pt x="16116" y="16111"/>
                  </a:lnTo>
                  <a:lnTo>
                    <a:pt x="33604" y="4322"/>
                  </a:lnTo>
                  <a:lnTo>
                    <a:pt x="55016" y="0"/>
                  </a:lnTo>
                  <a:lnTo>
                    <a:pt x="1994763" y="0"/>
                  </a:lnTo>
                  <a:lnTo>
                    <a:pt x="2016175" y="4322"/>
                  </a:lnTo>
                  <a:lnTo>
                    <a:pt x="2033663" y="16111"/>
                  </a:lnTo>
                  <a:lnTo>
                    <a:pt x="2045455" y="33598"/>
                  </a:lnTo>
                  <a:lnTo>
                    <a:pt x="2049780" y="55016"/>
                  </a:lnTo>
                  <a:lnTo>
                    <a:pt x="2049780" y="495147"/>
                  </a:lnTo>
                  <a:lnTo>
                    <a:pt x="2045455" y="516559"/>
                  </a:lnTo>
                  <a:lnTo>
                    <a:pt x="2033663" y="534047"/>
                  </a:lnTo>
                  <a:lnTo>
                    <a:pt x="2016175" y="545839"/>
                  </a:lnTo>
                  <a:lnTo>
                    <a:pt x="1994763" y="550163"/>
                  </a:lnTo>
                  <a:lnTo>
                    <a:pt x="55016" y="550163"/>
                  </a:lnTo>
                  <a:lnTo>
                    <a:pt x="33604" y="545839"/>
                  </a:lnTo>
                  <a:lnTo>
                    <a:pt x="16116" y="534047"/>
                  </a:lnTo>
                  <a:lnTo>
                    <a:pt x="4324" y="516559"/>
                  </a:lnTo>
                  <a:lnTo>
                    <a:pt x="0" y="495147"/>
                  </a:lnTo>
                  <a:lnTo>
                    <a:pt x="0" y="55016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6787756" y="2721673"/>
            <a:ext cx="1861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Retroalimentación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6681152" y="1976564"/>
            <a:ext cx="2075814" cy="576580"/>
            <a:chOff x="6681152" y="1976564"/>
            <a:chExt cx="2075814" cy="576580"/>
          </a:xfrm>
          <a:solidFill>
            <a:schemeClr val="accent5">
              <a:lumMod val="75000"/>
            </a:schemeClr>
          </a:solidFill>
        </p:grpSpPr>
        <p:sp>
          <p:nvSpPr>
            <p:cNvPr id="50" name="object 50"/>
            <p:cNvSpPr/>
            <p:nvPr/>
          </p:nvSpPr>
          <p:spPr>
            <a:xfrm>
              <a:off x="6694170" y="1989581"/>
              <a:ext cx="2049780" cy="550545"/>
            </a:xfrm>
            <a:custGeom>
              <a:avLst/>
              <a:gdLst/>
              <a:ahLst/>
              <a:cxnLst/>
              <a:rect l="l" t="t" r="r" b="b"/>
              <a:pathLst>
                <a:path w="2049779" h="550544">
                  <a:moveTo>
                    <a:pt x="1994763" y="0"/>
                  </a:moveTo>
                  <a:lnTo>
                    <a:pt x="55016" y="0"/>
                  </a:lnTo>
                  <a:lnTo>
                    <a:pt x="33604" y="4322"/>
                  </a:lnTo>
                  <a:lnTo>
                    <a:pt x="16116" y="16111"/>
                  </a:lnTo>
                  <a:lnTo>
                    <a:pt x="4324" y="33598"/>
                  </a:lnTo>
                  <a:lnTo>
                    <a:pt x="0" y="55016"/>
                  </a:lnTo>
                  <a:lnTo>
                    <a:pt x="0" y="495147"/>
                  </a:lnTo>
                  <a:lnTo>
                    <a:pt x="4324" y="516559"/>
                  </a:lnTo>
                  <a:lnTo>
                    <a:pt x="16116" y="534047"/>
                  </a:lnTo>
                  <a:lnTo>
                    <a:pt x="33604" y="545839"/>
                  </a:lnTo>
                  <a:lnTo>
                    <a:pt x="55016" y="550163"/>
                  </a:lnTo>
                  <a:lnTo>
                    <a:pt x="1994763" y="550163"/>
                  </a:lnTo>
                  <a:lnTo>
                    <a:pt x="2016175" y="545839"/>
                  </a:lnTo>
                  <a:lnTo>
                    <a:pt x="2033663" y="534047"/>
                  </a:lnTo>
                  <a:lnTo>
                    <a:pt x="2045455" y="516559"/>
                  </a:lnTo>
                  <a:lnTo>
                    <a:pt x="2049780" y="495147"/>
                  </a:lnTo>
                  <a:lnTo>
                    <a:pt x="2049780" y="55016"/>
                  </a:lnTo>
                  <a:lnTo>
                    <a:pt x="2045455" y="33598"/>
                  </a:lnTo>
                  <a:lnTo>
                    <a:pt x="2033663" y="16111"/>
                  </a:lnTo>
                  <a:lnTo>
                    <a:pt x="2016175" y="4322"/>
                  </a:lnTo>
                  <a:lnTo>
                    <a:pt x="199476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694170" y="1989581"/>
              <a:ext cx="2049780" cy="550545"/>
            </a:xfrm>
            <a:custGeom>
              <a:avLst/>
              <a:gdLst/>
              <a:ahLst/>
              <a:cxnLst/>
              <a:rect l="l" t="t" r="r" b="b"/>
              <a:pathLst>
                <a:path w="2049779" h="550544">
                  <a:moveTo>
                    <a:pt x="0" y="55016"/>
                  </a:moveTo>
                  <a:lnTo>
                    <a:pt x="4324" y="33598"/>
                  </a:lnTo>
                  <a:lnTo>
                    <a:pt x="16116" y="16111"/>
                  </a:lnTo>
                  <a:lnTo>
                    <a:pt x="33604" y="4322"/>
                  </a:lnTo>
                  <a:lnTo>
                    <a:pt x="55016" y="0"/>
                  </a:lnTo>
                  <a:lnTo>
                    <a:pt x="1994763" y="0"/>
                  </a:lnTo>
                  <a:lnTo>
                    <a:pt x="2016175" y="4322"/>
                  </a:lnTo>
                  <a:lnTo>
                    <a:pt x="2033663" y="16111"/>
                  </a:lnTo>
                  <a:lnTo>
                    <a:pt x="2045455" y="33598"/>
                  </a:lnTo>
                  <a:lnTo>
                    <a:pt x="2049780" y="55016"/>
                  </a:lnTo>
                  <a:lnTo>
                    <a:pt x="2049780" y="495147"/>
                  </a:lnTo>
                  <a:lnTo>
                    <a:pt x="2045455" y="516559"/>
                  </a:lnTo>
                  <a:lnTo>
                    <a:pt x="2033663" y="534047"/>
                  </a:lnTo>
                  <a:lnTo>
                    <a:pt x="2016175" y="545839"/>
                  </a:lnTo>
                  <a:lnTo>
                    <a:pt x="1994763" y="550163"/>
                  </a:lnTo>
                  <a:lnTo>
                    <a:pt x="55016" y="550163"/>
                  </a:lnTo>
                  <a:lnTo>
                    <a:pt x="33604" y="545839"/>
                  </a:lnTo>
                  <a:lnTo>
                    <a:pt x="16116" y="534047"/>
                  </a:lnTo>
                  <a:lnTo>
                    <a:pt x="4324" y="516559"/>
                  </a:lnTo>
                  <a:lnTo>
                    <a:pt x="0" y="495147"/>
                  </a:lnTo>
                  <a:lnTo>
                    <a:pt x="0" y="55016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6798424" y="2094458"/>
            <a:ext cx="1839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Revisión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registros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6681152" y="3912044"/>
            <a:ext cx="2075814" cy="576580"/>
            <a:chOff x="6681152" y="3912044"/>
            <a:chExt cx="2075814" cy="576580"/>
          </a:xfrm>
          <a:solidFill>
            <a:schemeClr val="accent5">
              <a:lumMod val="75000"/>
            </a:schemeClr>
          </a:solidFill>
        </p:grpSpPr>
        <p:sp>
          <p:nvSpPr>
            <p:cNvPr id="54" name="object 54"/>
            <p:cNvSpPr/>
            <p:nvPr/>
          </p:nvSpPr>
          <p:spPr>
            <a:xfrm>
              <a:off x="6694170" y="3925062"/>
              <a:ext cx="2049780" cy="550545"/>
            </a:xfrm>
            <a:custGeom>
              <a:avLst/>
              <a:gdLst/>
              <a:ahLst/>
              <a:cxnLst/>
              <a:rect l="l" t="t" r="r" b="b"/>
              <a:pathLst>
                <a:path w="2049779" h="550545">
                  <a:moveTo>
                    <a:pt x="1994763" y="0"/>
                  </a:moveTo>
                  <a:lnTo>
                    <a:pt x="55016" y="0"/>
                  </a:lnTo>
                  <a:lnTo>
                    <a:pt x="33604" y="4322"/>
                  </a:lnTo>
                  <a:lnTo>
                    <a:pt x="16116" y="16111"/>
                  </a:lnTo>
                  <a:lnTo>
                    <a:pt x="4324" y="33598"/>
                  </a:lnTo>
                  <a:lnTo>
                    <a:pt x="0" y="55016"/>
                  </a:lnTo>
                  <a:lnTo>
                    <a:pt x="0" y="495147"/>
                  </a:lnTo>
                  <a:lnTo>
                    <a:pt x="4324" y="516559"/>
                  </a:lnTo>
                  <a:lnTo>
                    <a:pt x="16116" y="534047"/>
                  </a:lnTo>
                  <a:lnTo>
                    <a:pt x="33604" y="545839"/>
                  </a:lnTo>
                  <a:lnTo>
                    <a:pt x="55016" y="550163"/>
                  </a:lnTo>
                  <a:lnTo>
                    <a:pt x="1994763" y="550163"/>
                  </a:lnTo>
                  <a:lnTo>
                    <a:pt x="2016175" y="545839"/>
                  </a:lnTo>
                  <a:lnTo>
                    <a:pt x="2033663" y="534047"/>
                  </a:lnTo>
                  <a:lnTo>
                    <a:pt x="2045455" y="516559"/>
                  </a:lnTo>
                  <a:lnTo>
                    <a:pt x="2049780" y="495147"/>
                  </a:lnTo>
                  <a:lnTo>
                    <a:pt x="2049780" y="55016"/>
                  </a:lnTo>
                  <a:lnTo>
                    <a:pt x="2045455" y="33598"/>
                  </a:lnTo>
                  <a:lnTo>
                    <a:pt x="2033663" y="16111"/>
                  </a:lnTo>
                  <a:lnTo>
                    <a:pt x="2016175" y="4322"/>
                  </a:lnTo>
                  <a:lnTo>
                    <a:pt x="199476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694170" y="3925062"/>
              <a:ext cx="2049780" cy="550545"/>
            </a:xfrm>
            <a:custGeom>
              <a:avLst/>
              <a:gdLst/>
              <a:ahLst/>
              <a:cxnLst/>
              <a:rect l="l" t="t" r="r" b="b"/>
              <a:pathLst>
                <a:path w="2049779" h="550545">
                  <a:moveTo>
                    <a:pt x="0" y="55016"/>
                  </a:moveTo>
                  <a:lnTo>
                    <a:pt x="4324" y="33598"/>
                  </a:lnTo>
                  <a:lnTo>
                    <a:pt x="16116" y="16111"/>
                  </a:lnTo>
                  <a:lnTo>
                    <a:pt x="33604" y="4322"/>
                  </a:lnTo>
                  <a:lnTo>
                    <a:pt x="55016" y="0"/>
                  </a:lnTo>
                  <a:lnTo>
                    <a:pt x="1994763" y="0"/>
                  </a:lnTo>
                  <a:lnTo>
                    <a:pt x="2016175" y="4322"/>
                  </a:lnTo>
                  <a:lnTo>
                    <a:pt x="2033663" y="16111"/>
                  </a:lnTo>
                  <a:lnTo>
                    <a:pt x="2045455" y="33598"/>
                  </a:lnTo>
                  <a:lnTo>
                    <a:pt x="2049780" y="55016"/>
                  </a:lnTo>
                  <a:lnTo>
                    <a:pt x="2049780" y="495147"/>
                  </a:lnTo>
                  <a:lnTo>
                    <a:pt x="2045455" y="516559"/>
                  </a:lnTo>
                  <a:lnTo>
                    <a:pt x="2033663" y="534047"/>
                  </a:lnTo>
                  <a:lnTo>
                    <a:pt x="2016175" y="545839"/>
                  </a:lnTo>
                  <a:lnTo>
                    <a:pt x="1994763" y="550163"/>
                  </a:lnTo>
                  <a:lnTo>
                    <a:pt x="55016" y="550163"/>
                  </a:lnTo>
                  <a:lnTo>
                    <a:pt x="33604" y="545839"/>
                  </a:lnTo>
                  <a:lnTo>
                    <a:pt x="16116" y="534047"/>
                  </a:lnTo>
                  <a:lnTo>
                    <a:pt x="4324" y="516559"/>
                  </a:lnTo>
                  <a:lnTo>
                    <a:pt x="0" y="495147"/>
                  </a:lnTo>
                  <a:lnTo>
                    <a:pt x="0" y="55016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7065124" y="4030243"/>
            <a:ext cx="1305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Observación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6681152" y="4571936"/>
            <a:ext cx="2075814" cy="577850"/>
            <a:chOff x="6681152" y="4571936"/>
            <a:chExt cx="2075814" cy="577850"/>
          </a:xfrm>
          <a:solidFill>
            <a:schemeClr val="accent5">
              <a:lumMod val="75000"/>
            </a:schemeClr>
          </a:solidFill>
        </p:grpSpPr>
        <p:sp>
          <p:nvSpPr>
            <p:cNvPr id="58" name="object 58"/>
            <p:cNvSpPr/>
            <p:nvPr/>
          </p:nvSpPr>
          <p:spPr>
            <a:xfrm>
              <a:off x="6694170" y="4584953"/>
              <a:ext cx="2049780" cy="551815"/>
            </a:xfrm>
            <a:custGeom>
              <a:avLst/>
              <a:gdLst/>
              <a:ahLst/>
              <a:cxnLst/>
              <a:rect l="l" t="t" r="r" b="b"/>
              <a:pathLst>
                <a:path w="2049779" h="551814">
                  <a:moveTo>
                    <a:pt x="1994611" y="0"/>
                  </a:moveTo>
                  <a:lnTo>
                    <a:pt x="55168" y="0"/>
                  </a:lnTo>
                  <a:lnTo>
                    <a:pt x="33695" y="4335"/>
                  </a:lnTo>
                  <a:lnTo>
                    <a:pt x="16159" y="16159"/>
                  </a:lnTo>
                  <a:lnTo>
                    <a:pt x="4335" y="33695"/>
                  </a:lnTo>
                  <a:lnTo>
                    <a:pt x="0" y="55168"/>
                  </a:lnTo>
                  <a:lnTo>
                    <a:pt x="0" y="496519"/>
                  </a:lnTo>
                  <a:lnTo>
                    <a:pt x="4335" y="517992"/>
                  </a:lnTo>
                  <a:lnTo>
                    <a:pt x="16159" y="535528"/>
                  </a:lnTo>
                  <a:lnTo>
                    <a:pt x="33695" y="547352"/>
                  </a:lnTo>
                  <a:lnTo>
                    <a:pt x="55168" y="551688"/>
                  </a:lnTo>
                  <a:lnTo>
                    <a:pt x="1994611" y="551688"/>
                  </a:lnTo>
                  <a:lnTo>
                    <a:pt x="2016084" y="547352"/>
                  </a:lnTo>
                  <a:lnTo>
                    <a:pt x="2033620" y="535528"/>
                  </a:lnTo>
                  <a:lnTo>
                    <a:pt x="2045444" y="517992"/>
                  </a:lnTo>
                  <a:lnTo>
                    <a:pt x="2049780" y="496519"/>
                  </a:lnTo>
                  <a:lnTo>
                    <a:pt x="2049780" y="55168"/>
                  </a:lnTo>
                  <a:lnTo>
                    <a:pt x="2045444" y="33695"/>
                  </a:lnTo>
                  <a:lnTo>
                    <a:pt x="2033620" y="16159"/>
                  </a:lnTo>
                  <a:lnTo>
                    <a:pt x="2016084" y="4335"/>
                  </a:lnTo>
                  <a:lnTo>
                    <a:pt x="199461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694170" y="4584953"/>
              <a:ext cx="2049780" cy="551815"/>
            </a:xfrm>
            <a:custGeom>
              <a:avLst/>
              <a:gdLst/>
              <a:ahLst/>
              <a:cxnLst/>
              <a:rect l="l" t="t" r="r" b="b"/>
              <a:pathLst>
                <a:path w="2049779" h="551814">
                  <a:moveTo>
                    <a:pt x="0" y="55168"/>
                  </a:moveTo>
                  <a:lnTo>
                    <a:pt x="4335" y="33695"/>
                  </a:lnTo>
                  <a:lnTo>
                    <a:pt x="16159" y="16159"/>
                  </a:lnTo>
                  <a:lnTo>
                    <a:pt x="33695" y="4335"/>
                  </a:lnTo>
                  <a:lnTo>
                    <a:pt x="55168" y="0"/>
                  </a:lnTo>
                  <a:lnTo>
                    <a:pt x="1994611" y="0"/>
                  </a:lnTo>
                  <a:lnTo>
                    <a:pt x="2016084" y="4335"/>
                  </a:lnTo>
                  <a:lnTo>
                    <a:pt x="2033620" y="16159"/>
                  </a:lnTo>
                  <a:lnTo>
                    <a:pt x="2045444" y="33695"/>
                  </a:lnTo>
                  <a:lnTo>
                    <a:pt x="2049780" y="55168"/>
                  </a:lnTo>
                  <a:lnTo>
                    <a:pt x="2049780" y="496519"/>
                  </a:lnTo>
                  <a:lnTo>
                    <a:pt x="2045444" y="517992"/>
                  </a:lnTo>
                  <a:lnTo>
                    <a:pt x="2033620" y="535528"/>
                  </a:lnTo>
                  <a:lnTo>
                    <a:pt x="2016084" y="547352"/>
                  </a:lnTo>
                  <a:lnTo>
                    <a:pt x="1994611" y="551688"/>
                  </a:lnTo>
                  <a:lnTo>
                    <a:pt x="55168" y="551688"/>
                  </a:lnTo>
                  <a:lnTo>
                    <a:pt x="33695" y="547352"/>
                  </a:lnTo>
                  <a:lnTo>
                    <a:pt x="16159" y="535528"/>
                  </a:lnTo>
                  <a:lnTo>
                    <a:pt x="4335" y="517992"/>
                  </a:lnTo>
                  <a:lnTo>
                    <a:pt x="0" y="496519"/>
                  </a:lnTo>
                  <a:lnTo>
                    <a:pt x="0" y="55168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7287628" y="4690312"/>
            <a:ext cx="860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xa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6681216" y="5227320"/>
            <a:ext cx="2075814" cy="576580"/>
            <a:chOff x="6681216" y="5227320"/>
            <a:chExt cx="2075814" cy="576580"/>
          </a:xfrm>
          <a:solidFill>
            <a:schemeClr val="accent5">
              <a:lumMod val="75000"/>
            </a:schemeClr>
          </a:solidFill>
        </p:grpSpPr>
        <p:sp>
          <p:nvSpPr>
            <p:cNvPr id="62" name="object 62"/>
            <p:cNvSpPr/>
            <p:nvPr/>
          </p:nvSpPr>
          <p:spPr>
            <a:xfrm>
              <a:off x="6694170" y="5240274"/>
              <a:ext cx="2049780" cy="550545"/>
            </a:xfrm>
            <a:custGeom>
              <a:avLst/>
              <a:gdLst/>
              <a:ahLst/>
              <a:cxnLst/>
              <a:rect l="l" t="t" r="r" b="b"/>
              <a:pathLst>
                <a:path w="2049779" h="550545">
                  <a:moveTo>
                    <a:pt x="1994763" y="0"/>
                  </a:moveTo>
                  <a:lnTo>
                    <a:pt x="55016" y="0"/>
                  </a:lnTo>
                  <a:lnTo>
                    <a:pt x="33604" y="4322"/>
                  </a:lnTo>
                  <a:lnTo>
                    <a:pt x="16116" y="16111"/>
                  </a:lnTo>
                  <a:lnTo>
                    <a:pt x="4324" y="33598"/>
                  </a:lnTo>
                  <a:lnTo>
                    <a:pt x="0" y="55016"/>
                  </a:lnTo>
                  <a:lnTo>
                    <a:pt x="0" y="495147"/>
                  </a:lnTo>
                  <a:lnTo>
                    <a:pt x="4324" y="516559"/>
                  </a:lnTo>
                  <a:lnTo>
                    <a:pt x="16116" y="534047"/>
                  </a:lnTo>
                  <a:lnTo>
                    <a:pt x="33604" y="545839"/>
                  </a:lnTo>
                  <a:lnTo>
                    <a:pt x="55016" y="550163"/>
                  </a:lnTo>
                  <a:lnTo>
                    <a:pt x="1994763" y="550163"/>
                  </a:lnTo>
                  <a:lnTo>
                    <a:pt x="2016175" y="545839"/>
                  </a:lnTo>
                  <a:lnTo>
                    <a:pt x="2033663" y="534047"/>
                  </a:lnTo>
                  <a:lnTo>
                    <a:pt x="2045455" y="516559"/>
                  </a:lnTo>
                  <a:lnTo>
                    <a:pt x="2049780" y="495147"/>
                  </a:lnTo>
                  <a:lnTo>
                    <a:pt x="2049780" y="55016"/>
                  </a:lnTo>
                  <a:lnTo>
                    <a:pt x="2045455" y="33598"/>
                  </a:lnTo>
                  <a:lnTo>
                    <a:pt x="2033663" y="16111"/>
                  </a:lnTo>
                  <a:lnTo>
                    <a:pt x="2016175" y="4322"/>
                  </a:lnTo>
                  <a:lnTo>
                    <a:pt x="199476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694170" y="5240274"/>
              <a:ext cx="2049780" cy="550545"/>
            </a:xfrm>
            <a:custGeom>
              <a:avLst/>
              <a:gdLst/>
              <a:ahLst/>
              <a:cxnLst/>
              <a:rect l="l" t="t" r="r" b="b"/>
              <a:pathLst>
                <a:path w="2049779" h="550545">
                  <a:moveTo>
                    <a:pt x="0" y="55016"/>
                  </a:moveTo>
                  <a:lnTo>
                    <a:pt x="4324" y="33598"/>
                  </a:lnTo>
                  <a:lnTo>
                    <a:pt x="16116" y="16111"/>
                  </a:lnTo>
                  <a:lnTo>
                    <a:pt x="33604" y="4322"/>
                  </a:lnTo>
                  <a:lnTo>
                    <a:pt x="55016" y="0"/>
                  </a:lnTo>
                  <a:lnTo>
                    <a:pt x="1994763" y="0"/>
                  </a:lnTo>
                  <a:lnTo>
                    <a:pt x="2016175" y="4322"/>
                  </a:lnTo>
                  <a:lnTo>
                    <a:pt x="2033663" y="16111"/>
                  </a:lnTo>
                  <a:lnTo>
                    <a:pt x="2045455" y="33598"/>
                  </a:lnTo>
                  <a:lnTo>
                    <a:pt x="2049780" y="55016"/>
                  </a:lnTo>
                  <a:lnTo>
                    <a:pt x="2049780" y="495147"/>
                  </a:lnTo>
                  <a:lnTo>
                    <a:pt x="2045455" y="516559"/>
                  </a:lnTo>
                  <a:lnTo>
                    <a:pt x="2033663" y="534047"/>
                  </a:lnTo>
                  <a:lnTo>
                    <a:pt x="2016175" y="545839"/>
                  </a:lnTo>
                  <a:lnTo>
                    <a:pt x="1994763" y="550163"/>
                  </a:lnTo>
                  <a:lnTo>
                    <a:pt x="55016" y="550163"/>
                  </a:lnTo>
                  <a:lnTo>
                    <a:pt x="33604" y="545839"/>
                  </a:lnTo>
                  <a:lnTo>
                    <a:pt x="16116" y="534047"/>
                  </a:lnTo>
                  <a:lnTo>
                    <a:pt x="4324" y="516559"/>
                  </a:lnTo>
                  <a:lnTo>
                    <a:pt x="0" y="495147"/>
                  </a:lnTo>
                  <a:lnTo>
                    <a:pt x="0" y="55016"/>
                  </a:lnTo>
                  <a:close/>
                </a:path>
              </a:pathLst>
            </a:custGeom>
            <a:grpFill/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6792328" y="5344591"/>
            <a:ext cx="1852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Revisión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auditoría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71" name="object 2"/>
          <p:cNvSpPr txBox="1">
            <a:spLocks noGrp="1"/>
          </p:cNvSpPr>
          <p:nvPr>
            <p:ph type="title"/>
          </p:nvPr>
        </p:nvSpPr>
        <p:spPr>
          <a:xfrm>
            <a:off x="479107" y="328612"/>
            <a:ext cx="274802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chemeClr val="bg1"/>
                </a:solidFill>
              </a:rPr>
              <a:t>Perfil del</a:t>
            </a:r>
            <a:r>
              <a:rPr b="1" spc="-60" dirty="0">
                <a:solidFill>
                  <a:schemeClr val="bg1"/>
                </a:solidFill>
              </a:rPr>
              <a:t> </a:t>
            </a:r>
            <a:r>
              <a:rPr b="1" spc="-5" dirty="0">
                <a:solidFill>
                  <a:schemeClr val="bg1"/>
                </a:solidFill>
              </a:rPr>
              <a:t>auditor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9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745</Words>
  <Application>Microsoft Office PowerPoint</Application>
  <PresentationFormat>Presentación en pantalla (4:3)</PresentationFormat>
  <Paragraphs>135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Office Theme</vt:lpstr>
      <vt:lpstr>AUDITORÍAS DE SISTEMAS DE GESTIÓN  Speaker: Luis Clavijo Ayala</vt:lpstr>
      <vt:lpstr>Presentación de PowerPoint</vt:lpstr>
      <vt:lpstr>Normativa aplicable a las auditorías</vt:lpstr>
      <vt:lpstr>Normativa aplicable a las auditorías</vt:lpstr>
      <vt:lpstr>Normativa aplicable a las auditorías</vt:lpstr>
      <vt:lpstr>Normativa aplicable a las auditorías</vt:lpstr>
      <vt:lpstr>Normativa aplicable a las auditorías</vt:lpstr>
      <vt:lpstr>Perfil del auditor</vt:lpstr>
      <vt:lpstr>Presentación de PowerPoint</vt:lpstr>
      <vt:lpstr>Perfil del auditor</vt:lpstr>
      <vt:lpstr>Perfil del auditor</vt:lpstr>
      <vt:lpstr>Perfil del auditor</vt:lpstr>
      <vt:lpstr>Perfil del auditor</vt:lpstr>
      <vt:lpstr>Perfil del auditor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asignatura</dc:title>
  <dc:creator>Lourdes Sánchez Freire</dc:creator>
  <cp:lastModifiedBy>Luis Clavijo Ayala</cp:lastModifiedBy>
  <cp:revision>9</cp:revision>
  <dcterms:created xsi:type="dcterms:W3CDTF">2020-07-17T21:07:25Z</dcterms:created>
  <dcterms:modified xsi:type="dcterms:W3CDTF">2020-10-27T20:59:57Z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2019-04-17T00:00:00Z</vt:filetime>
  </property>
  <property fmtid="{D5CDD505-2E9C-101B-9397-08002B2CF9AE}" pid="3" name="Creator">
    <vt:lpwstr>Acrobat PDFMaker 15 para PowerPoint</vt:lpwstr>
  </property>
  <property fmtid="{D5CDD505-2E9C-101B-9397-08002B2CF9AE}" pid="4" name="LastSaved">
    <vt:filetime>2020-07-17T00:00:00Z</vt:filetime>
  </property>
</Properties>
</file>