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0" r:id="rId1"/>
  </p:sldMasterIdLst>
  <p:sldIdLst>
    <p:sldId id="273" r:id="rId2"/>
    <p:sldId id="274" r:id="rId3"/>
    <p:sldId id="258" r:id="rId4"/>
    <p:sldId id="259" r:id="rId5"/>
    <p:sldId id="260" r:id="rId6"/>
    <p:sldId id="276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5/13/2021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lang="es-EC" sz="1400" b="0" i="0" u="none" strike="noStrike" kern="1200" cap="none" spc="-19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  <a:endParaRPr kumimoji="0" lang="es-EC" sz="14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es-EC" sz="1200" b="0" i="0" u="none" strike="noStrike" kern="1200" cap="none" spc="-5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C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2555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5/13/2021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lang="es-EC" sz="1400" b="0" i="0" u="none" strike="noStrike" kern="1200" cap="none" spc="-19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  <a:endParaRPr kumimoji="0" lang="es-EC" sz="14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es-EC" sz="1200" b="0" i="0" u="none" strike="noStrike" kern="1200" cap="none" spc="-5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C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0781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5/13/2021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lang="es-EC" sz="1400" b="0" i="0" u="none" strike="noStrike" kern="1200" cap="none" spc="-19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  <a:endParaRPr kumimoji="0" lang="es-EC" sz="14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es-EC" sz="1200" b="0" i="0" u="none" strike="noStrike" kern="1200" cap="none" spc="-5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C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9390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5/13/2021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lang="es-EC" sz="1400" b="0" i="0" u="none" strike="noStrike" kern="1200" cap="none" spc="-19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  <a:endParaRPr kumimoji="0" lang="es-EC" sz="14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es-EC" sz="1200" b="0" i="0" u="none" strike="noStrike" kern="1200" cap="none" spc="-5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C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3482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5/13/2021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lang="es-EC" sz="1400" b="0" i="0" u="none" strike="noStrike" kern="1200" cap="none" spc="-19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  <a:endParaRPr kumimoji="0" lang="es-EC" sz="14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es-EC" sz="1200" b="0" i="0" u="none" strike="noStrike" kern="1200" cap="none" spc="-5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C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1428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5/13/2021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lang="es-EC" sz="1400" b="0" i="0" u="none" strike="noStrike" kern="1200" cap="none" spc="-19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  <a:endParaRPr kumimoji="0" lang="es-EC" sz="14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es-EC" sz="1200" b="0" i="0" u="none" strike="noStrike" kern="1200" cap="none" spc="-5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C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0831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5/13/2021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lang="es-EC" sz="1400" b="0" i="0" u="none" strike="noStrike" kern="1200" cap="none" spc="-19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  <a:endParaRPr kumimoji="0" lang="es-EC" sz="14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es-EC" sz="1200" b="0" i="0" u="none" strike="noStrike" kern="1200" cap="none" spc="-5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C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8897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5/13/2021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lang="es-EC" sz="1400" b="0" i="0" u="none" strike="noStrike" kern="1200" cap="none" spc="-19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  <a:endParaRPr kumimoji="0" lang="es-EC" sz="14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es-EC" sz="1200" b="0" i="0" u="none" strike="noStrike" kern="1200" cap="none" spc="-5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C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05660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5/13/2021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lang="es-EC" sz="1400" b="0" i="0" u="none" strike="noStrike" kern="1200" cap="none" spc="-19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  <a:endParaRPr kumimoji="0" lang="es-EC" sz="14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es-EC" sz="1200" b="0" i="0" u="none" strike="noStrike" kern="1200" cap="none" spc="-5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C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7982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5/13/2021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lang="es-EC" sz="1400" b="0" i="0" u="none" strike="noStrike" kern="1200" cap="none" spc="-19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  <a:endParaRPr kumimoji="0" lang="es-EC" sz="14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es-EC" sz="1200" b="0" i="0" u="none" strike="noStrike" kern="1200" cap="none" spc="-5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C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028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5/13/2021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lang="es-EC" sz="1400" b="0" i="0" u="none" strike="noStrike" kern="1200" cap="none" spc="-19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  <a:endParaRPr kumimoji="0" lang="es-EC" sz="14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es-EC" sz="1200" b="0" i="0" u="none" strike="noStrike" kern="1200" cap="none" spc="-5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C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82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sz="1400" b="0" i="0" u="none" strike="noStrike" kern="1200" cap="none" spc="-1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5/13/2021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37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sz="1400" b="0" i="0" u="none" strike="noStrike" kern="1200" cap="none" spc="-1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5/13/2021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598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sz="1400" b="0" i="0" u="none" strike="noStrike" kern="1200" cap="none" spc="-1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5/13/2021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6236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5/13/2021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lang="es-EC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lang="es-EC" sz="1400" b="0" i="0" u="none" strike="noStrike" kern="1200" cap="none" spc="-19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C" sz="14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  <a:endParaRPr kumimoji="0" lang="es-EC" sz="14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es-EC" sz="1200" b="0" i="0" u="none" strike="noStrike" kern="1200" cap="none" spc="-5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C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9344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 idx="4294967295"/>
          </p:nvPr>
        </p:nvSpPr>
        <p:spPr>
          <a:xfrm>
            <a:off x="1295400" y="2190935"/>
            <a:ext cx="5984875" cy="2260233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44"/>
              </a:spcBef>
            </a:pPr>
            <a:r>
              <a:rPr sz="4000" spc="-5" dirty="0">
                <a:solidFill>
                  <a:srgbClr val="FFFFFF"/>
                </a:solidFill>
              </a:rPr>
              <a:t>AUDITORÍAS DE SISTEMAS DE</a:t>
            </a:r>
            <a:r>
              <a:rPr sz="4000" spc="-20" dirty="0">
                <a:solidFill>
                  <a:srgbClr val="FFFFFF"/>
                </a:solidFill>
              </a:rPr>
              <a:t> </a:t>
            </a:r>
            <a:r>
              <a:rPr sz="4000" spc="-5" dirty="0">
                <a:solidFill>
                  <a:srgbClr val="FFFFFF"/>
                </a:solidFill>
              </a:rPr>
              <a:t>GESTIÓN</a:t>
            </a:r>
            <a:br>
              <a:rPr lang="es-EC" sz="4000" spc="-5" dirty="0">
                <a:solidFill>
                  <a:srgbClr val="FFFFFF"/>
                </a:solidFill>
              </a:rPr>
            </a:br>
            <a:endParaRPr sz="4000" spc="-5" dirty="0">
              <a:solidFill>
                <a:srgbClr val="FFFFFF"/>
              </a:solidFill>
            </a:endParaRP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s-EC" sz="2400" spc="-5" dirty="0">
                <a:solidFill>
                  <a:srgbClr val="FFFFFF"/>
                </a:solidFill>
              </a:rPr>
              <a:t>Speaker : Luis Clavijo Ayala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47749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645" y="2286000"/>
            <a:ext cx="8077708" cy="18716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361315" lvl="0" indent="0" algn="ctr" defTabSz="914400" rtl="0" eaLnBrk="1" fontAlgn="auto" latinLnBrk="0" hangingPunct="1">
              <a:lnSpc>
                <a:spcPct val="150000"/>
              </a:lnSpc>
              <a:spcBef>
                <a:spcPts val="95"/>
              </a:spcBef>
              <a:spcAft>
                <a:spcPts val="0"/>
              </a:spcAft>
              <a:buClrTx/>
              <a:buSzPct val="50000"/>
              <a:buFontTx/>
              <a:buNone/>
              <a:tabLst>
                <a:tab pos="385445" algn="l"/>
                <a:tab pos="386080" algn="l"/>
              </a:tabLst>
              <a:defRPr/>
            </a:pPr>
            <a:r>
              <a:rPr kumimoji="0" lang="es-EC" sz="4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de sistemas de gestión</a:t>
            </a:r>
          </a:p>
          <a:p>
            <a:pPr marL="12065" marR="361315" lvl="0" indent="0" algn="ctr" defTabSz="914400" rtl="0" eaLnBrk="1" fontAlgn="auto" latinLnBrk="0" hangingPunct="1">
              <a:lnSpc>
                <a:spcPct val="150000"/>
              </a:lnSpc>
              <a:spcBef>
                <a:spcPts val="95"/>
              </a:spcBef>
              <a:spcAft>
                <a:spcPts val="0"/>
              </a:spcAft>
              <a:buClrTx/>
              <a:buSzPct val="50000"/>
              <a:buFontTx/>
              <a:buNone/>
              <a:tabLst>
                <a:tab pos="385445" algn="l"/>
                <a:tab pos="386080" algn="l"/>
              </a:tabLst>
              <a:defRPr/>
            </a:pPr>
            <a:r>
              <a:rPr lang="es-EC" sz="4000" spc="-5" dirty="0">
                <a:solidFill>
                  <a:prstClr val="black"/>
                </a:solidFill>
                <a:latin typeface="Arial"/>
                <a:cs typeface="Arial"/>
              </a:rPr>
              <a:t>Principios fundamentales</a:t>
            </a:r>
            <a:endParaRPr kumimoji="0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9250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" y="555097"/>
            <a:ext cx="7681595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chemeClr val="bg1"/>
                </a:solidFill>
              </a:rPr>
              <a:t>Auditorías de sistemas de gestión ISO 9001, ISO </a:t>
            </a:r>
            <a:r>
              <a:rPr b="1" spc="-10" dirty="0">
                <a:solidFill>
                  <a:schemeClr val="bg1"/>
                </a:solidFill>
              </a:rPr>
              <a:t>14001,  </a:t>
            </a:r>
            <a:r>
              <a:rPr b="1" spc="-5" dirty="0">
                <a:solidFill>
                  <a:schemeClr val="bg1"/>
                </a:solidFill>
              </a:rPr>
              <a:t>ISO 45001</a:t>
            </a:r>
            <a:endParaRPr b="1" spc="-10" dirty="0">
              <a:solidFill>
                <a:schemeClr val="bg1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79107" y="2069683"/>
            <a:ext cx="4885373" cy="318811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5"/>
              </a:spcBef>
            </a:pPr>
            <a:r>
              <a:rPr sz="2000" b="1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: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proceso sistemático, independiente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y 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documentado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para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obtener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evidencias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objetivas 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evaluarlas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manera objetiva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con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el fin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de 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determinar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el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grado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en el que se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cumplen 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los 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criterios de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auditoría.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(UNE-EN-ISO 9000,</a:t>
            </a:r>
            <a:r>
              <a:rPr sz="2000" spc="-1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2015)</a:t>
            </a:r>
          </a:p>
        </p:txBody>
      </p:sp>
      <p:pic>
        <p:nvPicPr>
          <p:cNvPr id="2050" name="Picture 2" descr="Por si Fol os pareció poco...: Trabajo para el 25/09/2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62511"/>
            <a:ext cx="1986851" cy="284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060192" y="3726181"/>
            <a:ext cx="2142744" cy="9907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88207" y="1711457"/>
            <a:ext cx="1886712" cy="10660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742020" y="2038515"/>
            <a:ext cx="1363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5227320" y="1746250"/>
            <a:ext cx="1630680" cy="1073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" marR="5080" indent="-15875">
              <a:lnSpc>
                <a:spcPct val="143200"/>
              </a:lnSpc>
              <a:spcBef>
                <a:spcPts val="100"/>
              </a:spcBef>
            </a:pPr>
            <a:r>
              <a:rPr sz="2400" spc="-5" dirty="0">
                <a:solidFill>
                  <a:srgbClr val="525252"/>
                </a:solidFill>
                <a:latin typeface="Arial"/>
                <a:cs typeface="Arial"/>
              </a:rPr>
              <a:t>Inspección  S</a:t>
            </a:r>
            <a:r>
              <a:rPr sz="2400" spc="-10" dirty="0">
                <a:solidFill>
                  <a:srgbClr val="525252"/>
                </a:solidFill>
                <a:latin typeface="Arial"/>
                <a:cs typeface="Arial"/>
              </a:rPr>
              <a:t>upe</a:t>
            </a:r>
            <a:r>
              <a:rPr sz="24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525252"/>
                </a:solidFill>
                <a:latin typeface="Arial"/>
                <a:cs typeface="Arial"/>
              </a:rPr>
              <a:t>v</a:t>
            </a:r>
            <a:r>
              <a:rPr sz="24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525252"/>
                </a:solidFill>
                <a:latin typeface="Arial"/>
                <a:cs typeface="Arial"/>
              </a:rPr>
              <a:t>s</a:t>
            </a:r>
            <a:r>
              <a:rPr sz="2400" spc="-10" dirty="0">
                <a:solidFill>
                  <a:srgbClr val="525252"/>
                </a:solidFill>
                <a:latin typeface="Arial"/>
                <a:cs typeface="Arial"/>
              </a:rPr>
              <a:t>ión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03520" y="3479800"/>
            <a:ext cx="307848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525252"/>
                </a:solidFill>
                <a:latin typeface="Arial"/>
                <a:cs typeface="Arial"/>
              </a:rPr>
              <a:t>saber en qué grado se  cumplen los requisitos  definidos, pudiéndose  detectar las áreas </a:t>
            </a:r>
            <a:r>
              <a:rPr sz="2400" spc="-10" dirty="0">
                <a:solidFill>
                  <a:srgbClr val="525252"/>
                </a:solidFill>
                <a:latin typeface="Arial"/>
                <a:cs typeface="Arial"/>
              </a:rPr>
              <a:t>que  </a:t>
            </a:r>
            <a:r>
              <a:rPr sz="2400" spc="-5" dirty="0">
                <a:solidFill>
                  <a:srgbClr val="525252"/>
                </a:solidFill>
                <a:latin typeface="Arial"/>
                <a:cs typeface="Arial"/>
              </a:rPr>
              <a:t>fallan en el proceso.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42020" y="4030992"/>
            <a:ext cx="1363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"/>
          <p:cNvSpPr txBox="1">
            <a:spLocks/>
          </p:cNvSpPr>
          <p:nvPr/>
        </p:nvSpPr>
        <p:spPr>
          <a:xfrm>
            <a:off x="304801" y="497002"/>
            <a:ext cx="70104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 marR="5080">
              <a:lnSpc>
                <a:spcPct val="100000"/>
              </a:lnSpc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s-ES" sz="2800" b="1" dirty="0">
                <a:solidFill>
                  <a:srgbClr val="0070C0"/>
                </a:solidFill>
              </a:rPr>
              <a:t>Auditorías de sistemas de gestión ISO 9001, ISO 14001,  ISO 45001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sp>
        <p:nvSpPr>
          <p:cNvPr id="14" name="object 2"/>
          <p:cNvSpPr txBox="1">
            <a:spLocks/>
          </p:cNvSpPr>
          <p:nvPr/>
        </p:nvSpPr>
        <p:spPr>
          <a:xfrm>
            <a:off x="304801" y="538480"/>
            <a:ext cx="7162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 marR="5080">
              <a:lnSpc>
                <a:spcPct val="100000"/>
              </a:lnSpc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s-ES" b="1" dirty="0">
                <a:solidFill>
                  <a:schemeClr val="bg1"/>
                </a:solidFill>
              </a:rPr>
              <a:t>Auditorías de sistemas de gestión ISO 9001, ISO 14001,  ISO 45001</a:t>
            </a:r>
          </a:p>
        </p:txBody>
      </p:sp>
      <p:pic>
        <p:nvPicPr>
          <p:cNvPr id="1026" name="Picture 2" descr="Validación y Certificación INEN: Auditorías internas en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856628"/>
            <a:ext cx="2405063" cy="332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14" name="object 2"/>
          <p:cNvSpPr txBox="1">
            <a:spLocks/>
          </p:cNvSpPr>
          <p:nvPr/>
        </p:nvSpPr>
        <p:spPr>
          <a:xfrm>
            <a:off x="631507" y="328612"/>
            <a:ext cx="6759893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 marR="5080">
              <a:lnSpc>
                <a:spcPct val="100000"/>
              </a:lnSpc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s-ES" sz="2800" b="1" dirty="0">
                <a:solidFill>
                  <a:srgbClr val="0070C0"/>
                </a:solidFill>
              </a:rPr>
              <a:t>Auditorías de sistemas de gestión ISO 9001, ISO 14001,  ISO 45001</a:t>
            </a:r>
          </a:p>
        </p:txBody>
      </p:sp>
      <p:pic>
        <p:nvPicPr>
          <p:cNvPr id="6" name="Picture 2" descr="NORMA DE AUDITORIA SISTEMA DE GESTION iso 1901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9" t="20896" r="12349" b="10443"/>
          <a:stretch/>
        </p:blipFill>
        <p:spPr bwMode="auto">
          <a:xfrm>
            <a:off x="1133855" y="1399562"/>
            <a:ext cx="6181345" cy="469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5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628682"/>
              </p:ext>
            </p:extLst>
          </p:nvPr>
        </p:nvGraphicFramePr>
        <p:xfrm>
          <a:off x="838200" y="2565404"/>
          <a:ext cx="6696709" cy="18541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0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6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CAPÍTULO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CONTENIDO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8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Principios de</a:t>
                      </a:r>
                      <a:r>
                        <a:rPr sz="1800" spc="30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auditoría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Programa </a:t>
                      </a:r>
                      <a:r>
                        <a:rPr sz="1800" spc="-10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800" spc="5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auditoría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8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Realización de una</a:t>
                      </a:r>
                      <a:r>
                        <a:rPr sz="1800" spc="55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auditoría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Competencia </a:t>
                      </a:r>
                      <a:r>
                        <a:rPr sz="1800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y </a:t>
                      </a:r>
                      <a:r>
                        <a:rPr sz="1800" spc="-10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evaluación de</a:t>
                      </a:r>
                      <a:r>
                        <a:rPr sz="1800" spc="60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525252"/>
                          </a:solidFill>
                          <a:latin typeface="Arial"/>
                          <a:cs typeface="Arial"/>
                        </a:rPr>
                        <a:t>auditores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2"/>
          <p:cNvSpPr txBox="1">
            <a:spLocks/>
          </p:cNvSpPr>
          <p:nvPr/>
        </p:nvSpPr>
        <p:spPr>
          <a:xfrm>
            <a:off x="783907" y="801802"/>
            <a:ext cx="6683693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 marR="5080">
              <a:lnSpc>
                <a:spcPct val="100000"/>
              </a:lnSpc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s-ES" sz="2800" b="1" dirty="0">
                <a:solidFill>
                  <a:schemeClr val="bg1"/>
                </a:solidFill>
              </a:rPr>
              <a:t>Auditorías de sistemas de gestión ISO 9001, ISO 14001,  ISO 45001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74675" y="2077720"/>
            <a:ext cx="3616325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PRINCIPIOS DE</a:t>
            </a:r>
            <a:r>
              <a:rPr sz="1800" b="1" spc="-1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1800" b="1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98CD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Integridad</a:t>
            </a:r>
            <a:endParaRPr sz="1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98CD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Presentación</a:t>
            </a:r>
            <a:r>
              <a:rPr sz="1800" spc="2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imparcial</a:t>
            </a:r>
            <a:endParaRPr sz="1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98CD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Debido cuidado</a:t>
            </a:r>
            <a:r>
              <a:rPr sz="1800" spc="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profesional</a:t>
            </a:r>
            <a:endParaRPr sz="1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98CD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Confidencialidad</a:t>
            </a:r>
            <a:endParaRPr sz="1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98CD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Independencia</a:t>
            </a:r>
            <a:endParaRPr sz="1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98CD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Enfoque basado en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</a:t>
            </a:r>
            <a:r>
              <a:rPr sz="1800" spc="5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evidencia</a:t>
            </a:r>
            <a:endParaRPr sz="1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98CD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Enfoque basado en</a:t>
            </a:r>
            <a:r>
              <a:rPr sz="1800" spc="4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riesgos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533400" y="725602"/>
            <a:ext cx="64770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 marR="5080">
              <a:lnSpc>
                <a:spcPct val="100000"/>
              </a:lnSpc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s-ES" sz="2800" b="1" dirty="0">
                <a:solidFill>
                  <a:srgbClr val="0070C0"/>
                </a:solidFill>
              </a:rPr>
              <a:t>Auditorías de sistemas de gestión ISO 9001, ISO 14001,  ISO 45001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04800" y="1776869"/>
            <a:ext cx="8610600" cy="43191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chemeClr val="bg1"/>
                </a:solidFill>
                <a:latin typeface="Arial"/>
                <a:cs typeface="Arial"/>
              </a:rPr>
              <a:t>CLASIFICACIÓN DE LAS</a:t>
            </a:r>
            <a:r>
              <a:rPr spc="-1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chemeClr val="bg1"/>
                </a:solidFill>
                <a:latin typeface="Arial"/>
                <a:cs typeface="Arial"/>
              </a:rPr>
              <a:t>AUDITORÍAS</a:t>
            </a:r>
            <a:endParaRPr lang="es-EC" spc="-5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241300" indent="-228600">
              <a:lnSpc>
                <a:spcPct val="15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b="1" spc="-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Motivació</a:t>
            </a:r>
            <a:r>
              <a:rPr lang="es-EC"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n: </a:t>
            </a:r>
            <a:r>
              <a:rPr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legal, voluntaria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obligatoria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>
              <a:lnSpc>
                <a:spcPct val="15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</a:t>
            </a:r>
            <a:r>
              <a:rPr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b="1" spc="-1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aplicación</a:t>
            </a:r>
            <a:r>
              <a:rPr lang="es-EC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pc="-1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financiera</a:t>
            </a:r>
            <a:r>
              <a:rPr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administrativa u </a:t>
            </a:r>
            <a:r>
              <a:rPr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operacional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>
              <a:lnSpc>
                <a:spcPct val="15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Lugar de </a:t>
            </a:r>
            <a:r>
              <a:rPr b="1" spc="-1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aplicación</a:t>
            </a:r>
            <a:r>
              <a:rPr lang="es-EC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pc="-1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</a:t>
            </a:r>
            <a:r>
              <a:rPr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externa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>
              <a:lnSpc>
                <a:spcPct val="15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Quién </a:t>
            </a:r>
            <a:r>
              <a:rPr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b="1" spc="-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</a:t>
            </a:r>
            <a:r>
              <a:rPr lang="es-EC"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interno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externo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>
              <a:lnSpc>
                <a:spcPct val="15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b="1" spc="-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s-EC"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pc="-1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conformidad</a:t>
            </a:r>
            <a:r>
              <a:rPr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operacional,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certificación, </a:t>
            </a:r>
            <a:r>
              <a:rPr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renovación, </a:t>
            </a:r>
            <a:r>
              <a:rPr lang="es-EC" spc="-1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5080" indent="-229235">
              <a:lnSpc>
                <a:spcPct val="15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r>
              <a:rPr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b="1" spc="-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</a:t>
            </a:r>
            <a:r>
              <a:rPr lang="es-EC"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pc="-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calidad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medio ambiente,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pc="-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salud</a:t>
            </a:r>
            <a:r>
              <a:rPr spc="-34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spc="-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responsabilidad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social,</a:t>
            </a:r>
            <a:r>
              <a:rPr lang="es-EC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combinada</a:t>
            </a:r>
            <a:r>
              <a:rPr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integrada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>
              <a:lnSpc>
                <a:spcPct val="15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b="1" spc="-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Objeto</a:t>
            </a:r>
            <a:r>
              <a:rPr lang="es-EC"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pc="-1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</a:t>
            </a:r>
            <a:r>
              <a:rPr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producto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sistema </a:t>
            </a:r>
            <a:r>
              <a:rPr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gestión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>
              <a:lnSpc>
                <a:spcPct val="150000"/>
              </a:lnSpc>
              <a:buClr>
                <a:srgbClr val="0098CD"/>
              </a:buClr>
              <a:buSzPct val="50000"/>
              <a:buFont typeface="Arial"/>
              <a:buChar char="►"/>
              <a:tabLst>
                <a:tab pos="241300" algn="l"/>
              </a:tabLst>
            </a:pPr>
            <a:r>
              <a:rPr b="1" spc="-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auditor-</a:t>
            </a:r>
            <a:r>
              <a:rPr b="1" spc="-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auditado</a:t>
            </a:r>
            <a:r>
              <a:rPr lang="es-EC"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pc="-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primera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segunda </a:t>
            </a:r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tercera </a:t>
            </a:r>
            <a:r>
              <a:rPr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479107" y="573202"/>
            <a:ext cx="7064693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 marR="5080">
              <a:lnSpc>
                <a:spcPct val="100000"/>
              </a:lnSpc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s-ES" sz="2800" b="1" dirty="0">
                <a:solidFill>
                  <a:schemeClr val="bg1"/>
                </a:solidFill>
              </a:rPr>
              <a:t>Auditorías de sistemas de gestión ISO 9001, ISO 14001,  ISO 45001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79107" y="2356088"/>
            <a:ext cx="8192134" cy="16825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CLASIFICACIÓN DE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LAS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AUDITORÍAS </a:t>
            </a:r>
            <a:r>
              <a:rPr lang="es-EC" spc="-10" dirty="0">
                <a:solidFill>
                  <a:srgbClr val="525252"/>
                </a:solidFill>
                <a:latin typeface="Arial"/>
                <a:cs typeface="Arial"/>
              </a:rPr>
              <a:t>EN FUNCIÓN DE LA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RELACIÓN 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AUDITOR</a:t>
            </a:r>
            <a:r>
              <a:rPr lang="es-EC" sz="1800" spc="-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- </a:t>
            </a:r>
            <a:r>
              <a:rPr sz="1800" spc="-30" dirty="0">
                <a:solidFill>
                  <a:srgbClr val="525252"/>
                </a:solidFill>
                <a:latin typeface="Arial"/>
                <a:cs typeface="Arial"/>
              </a:rPr>
              <a:t>AUDITADO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Font typeface="Arial"/>
              <a:buChar char="►"/>
              <a:tabLst>
                <a:tab pos="24130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De primera</a:t>
            </a:r>
            <a:r>
              <a:rPr sz="1800" spc="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parte</a:t>
            </a:r>
            <a:endParaRPr sz="18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Font typeface="Arial"/>
              <a:buChar char="►"/>
              <a:tabLst>
                <a:tab pos="24130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De segunda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parte</a:t>
            </a:r>
            <a:endParaRPr sz="18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Font typeface="Arial"/>
              <a:buChar char="►"/>
              <a:tabLst>
                <a:tab pos="24130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tercera</a:t>
            </a:r>
            <a:r>
              <a:rPr sz="1800" spc="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parte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457200" y="767080"/>
            <a:ext cx="69342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 marR="5080">
              <a:lnSpc>
                <a:spcPct val="100000"/>
              </a:lnSpc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s-ES" sz="2800" b="1" dirty="0">
                <a:solidFill>
                  <a:srgbClr val="0070C0"/>
                </a:solidFill>
              </a:rPr>
              <a:t>Auditorías de sistemas de gestión ISO 9001, ISO 14001,  ISO 45001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479107" y="1752600"/>
            <a:ext cx="7886700" cy="40421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solidFill>
                  <a:schemeClr val="bg1"/>
                </a:solidFill>
              </a:rPr>
              <a:t>AUDITORÍAS </a:t>
            </a:r>
            <a:r>
              <a:rPr spc="-5" dirty="0">
                <a:solidFill>
                  <a:schemeClr val="bg1"/>
                </a:solidFill>
              </a:rPr>
              <a:t>DE PRIMERA</a:t>
            </a:r>
            <a:r>
              <a:rPr spc="-30" dirty="0">
                <a:solidFill>
                  <a:schemeClr val="bg1"/>
                </a:solidFill>
              </a:rPr>
              <a:t> </a:t>
            </a:r>
            <a:r>
              <a:rPr spc="-40" dirty="0">
                <a:solidFill>
                  <a:schemeClr val="bg1"/>
                </a:solidFill>
              </a:rPr>
              <a:t>PARTE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solidFill>
                <a:schemeClr val="bg1"/>
              </a:solidFill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b="0" spc="-5" dirty="0">
                <a:solidFill>
                  <a:schemeClr val="bg1"/>
                </a:solidFill>
                <a:latin typeface="Arial"/>
                <a:cs typeface="Arial"/>
              </a:rPr>
              <a:t>Se </a:t>
            </a: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les </a:t>
            </a:r>
            <a:r>
              <a:rPr b="0" spc="-5" dirty="0">
                <a:solidFill>
                  <a:schemeClr val="bg1"/>
                </a:solidFill>
                <a:latin typeface="Arial"/>
                <a:cs typeface="Arial"/>
              </a:rPr>
              <a:t>llama </a:t>
            </a: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auditorías</a:t>
            </a:r>
            <a:r>
              <a:rPr b="0" spc="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internas.</a:t>
            </a: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Son </a:t>
            </a:r>
            <a:r>
              <a:rPr b="0" spc="-5" dirty="0">
                <a:solidFill>
                  <a:schemeClr val="bg1"/>
                </a:solidFill>
                <a:latin typeface="Arial"/>
                <a:cs typeface="Arial"/>
              </a:rPr>
              <a:t>requisito </a:t>
            </a: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del </a:t>
            </a:r>
            <a:r>
              <a:rPr b="0" spc="-5" dirty="0">
                <a:solidFill>
                  <a:schemeClr val="bg1"/>
                </a:solidFill>
                <a:latin typeface="Arial"/>
                <a:cs typeface="Arial"/>
              </a:rPr>
              <a:t>sistema </a:t>
            </a: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de gestión </a:t>
            </a:r>
            <a:r>
              <a:rPr b="0" spc="-5" dirty="0">
                <a:solidFill>
                  <a:schemeClr val="bg1"/>
                </a:solidFill>
                <a:latin typeface="Arial"/>
                <a:cs typeface="Arial"/>
              </a:rPr>
              <a:t>(intervalos </a:t>
            </a: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periódicos </a:t>
            </a:r>
            <a:r>
              <a:rPr b="0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b="0" spc="19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planificados)</a:t>
            </a: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Son realizadas por </a:t>
            </a:r>
            <a:r>
              <a:rPr b="0" spc="-5" dirty="0">
                <a:solidFill>
                  <a:schemeClr val="bg1"/>
                </a:solidFill>
                <a:latin typeface="Arial"/>
                <a:cs typeface="Arial"/>
              </a:rPr>
              <a:t>o </a:t>
            </a: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en nombre de </a:t>
            </a:r>
            <a:r>
              <a:rPr b="0" spc="-5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propia organización para fines</a:t>
            </a:r>
            <a:r>
              <a:rPr b="0" spc="3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internos.</a:t>
            </a: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b="0" spc="-5" dirty="0">
                <a:solidFill>
                  <a:schemeClr val="bg1"/>
                </a:solidFill>
                <a:latin typeface="Arial"/>
                <a:cs typeface="Arial"/>
              </a:rPr>
              <a:t>Se </a:t>
            </a: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ejecutan de manera continua, </a:t>
            </a:r>
            <a:r>
              <a:rPr b="0" spc="-5" dirty="0">
                <a:solidFill>
                  <a:schemeClr val="bg1"/>
                </a:solidFill>
                <a:latin typeface="Arial"/>
                <a:cs typeface="Arial"/>
              </a:rPr>
              <a:t>sistemática, </a:t>
            </a: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planificada </a:t>
            </a:r>
            <a:r>
              <a:rPr b="0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b="0" spc="19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programada.</a:t>
            </a: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Realizadas por auditores internos debidamente capacitados </a:t>
            </a:r>
            <a:r>
              <a:rPr b="0" spc="-5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b="0" spc="30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chemeClr val="bg1"/>
                </a:solidFill>
                <a:latin typeface="Arial"/>
                <a:cs typeface="Arial"/>
              </a:rPr>
              <a:t>independientes.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479107" y="328612"/>
            <a:ext cx="7140893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 marR="5080">
              <a:lnSpc>
                <a:spcPct val="100000"/>
              </a:lnSpc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s-ES" sz="2800" b="1" dirty="0">
                <a:solidFill>
                  <a:schemeClr val="bg1"/>
                </a:solidFill>
              </a:rPr>
              <a:t>Auditorías de sistemas de gestión ISO 9001, ISO 14001,  ISO 45001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9262" y="2286000"/>
            <a:ext cx="8245475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525252"/>
                </a:solidFill>
                <a:latin typeface="Arial"/>
                <a:cs typeface="Arial"/>
              </a:rPr>
              <a:t>AUDITORÍAS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DE SEGUNDA</a:t>
            </a:r>
            <a:r>
              <a:rPr sz="1800" b="1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b="1" spc="-40" dirty="0">
                <a:solidFill>
                  <a:srgbClr val="525252"/>
                </a:solidFill>
                <a:latin typeface="Arial"/>
                <a:cs typeface="Arial"/>
              </a:rPr>
              <a:t>PARTE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Son auditorías</a:t>
            </a:r>
            <a:r>
              <a:rPr sz="1800" spc="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externas.</a:t>
            </a:r>
            <a:endParaRPr sz="1800" dirty="0">
              <a:latin typeface="Arial"/>
              <a:cs typeface="Arial"/>
            </a:endParaRPr>
          </a:p>
          <a:p>
            <a:pPr marL="241300" marR="508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  <a:tab pos="708660" algn="l"/>
                <a:tab pos="2026920" algn="l"/>
                <a:tab pos="2545715" algn="l"/>
                <a:tab pos="2911475" algn="l"/>
                <a:tab pos="3785870" algn="l"/>
                <a:tab pos="4227830" algn="l"/>
                <a:tab pos="4798060" algn="l"/>
                <a:tab pos="6282055" algn="l"/>
                <a:tab pos="7015480" algn="l"/>
                <a:tab pos="745744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ro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ll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po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in</a:t>
            </a:r>
            <a:r>
              <a:rPr sz="1800" spc="15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é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un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gan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10" dirty="0">
                <a:solidFill>
                  <a:srgbClr val="525252"/>
                </a:solidFill>
                <a:latin typeface="Arial"/>
                <a:cs typeface="Arial"/>
              </a:rPr>
              <a:t>z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ó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ha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u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te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rc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, 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normalmente proveedores,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subcontratistas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</a:t>
            </a:r>
            <a:r>
              <a:rPr sz="1800" spc="9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franquiciados.</a:t>
            </a:r>
            <a:endParaRPr sz="1800" dirty="0">
              <a:latin typeface="Arial"/>
              <a:cs typeface="Arial"/>
            </a:endParaRPr>
          </a:p>
          <a:p>
            <a:pPr marL="240665" marR="635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El objetivo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determinar la adecuación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los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sistemas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gestión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con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los 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servicios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que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han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 se van a</a:t>
            </a:r>
            <a:r>
              <a:rPr sz="1800" spc="5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contratar.</a:t>
            </a:r>
            <a:endParaRPr sz="1800" dirty="0">
              <a:latin typeface="Arial"/>
              <a:cs typeface="Arial"/>
            </a:endParaRPr>
          </a:p>
          <a:p>
            <a:pPr marL="241300" marR="508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  <a:tab pos="1033780" algn="l"/>
                <a:tab pos="1485900" algn="l"/>
                <a:tab pos="2877820" algn="l"/>
                <a:tab pos="3342640" algn="l"/>
                <a:tab pos="3653154" algn="l"/>
                <a:tab pos="4422775" algn="l"/>
                <a:tab pos="5445760" algn="l"/>
                <a:tab pos="6240780" algn="l"/>
                <a:tab pos="6742430" algn="l"/>
                <a:tab pos="7231380" algn="l"/>
                <a:tab pos="8104505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ued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10" dirty="0">
                <a:solidFill>
                  <a:srgbClr val="525252"/>
                </a:solidFill>
                <a:latin typeface="Arial"/>
                <a:cs typeface="Arial"/>
              </a:rPr>
              <a:t>s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es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l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ad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po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p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525252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sa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cl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en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te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c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s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u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me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	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  contratarla 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un</a:t>
            </a:r>
            <a:r>
              <a:rPr sz="1800" spc="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tercero.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1" name="object 2"/>
          <p:cNvSpPr txBox="1">
            <a:spLocks/>
          </p:cNvSpPr>
          <p:nvPr/>
        </p:nvSpPr>
        <p:spPr>
          <a:xfrm>
            <a:off x="441301" y="709929"/>
            <a:ext cx="6953511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 marR="5080">
              <a:lnSpc>
                <a:spcPct val="100000"/>
              </a:lnSpc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s-ES" sz="2800" b="1" dirty="0">
                <a:solidFill>
                  <a:srgbClr val="0070C0"/>
                </a:solidFill>
              </a:rPr>
              <a:t>Auditorías de sistemas de gestión ISO 9001, ISO 14001,  ISO 45001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79107" y="2108200"/>
            <a:ext cx="8248015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chemeClr val="bg1"/>
                </a:solidFill>
                <a:latin typeface="Arial"/>
                <a:cs typeface="Arial"/>
              </a:rPr>
              <a:t>AUDITORÍAS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DE TERCERA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40" dirty="0">
                <a:solidFill>
                  <a:schemeClr val="bg1"/>
                </a:solidFill>
                <a:latin typeface="Arial"/>
                <a:cs typeface="Arial"/>
              </a:rPr>
              <a:t>PARTE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41300" indent="-228600" algn="just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Son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auditorías</a:t>
            </a:r>
            <a:r>
              <a:rPr sz="1800" spc="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externas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41300" marR="8255" indent="-228600" algn="just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Actividad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que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se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realiza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para </a:t>
            </a:r>
            <a:r>
              <a:rPr sz="1800" spc="-15" dirty="0" err="1">
                <a:solidFill>
                  <a:schemeClr val="bg1"/>
                </a:solidFill>
                <a:latin typeface="Arial"/>
                <a:cs typeface="Arial"/>
              </a:rPr>
              <a:t>comprobar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mediante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el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examen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evaluación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evidencias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objetivas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que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el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sistema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gestión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implantado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es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adecuado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con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los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requisitos</a:t>
            </a:r>
            <a:r>
              <a:rPr sz="1800" spc="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especificados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41300" marR="5080" indent="-229235" algn="just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Realizadas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por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entidades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competentes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autorizadas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para la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certificación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concesión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del</a:t>
            </a:r>
            <a:r>
              <a:rPr sz="1800" spc="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certificado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40665" marR="8890" indent="-228600" algn="just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Proporcionan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confianza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los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clientes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potenciales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u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otras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partes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 err="1">
                <a:solidFill>
                  <a:schemeClr val="bg1"/>
                </a:solidFill>
                <a:latin typeface="Arial"/>
                <a:cs typeface="Arial"/>
              </a:rPr>
              <a:t>interesadas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800" spc="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 err="1">
                <a:solidFill>
                  <a:schemeClr val="bg1"/>
                </a:solidFill>
                <a:latin typeface="Arial"/>
                <a:cs typeface="Arial"/>
              </a:rPr>
              <a:t>organización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479107" y="649402"/>
            <a:ext cx="7064693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 marR="5080">
              <a:lnSpc>
                <a:spcPct val="100000"/>
              </a:lnSpc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s-ES" sz="2800" b="1" dirty="0">
                <a:solidFill>
                  <a:schemeClr val="bg1"/>
                </a:solidFill>
              </a:rPr>
              <a:t>Auditorías de sistemas de gestión ISO 9001, ISO 14001,  ISO 45001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79107" y="2534920"/>
            <a:ext cx="8246109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525252"/>
                </a:solidFill>
                <a:latin typeface="Arial"/>
                <a:cs typeface="Arial"/>
              </a:rPr>
              <a:t>FACTORES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ÉXITO </a:t>
            </a:r>
            <a:r>
              <a:rPr sz="1800" spc="-40" dirty="0">
                <a:solidFill>
                  <a:srgbClr val="525252"/>
                </a:solidFill>
                <a:latin typeface="Arial"/>
                <a:cs typeface="Arial"/>
              </a:rPr>
              <a:t>PARA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UNA AUDITORÍA</a:t>
            </a:r>
            <a:r>
              <a:rPr lang="es-EC" sz="1800" spc="-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36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525252"/>
                </a:solidFill>
                <a:latin typeface="Arial"/>
                <a:cs typeface="Arial"/>
              </a:rPr>
              <a:t>SATISFACTORIA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Apoyo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gerencia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 alta</a:t>
            </a:r>
            <a:r>
              <a:rPr sz="1800" spc="9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dirección.</a:t>
            </a:r>
            <a:endParaRPr sz="1800" dirty="0">
              <a:latin typeface="Arial"/>
              <a:cs typeface="Arial"/>
            </a:endParaRPr>
          </a:p>
          <a:p>
            <a:pPr marL="241300" marR="5715" indent="-229235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Equipo auditor capacitado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entrenado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(suficiente formación teórico-práctica 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 las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materias a</a:t>
            </a:r>
            <a:r>
              <a:rPr sz="1800" spc="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auditar)</a:t>
            </a:r>
            <a:endParaRPr sz="18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Autonomía en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 las funciones del equipo</a:t>
            </a:r>
            <a:r>
              <a:rPr sz="1800" spc="16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525252"/>
                </a:solidFill>
                <a:latin typeface="Arial"/>
                <a:cs typeface="Arial"/>
              </a:rPr>
              <a:t>auditor.</a:t>
            </a:r>
            <a:endParaRPr sz="1800" dirty="0">
              <a:latin typeface="Arial"/>
              <a:cs typeface="Arial"/>
            </a:endParaRPr>
          </a:p>
          <a:p>
            <a:pPr marL="240665" marR="508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Facilitar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acceso 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las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oficinas, la información documentada,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personal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de 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empresa, al equipo auditor cuando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sea</a:t>
            </a:r>
            <a:r>
              <a:rPr sz="1800" spc="13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preciso.</a:t>
            </a:r>
            <a:endParaRPr sz="18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Descripción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pormenorizada del procedimiento de</a:t>
            </a:r>
            <a:r>
              <a:rPr sz="1800" spc="1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479107" y="767080"/>
            <a:ext cx="6759893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 marR="5080">
              <a:lnSpc>
                <a:spcPct val="100000"/>
              </a:lnSpc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s-ES" sz="2800" b="1" dirty="0">
                <a:solidFill>
                  <a:srgbClr val="0070C0"/>
                </a:solidFill>
              </a:rPr>
              <a:t>Auditorías de sistemas de gestión ISO 9001, ISO 14001,  ISO 45001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79107" y="1452880"/>
            <a:ext cx="3003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chemeClr val="bg1"/>
                </a:solidFill>
                <a:latin typeface="Arial"/>
                <a:cs typeface="Arial"/>
              </a:rPr>
              <a:t>PASOS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DE UNA</a:t>
            </a:r>
            <a:r>
              <a:rPr lang="es-EC" sz="1800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2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70916" y="2040635"/>
            <a:ext cx="1615440" cy="981710"/>
            <a:chOff x="470916" y="2040635"/>
            <a:chExt cx="1615440" cy="981710"/>
          </a:xfrm>
          <a:solidFill>
            <a:schemeClr val="bg2">
              <a:lumMod val="50000"/>
            </a:schemeClr>
          </a:solidFill>
        </p:grpSpPr>
        <p:sp>
          <p:nvSpPr>
            <p:cNvPr id="5" name="object 5"/>
            <p:cNvSpPr/>
            <p:nvPr/>
          </p:nvSpPr>
          <p:spPr>
            <a:xfrm>
              <a:off x="483870" y="2053589"/>
              <a:ext cx="1590040" cy="955675"/>
            </a:xfrm>
            <a:custGeom>
              <a:avLst/>
              <a:gdLst/>
              <a:ahLst/>
              <a:cxnLst/>
              <a:rect l="l" t="t" r="r" b="b"/>
              <a:pathLst>
                <a:path w="1590039" h="955675">
                  <a:moveTo>
                    <a:pt x="1493977" y="0"/>
                  </a:moveTo>
                  <a:lnTo>
                    <a:pt x="95554" y="0"/>
                  </a:lnTo>
                  <a:lnTo>
                    <a:pt x="58362" y="7509"/>
                  </a:lnTo>
                  <a:lnTo>
                    <a:pt x="27989" y="27989"/>
                  </a:lnTo>
                  <a:lnTo>
                    <a:pt x="7509" y="58362"/>
                  </a:lnTo>
                  <a:lnTo>
                    <a:pt x="0" y="95554"/>
                  </a:lnTo>
                  <a:lnTo>
                    <a:pt x="0" y="859993"/>
                  </a:lnTo>
                  <a:lnTo>
                    <a:pt x="7509" y="897185"/>
                  </a:lnTo>
                  <a:lnTo>
                    <a:pt x="27989" y="927558"/>
                  </a:lnTo>
                  <a:lnTo>
                    <a:pt x="58362" y="948038"/>
                  </a:lnTo>
                  <a:lnTo>
                    <a:pt x="95554" y="955547"/>
                  </a:lnTo>
                  <a:lnTo>
                    <a:pt x="1493977" y="955547"/>
                  </a:lnTo>
                  <a:lnTo>
                    <a:pt x="1531169" y="948038"/>
                  </a:lnTo>
                  <a:lnTo>
                    <a:pt x="1561542" y="927558"/>
                  </a:lnTo>
                  <a:lnTo>
                    <a:pt x="1582022" y="897185"/>
                  </a:lnTo>
                  <a:lnTo>
                    <a:pt x="1589532" y="859993"/>
                  </a:lnTo>
                  <a:lnTo>
                    <a:pt x="1589532" y="95554"/>
                  </a:lnTo>
                  <a:lnTo>
                    <a:pt x="1582022" y="58362"/>
                  </a:lnTo>
                  <a:lnTo>
                    <a:pt x="1561542" y="27989"/>
                  </a:lnTo>
                  <a:lnTo>
                    <a:pt x="1531169" y="7509"/>
                  </a:lnTo>
                  <a:lnTo>
                    <a:pt x="149397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3870" y="2053589"/>
              <a:ext cx="1590040" cy="955675"/>
            </a:xfrm>
            <a:custGeom>
              <a:avLst/>
              <a:gdLst/>
              <a:ahLst/>
              <a:cxnLst/>
              <a:rect l="l" t="t" r="r" b="b"/>
              <a:pathLst>
                <a:path w="1590039" h="955675">
                  <a:moveTo>
                    <a:pt x="0" y="95554"/>
                  </a:moveTo>
                  <a:lnTo>
                    <a:pt x="7509" y="58362"/>
                  </a:lnTo>
                  <a:lnTo>
                    <a:pt x="27989" y="27989"/>
                  </a:lnTo>
                  <a:lnTo>
                    <a:pt x="58362" y="7509"/>
                  </a:lnTo>
                  <a:lnTo>
                    <a:pt x="95554" y="0"/>
                  </a:lnTo>
                  <a:lnTo>
                    <a:pt x="1493977" y="0"/>
                  </a:lnTo>
                  <a:lnTo>
                    <a:pt x="1531169" y="7509"/>
                  </a:lnTo>
                  <a:lnTo>
                    <a:pt x="1561542" y="27989"/>
                  </a:lnTo>
                  <a:lnTo>
                    <a:pt x="1582022" y="58362"/>
                  </a:lnTo>
                  <a:lnTo>
                    <a:pt x="1589532" y="95554"/>
                  </a:lnTo>
                  <a:lnTo>
                    <a:pt x="1589532" y="859993"/>
                  </a:lnTo>
                  <a:lnTo>
                    <a:pt x="1582022" y="897185"/>
                  </a:lnTo>
                  <a:lnTo>
                    <a:pt x="1561542" y="927558"/>
                  </a:lnTo>
                  <a:lnTo>
                    <a:pt x="1531169" y="948038"/>
                  </a:lnTo>
                  <a:lnTo>
                    <a:pt x="1493977" y="955547"/>
                  </a:lnTo>
                  <a:lnTo>
                    <a:pt x="95554" y="955547"/>
                  </a:lnTo>
                  <a:lnTo>
                    <a:pt x="58362" y="948038"/>
                  </a:lnTo>
                  <a:lnTo>
                    <a:pt x="27989" y="927558"/>
                  </a:lnTo>
                  <a:lnTo>
                    <a:pt x="7509" y="897185"/>
                  </a:lnTo>
                  <a:lnTo>
                    <a:pt x="0" y="859993"/>
                  </a:lnTo>
                  <a:lnTo>
                    <a:pt x="0" y="9555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15151" y="2385986"/>
            <a:ext cx="52514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Arial"/>
                <a:cs typeface="Arial"/>
              </a:rPr>
              <a:t>I</a:t>
            </a:r>
            <a:r>
              <a:rPr sz="1500" b="1" spc="-5" dirty="0">
                <a:latin typeface="Arial"/>
                <a:cs typeface="Arial"/>
              </a:rPr>
              <a:t>n</a:t>
            </a:r>
            <a:r>
              <a:rPr sz="1500" b="1" dirty="0">
                <a:latin typeface="Arial"/>
                <a:cs typeface="Arial"/>
              </a:rPr>
              <a:t>i</a:t>
            </a:r>
            <a:r>
              <a:rPr sz="1500" b="1" spc="5" dirty="0">
                <a:latin typeface="Arial"/>
                <a:cs typeface="Arial"/>
              </a:rPr>
              <a:t>c</a:t>
            </a:r>
            <a:r>
              <a:rPr sz="1500" b="1" dirty="0">
                <a:latin typeface="Arial"/>
                <a:cs typeface="Arial"/>
              </a:rPr>
              <a:t>io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32660" y="2333244"/>
            <a:ext cx="337185" cy="394970"/>
          </a:xfrm>
          <a:custGeom>
            <a:avLst/>
            <a:gdLst/>
            <a:ahLst/>
            <a:cxnLst/>
            <a:rect l="l" t="t" r="r" b="b"/>
            <a:pathLst>
              <a:path w="337185" h="394969">
                <a:moveTo>
                  <a:pt x="168402" y="0"/>
                </a:moveTo>
                <a:lnTo>
                  <a:pt x="168402" y="78943"/>
                </a:lnTo>
                <a:lnTo>
                  <a:pt x="0" y="78943"/>
                </a:lnTo>
                <a:lnTo>
                  <a:pt x="0" y="315772"/>
                </a:lnTo>
                <a:lnTo>
                  <a:pt x="168402" y="315772"/>
                </a:lnTo>
                <a:lnTo>
                  <a:pt x="168402" y="394716"/>
                </a:lnTo>
                <a:lnTo>
                  <a:pt x="336804" y="197358"/>
                </a:lnTo>
                <a:lnTo>
                  <a:pt x="168402" y="0"/>
                </a:lnTo>
                <a:close/>
              </a:path>
            </a:pathLst>
          </a:cu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2697479" y="2040635"/>
            <a:ext cx="1617345" cy="981710"/>
            <a:chOff x="2697479" y="2040635"/>
            <a:chExt cx="1617345" cy="98171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0" name="object 10"/>
            <p:cNvSpPr/>
            <p:nvPr/>
          </p:nvSpPr>
          <p:spPr>
            <a:xfrm>
              <a:off x="2710433" y="2053589"/>
              <a:ext cx="1591310" cy="955675"/>
            </a:xfrm>
            <a:custGeom>
              <a:avLst/>
              <a:gdLst/>
              <a:ahLst/>
              <a:cxnLst/>
              <a:rect l="l" t="t" r="r" b="b"/>
              <a:pathLst>
                <a:path w="1591310" h="955675">
                  <a:moveTo>
                    <a:pt x="1495501" y="0"/>
                  </a:moveTo>
                  <a:lnTo>
                    <a:pt x="95554" y="0"/>
                  </a:lnTo>
                  <a:lnTo>
                    <a:pt x="58362" y="7509"/>
                  </a:lnTo>
                  <a:lnTo>
                    <a:pt x="27989" y="27989"/>
                  </a:lnTo>
                  <a:lnTo>
                    <a:pt x="7509" y="58362"/>
                  </a:lnTo>
                  <a:lnTo>
                    <a:pt x="0" y="95554"/>
                  </a:lnTo>
                  <a:lnTo>
                    <a:pt x="0" y="859993"/>
                  </a:lnTo>
                  <a:lnTo>
                    <a:pt x="7509" y="897185"/>
                  </a:lnTo>
                  <a:lnTo>
                    <a:pt x="27989" y="927558"/>
                  </a:lnTo>
                  <a:lnTo>
                    <a:pt x="58362" y="948038"/>
                  </a:lnTo>
                  <a:lnTo>
                    <a:pt x="95554" y="955547"/>
                  </a:lnTo>
                  <a:lnTo>
                    <a:pt x="1495501" y="955547"/>
                  </a:lnTo>
                  <a:lnTo>
                    <a:pt x="1532693" y="948038"/>
                  </a:lnTo>
                  <a:lnTo>
                    <a:pt x="1563066" y="927558"/>
                  </a:lnTo>
                  <a:lnTo>
                    <a:pt x="1583546" y="897185"/>
                  </a:lnTo>
                  <a:lnTo>
                    <a:pt x="1591056" y="859993"/>
                  </a:lnTo>
                  <a:lnTo>
                    <a:pt x="1591056" y="95554"/>
                  </a:lnTo>
                  <a:lnTo>
                    <a:pt x="1583546" y="58362"/>
                  </a:lnTo>
                  <a:lnTo>
                    <a:pt x="1563066" y="27989"/>
                  </a:lnTo>
                  <a:lnTo>
                    <a:pt x="1532693" y="7509"/>
                  </a:lnTo>
                  <a:lnTo>
                    <a:pt x="149550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10433" y="2053589"/>
              <a:ext cx="1591310" cy="955675"/>
            </a:xfrm>
            <a:custGeom>
              <a:avLst/>
              <a:gdLst/>
              <a:ahLst/>
              <a:cxnLst/>
              <a:rect l="l" t="t" r="r" b="b"/>
              <a:pathLst>
                <a:path w="1591310" h="955675">
                  <a:moveTo>
                    <a:pt x="0" y="95554"/>
                  </a:moveTo>
                  <a:lnTo>
                    <a:pt x="7509" y="58362"/>
                  </a:lnTo>
                  <a:lnTo>
                    <a:pt x="27989" y="27989"/>
                  </a:lnTo>
                  <a:lnTo>
                    <a:pt x="58362" y="7509"/>
                  </a:lnTo>
                  <a:lnTo>
                    <a:pt x="95554" y="0"/>
                  </a:lnTo>
                  <a:lnTo>
                    <a:pt x="1495501" y="0"/>
                  </a:lnTo>
                  <a:lnTo>
                    <a:pt x="1532693" y="7509"/>
                  </a:lnTo>
                  <a:lnTo>
                    <a:pt x="1563066" y="27989"/>
                  </a:lnTo>
                  <a:lnTo>
                    <a:pt x="1583546" y="58362"/>
                  </a:lnTo>
                  <a:lnTo>
                    <a:pt x="1591056" y="95554"/>
                  </a:lnTo>
                  <a:lnTo>
                    <a:pt x="1591056" y="859993"/>
                  </a:lnTo>
                  <a:lnTo>
                    <a:pt x="1583546" y="897185"/>
                  </a:lnTo>
                  <a:lnTo>
                    <a:pt x="1563066" y="927558"/>
                  </a:lnTo>
                  <a:lnTo>
                    <a:pt x="1532693" y="948038"/>
                  </a:lnTo>
                  <a:lnTo>
                    <a:pt x="1495501" y="955547"/>
                  </a:lnTo>
                  <a:lnTo>
                    <a:pt x="95554" y="955547"/>
                  </a:lnTo>
                  <a:lnTo>
                    <a:pt x="58362" y="948038"/>
                  </a:lnTo>
                  <a:lnTo>
                    <a:pt x="27989" y="927558"/>
                  </a:lnTo>
                  <a:lnTo>
                    <a:pt x="7509" y="897185"/>
                  </a:lnTo>
                  <a:lnTo>
                    <a:pt x="0" y="859993"/>
                  </a:lnTo>
                  <a:lnTo>
                    <a:pt x="0" y="95554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788107" y="2287409"/>
            <a:ext cx="1433830" cy="45653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 indent="307340">
              <a:lnSpc>
                <a:spcPts val="1550"/>
              </a:lnSpc>
              <a:spcBef>
                <a:spcPts val="360"/>
              </a:spcBef>
            </a:pPr>
            <a:r>
              <a:rPr sz="1500" b="1" spc="-5" dirty="0">
                <a:latin typeface="Arial"/>
                <a:cs typeface="Arial"/>
              </a:rPr>
              <a:t>Revisión  do</a:t>
            </a:r>
            <a:r>
              <a:rPr sz="1500" b="1" spc="5" dirty="0">
                <a:latin typeface="Arial"/>
                <a:cs typeface="Arial"/>
              </a:rPr>
              <a:t>c</a:t>
            </a:r>
            <a:r>
              <a:rPr sz="1500" b="1" spc="-5" dirty="0">
                <a:latin typeface="Arial"/>
                <a:cs typeface="Arial"/>
              </a:rPr>
              <a:t>um</a:t>
            </a:r>
            <a:r>
              <a:rPr sz="1500" b="1" dirty="0">
                <a:latin typeface="Arial"/>
                <a:cs typeface="Arial"/>
              </a:rPr>
              <a:t>e</a:t>
            </a:r>
            <a:r>
              <a:rPr sz="1500" b="1" spc="-5" dirty="0">
                <a:latin typeface="Arial"/>
                <a:cs typeface="Arial"/>
              </a:rPr>
              <a:t>n</a:t>
            </a:r>
            <a:r>
              <a:rPr sz="1500" b="1" dirty="0">
                <a:latin typeface="Arial"/>
                <a:cs typeface="Arial"/>
              </a:rPr>
              <a:t>taci</a:t>
            </a:r>
            <a:r>
              <a:rPr sz="1500" b="1" spc="-5" dirty="0">
                <a:latin typeface="Arial"/>
                <a:cs typeface="Arial"/>
              </a:rPr>
              <a:t>ón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59223" y="2333244"/>
            <a:ext cx="337185" cy="394970"/>
          </a:xfrm>
          <a:custGeom>
            <a:avLst/>
            <a:gdLst/>
            <a:ahLst/>
            <a:cxnLst/>
            <a:rect l="l" t="t" r="r" b="b"/>
            <a:pathLst>
              <a:path w="337185" h="394969">
                <a:moveTo>
                  <a:pt x="168402" y="0"/>
                </a:moveTo>
                <a:lnTo>
                  <a:pt x="168402" y="78943"/>
                </a:lnTo>
                <a:lnTo>
                  <a:pt x="0" y="78943"/>
                </a:lnTo>
                <a:lnTo>
                  <a:pt x="0" y="315772"/>
                </a:lnTo>
                <a:lnTo>
                  <a:pt x="168402" y="315772"/>
                </a:lnTo>
                <a:lnTo>
                  <a:pt x="168402" y="394716"/>
                </a:lnTo>
                <a:lnTo>
                  <a:pt x="336804" y="197358"/>
                </a:lnTo>
                <a:lnTo>
                  <a:pt x="168402" y="0"/>
                </a:lnTo>
                <a:close/>
              </a:path>
            </a:pathLst>
          </a:cu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924044" y="2040635"/>
            <a:ext cx="1617345" cy="981710"/>
            <a:chOff x="4924044" y="2040635"/>
            <a:chExt cx="1617345" cy="98171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5" name="object 15"/>
            <p:cNvSpPr/>
            <p:nvPr/>
          </p:nvSpPr>
          <p:spPr>
            <a:xfrm>
              <a:off x="4936998" y="2053589"/>
              <a:ext cx="1591310" cy="955675"/>
            </a:xfrm>
            <a:custGeom>
              <a:avLst/>
              <a:gdLst/>
              <a:ahLst/>
              <a:cxnLst/>
              <a:rect l="l" t="t" r="r" b="b"/>
              <a:pathLst>
                <a:path w="1591309" h="955675">
                  <a:moveTo>
                    <a:pt x="1495501" y="0"/>
                  </a:moveTo>
                  <a:lnTo>
                    <a:pt x="95554" y="0"/>
                  </a:lnTo>
                  <a:lnTo>
                    <a:pt x="58362" y="7509"/>
                  </a:lnTo>
                  <a:lnTo>
                    <a:pt x="27989" y="27989"/>
                  </a:lnTo>
                  <a:lnTo>
                    <a:pt x="7509" y="58362"/>
                  </a:lnTo>
                  <a:lnTo>
                    <a:pt x="0" y="95554"/>
                  </a:lnTo>
                  <a:lnTo>
                    <a:pt x="0" y="859993"/>
                  </a:lnTo>
                  <a:lnTo>
                    <a:pt x="7509" y="897185"/>
                  </a:lnTo>
                  <a:lnTo>
                    <a:pt x="27989" y="927558"/>
                  </a:lnTo>
                  <a:lnTo>
                    <a:pt x="58362" y="948038"/>
                  </a:lnTo>
                  <a:lnTo>
                    <a:pt x="95554" y="955547"/>
                  </a:lnTo>
                  <a:lnTo>
                    <a:pt x="1495501" y="955547"/>
                  </a:lnTo>
                  <a:lnTo>
                    <a:pt x="1532693" y="948038"/>
                  </a:lnTo>
                  <a:lnTo>
                    <a:pt x="1563066" y="927558"/>
                  </a:lnTo>
                  <a:lnTo>
                    <a:pt x="1583546" y="897185"/>
                  </a:lnTo>
                  <a:lnTo>
                    <a:pt x="1591056" y="859993"/>
                  </a:lnTo>
                  <a:lnTo>
                    <a:pt x="1591056" y="95554"/>
                  </a:lnTo>
                  <a:lnTo>
                    <a:pt x="1583546" y="58362"/>
                  </a:lnTo>
                  <a:lnTo>
                    <a:pt x="1563066" y="27989"/>
                  </a:lnTo>
                  <a:lnTo>
                    <a:pt x="1532693" y="7509"/>
                  </a:lnTo>
                  <a:lnTo>
                    <a:pt x="149550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36998" y="2053589"/>
              <a:ext cx="1591310" cy="955675"/>
            </a:xfrm>
            <a:custGeom>
              <a:avLst/>
              <a:gdLst/>
              <a:ahLst/>
              <a:cxnLst/>
              <a:rect l="l" t="t" r="r" b="b"/>
              <a:pathLst>
                <a:path w="1591309" h="955675">
                  <a:moveTo>
                    <a:pt x="0" y="95554"/>
                  </a:moveTo>
                  <a:lnTo>
                    <a:pt x="7509" y="58362"/>
                  </a:lnTo>
                  <a:lnTo>
                    <a:pt x="27989" y="27989"/>
                  </a:lnTo>
                  <a:lnTo>
                    <a:pt x="58362" y="7509"/>
                  </a:lnTo>
                  <a:lnTo>
                    <a:pt x="95554" y="0"/>
                  </a:lnTo>
                  <a:lnTo>
                    <a:pt x="1495501" y="0"/>
                  </a:lnTo>
                  <a:lnTo>
                    <a:pt x="1532693" y="7509"/>
                  </a:lnTo>
                  <a:lnTo>
                    <a:pt x="1563066" y="27989"/>
                  </a:lnTo>
                  <a:lnTo>
                    <a:pt x="1583546" y="58362"/>
                  </a:lnTo>
                  <a:lnTo>
                    <a:pt x="1591056" y="95554"/>
                  </a:lnTo>
                  <a:lnTo>
                    <a:pt x="1591056" y="859993"/>
                  </a:lnTo>
                  <a:lnTo>
                    <a:pt x="1583546" y="897185"/>
                  </a:lnTo>
                  <a:lnTo>
                    <a:pt x="1563066" y="927558"/>
                  </a:lnTo>
                  <a:lnTo>
                    <a:pt x="1532693" y="948038"/>
                  </a:lnTo>
                  <a:lnTo>
                    <a:pt x="1495501" y="955547"/>
                  </a:lnTo>
                  <a:lnTo>
                    <a:pt x="95554" y="955547"/>
                  </a:lnTo>
                  <a:lnTo>
                    <a:pt x="58362" y="948038"/>
                  </a:lnTo>
                  <a:lnTo>
                    <a:pt x="27989" y="927558"/>
                  </a:lnTo>
                  <a:lnTo>
                    <a:pt x="7509" y="897185"/>
                  </a:lnTo>
                  <a:lnTo>
                    <a:pt x="0" y="859993"/>
                  </a:lnTo>
                  <a:lnTo>
                    <a:pt x="0" y="95554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167617" y="2385986"/>
            <a:ext cx="112966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Pr</a:t>
            </a:r>
            <a:r>
              <a:rPr sz="1500" b="1" spc="5" dirty="0">
                <a:latin typeface="Arial"/>
                <a:cs typeface="Arial"/>
              </a:rPr>
              <a:t>e</a:t>
            </a:r>
            <a:r>
              <a:rPr sz="1500" b="1" spc="-5" dirty="0">
                <a:latin typeface="Arial"/>
                <a:cs typeface="Arial"/>
              </a:rPr>
              <a:t>p</a:t>
            </a:r>
            <a:r>
              <a:rPr sz="1500" b="1" dirty="0">
                <a:latin typeface="Arial"/>
                <a:cs typeface="Arial"/>
              </a:rPr>
              <a:t>a</a:t>
            </a:r>
            <a:r>
              <a:rPr sz="1500" b="1" spc="-5" dirty="0">
                <a:latin typeface="Arial"/>
                <a:cs typeface="Arial"/>
              </a:rPr>
              <a:t>r</a:t>
            </a:r>
            <a:r>
              <a:rPr sz="1500" b="1" dirty="0">
                <a:latin typeface="Arial"/>
                <a:cs typeface="Arial"/>
              </a:rPr>
              <a:t>aci</a:t>
            </a:r>
            <a:r>
              <a:rPr sz="1500" b="1" spc="-5" dirty="0">
                <a:latin typeface="Arial"/>
                <a:cs typeface="Arial"/>
              </a:rPr>
              <a:t>ó</a:t>
            </a:r>
            <a:r>
              <a:rPr sz="1500" b="1" dirty="0">
                <a:latin typeface="Arial"/>
                <a:cs typeface="Arial"/>
              </a:rPr>
              <a:t>n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687311" y="2333244"/>
            <a:ext cx="337185" cy="394970"/>
          </a:xfrm>
          <a:custGeom>
            <a:avLst/>
            <a:gdLst/>
            <a:ahLst/>
            <a:cxnLst/>
            <a:rect l="l" t="t" r="r" b="b"/>
            <a:pathLst>
              <a:path w="337184" h="394969">
                <a:moveTo>
                  <a:pt x="168402" y="0"/>
                </a:moveTo>
                <a:lnTo>
                  <a:pt x="168402" y="78943"/>
                </a:lnTo>
                <a:lnTo>
                  <a:pt x="0" y="78943"/>
                </a:lnTo>
                <a:lnTo>
                  <a:pt x="0" y="315772"/>
                </a:lnTo>
                <a:lnTo>
                  <a:pt x="168402" y="315772"/>
                </a:lnTo>
                <a:lnTo>
                  <a:pt x="168402" y="394716"/>
                </a:lnTo>
                <a:lnTo>
                  <a:pt x="336804" y="197358"/>
                </a:lnTo>
                <a:lnTo>
                  <a:pt x="168402" y="0"/>
                </a:lnTo>
                <a:close/>
              </a:path>
            </a:pathLst>
          </a:cu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7152131" y="2040635"/>
            <a:ext cx="1615440" cy="981710"/>
            <a:chOff x="7152131" y="2040635"/>
            <a:chExt cx="1615440" cy="98171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object 20"/>
            <p:cNvSpPr/>
            <p:nvPr/>
          </p:nvSpPr>
          <p:spPr>
            <a:xfrm>
              <a:off x="7165085" y="2053589"/>
              <a:ext cx="1590040" cy="955675"/>
            </a:xfrm>
            <a:custGeom>
              <a:avLst/>
              <a:gdLst/>
              <a:ahLst/>
              <a:cxnLst/>
              <a:rect l="l" t="t" r="r" b="b"/>
              <a:pathLst>
                <a:path w="1590040" h="955675">
                  <a:moveTo>
                    <a:pt x="1493977" y="0"/>
                  </a:moveTo>
                  <a:lnTo>
                    <a:pt x="95554" y="0"/>
                  </a:lnTo>
                  <a:lnTo>
                    <a:pt x="58362" y="7509"/>
                  </a:lnTo>
                  <a:lnTo>
                    <a:pt x="27989" y="27989"/>
                  </a:lnTo>
                  <a:lnTo>
                    <a:pt x="7509" y="58362"/>
                  </a:lnTo>
                  <a:lnTo>
                    <a:pt x="0" y="95554"/>
                  </a:lnTo>
                  <a:lnTo>
                    <a:pt x="0" y="859993"/>
                  </a:lnTo>
                  <a:lnTo>
                    <a:pt x="7509" y="897185"/>
                  </a:lnTo>
                  <a:lnTo>
                    <a:pt x="27989" y="927558"/>
                  </a:lnTo>
                  <a:lnTo>
                    <a:pt x="58362" y="948038"/>
                  </a:lnTo>
                  <a:lnTo>
                    <a:pt x="95554" y="955547"/>
                  </a:lnTo>
                  <a:lnTo>
                    <a:pt x="1493977" y="955547"/>
                  </a:lnTo>
                  <a:lnTo>
                    <a:pt x="1531169" y="948038"/>
                  </a:lnTo>
                  <a:lnTo>
                    <a:pt x="1561542" y="927558"/>
                  </a:lnTo>
                  <a:lnTo>
                    <a:pt x="1582022" y="897185"/>
                  </a:lnTo>
                  <a:lnTo>
                    <a:pt x="1589532" y="859993"/>
                  </a:lnTo>
                  <a:lnTo>
                    <a:pt x="1589532" y="95554"/>
                  </a:lnTo>
                  <a:lnTo>
                    <a:pt x="1582022" y="58362"/>
                  </a:lnTo>
                  <a:lnTo>
                    <a:pt x="1561542" y="27989"/>
                  </a:lnTo>
                  <a:lnTo>
                    <a:pt x="1531169" y="7509"/>
                  </a:lnTo>
                  <a:lnTo>
                    <a:pt x="149397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165085" y="2053589"/>
              <a:ext cx="1590040" cy="955675"/>
            </a:xfrm>
            <a:custGeom>
              <a:avLst/>
              <a:gdLst/>
              <a:ahLst/>
              <a:cxnLst/>
              <a:rect l="l" t="t" r="r" b="b"/>
              <a:pathLst>
                <a:path w="1590040" h="955675">
                  <a:moveTo>
                    <a:pt x="0" y="95554"/>
                  </a:moveTo>
                  <a:lnTo>
                    <a:pt x="7509" y="58362"/>
                  </a:lnTo>
                  <a:lnTo>
                    <a:pt x="27989" y="27989"/>
                  </a:lnTo>
                  <a:lnTo>
                    <a:pt x="58362" y="7509"/>
                  </a:lnTo>
                  <a:lnTo>
                    <a:pt x="95554" y="0"/>
                  </a:lnTo>
                  <a:lnTo>
                    <a:pt x="1493977" y="0"/>
                  </a:lnTo>
                  <a:lnTo>
                    <a:pt x="1531169" y="7509"/>
                  </a:lnTo>
                  <a:lnTo>
                    <a:pt x="1561542" y="27989"/>
                  </a:lnTo>
                  <a:lnTo>
                    <a:pt x="1582022" y="58362"/>
                  </a:lnTo>
                  <a:lnTo>
                    <a:pt x="1589532" y="95554"/>
                  </a:lnTo>
                  <a:lnTo>
                    <a:pt x="1589532" y="859993"/>
                  </a:lnTo>
                  <a:lnTo>
                    <a:pt x="1582022" y="897185"/>
                  </a:lnTo>
                  <a:lnTo>
                    <a:pt x="1561542" y="927558"/>
                  </a:lnTo>
                  <a:lnTo>
                    <a:pt x="1531169" y="948038"/>
                  </a:lnTo>
                  <a:lnTo>
                    <a:pt x="1493977" y="955547"/>
                  </a:lnTo>
                  <a:lnTo>
                    <a:pt x="95554" y="955547"/>
                  </a:lnTo>
                  <a:lnTo>
                    <a:pt x="58362" y="948038"/>
                  </a:lnTo>
                  <a:lnTo>
                    <a:pt x="27989" y="927558"/>
                  </a:lnTo>
                  <a:lnTo>
                    <a:pt x="7509" y="897185"/>
                  </a:lnTo>
                  <a:lnTo>
                    <a:pt x="0" y="859993"/>
                  </a:lnTo>
                  <a:lnTo>
                    <a:pt x="0" y="95554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420661" y="2385986"/>
            <a:ext cx="107759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latin typeface="Arial"/>
                <a:cs typeface="Arial"/>
              </a:rPr>
              <a:t>R</a:t>
            </a:r>
            <a:r>
              <a:rPr sz="1500" b="1" dirty="0">
                <a:latin typeface="Arial"/>
                <a:cs typeface="Arial"/>
              </a:rPr>
              <a:t>ealizaci</a:t>
            </a:r>
            <a:r>
              <a:rPr sz="1500" b="1" spc="-5" dirty="0">
                <a:latin typeface="Arial"/>
                <a:cs typeface="Arial"/>
              </a:rPr>
              <a:t>ó</a:t>
            </a:r>
            <a:r>
              <a:rPr sz="1500" b="1" dirty="0">
                <a:latin typeface="Arial"/>
                <a:cs typeface="Arial"/>
              </a:rPr>
              <a:t>n</a:t>
            </a:r>
            <a:endParaRPr sz="1500" dirty="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679192" y="3697223"/>
            <a:ext cx="1617345" cy="981710"/>
            <a:chOff x="2679192" y="3697223"/>
            <a:chExt cx="1617345" cy="98171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4" name="object 24"/>
            <p:cNvSpPr/>
            <p:nvPr/>
          </p:nvSpPr>
          <p:spPr>
            <a:xfrm>
              <a:off x="2692146" y="3710177"/>
              <a:ext cx="1591310" cy="955675"/>
            </a:xfrm>
            <a:custGeom>
              <a:avLst/>
              <a:gdLst/>
              <a:ahLst/>
              <a:cxnLst/>
              <a:rect l="l" t="t" r="r" b="b"/>
              <a:pathLst>
                <a:path w="1591310" h="955675">
                  <a:moveTo>
                    <a:pt x="1495501" y="0"/>
                  </a:moveTo>
                  <a:lnTo>
                    <a:pt x="95554" y="0"/>
                  </a:lnTo>
                  <a:lnTo>
                    <a:pt x="58362" y="7509"/>
                  </a:lnTo>
                  <a:lnTo>
                    <a:pt x="27989" y="27989"/>
                  </a:lnTo>
                  <a:lnTo>
                    <a:pt x="7509" y="58362"/>
                  </a:lnTo>
                  <a:lnTo>
                    <a:pt x="0" y="95554"/>
                  </a:lnTo>
                  <a:lnTo>
                    <a:pt x="0" y="859993"/>
                  </a:lnTo>
                  <a:lnTo>
                    <a:pt x="7509" y="897185"/>
                  </a:lnTo>
                  <a:lnTo>
                    <a:pt x="27989" y="927558"/>
                  </a:lnTo>
                  <a:lnTo>
                    <a:pt x="58362" y="948038"/>
                  </a:lnTo>
                  <a:lnTo>
                    <a:pt x="95554" y="955547"/>
                  </a:lnTo>
                  <a:lnTo>
                    <a:pt x="1495501" y="955547"/>
                  </a:lnTo>
                  <a:lnTo>
                    <a:pt x="1532693" y="948038"/>
                  </a:lnTo>
                  <a:lnTo>
                    <a:pt x="1563066" y="927558"/>
                  </a:lnTo>
                  <a:lnTo>
                    <a:pt x="1583546" y="897185"/>
                  </a:lnTo>
                  <a:lnTo>
                    <a:pt x="1591056" y="859993"/>
                  </a:lnTo>
                  <a:lnTo>
                    <a:pt x="1591056" y="95554"/>
                  </a:lnTo>
                  <a:lnTo>
                    <a:pt x="1583546" y="58362"/>
                  </a:lnTo>
                  <a:lnTo>
                    <a:pt x="1563066" y="27989"/>
                  </a:lnTo>
                  <a:lnTo>
                    <a:pt x="1532693" y="7509"/>
                  </a:lnTo>
                  <a:lnTo>
                    <a:pt x="149550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92146" y="3710177"/>
              <a:ext cx="1591310" cy="955675"/>
            </a:xfrm>
            <a:custGeom>
              <a:avLst/>
              <a:gdLst/>
              <a:ahLst/>
              <a:cxnLst/>
              <a:rect l="l" t="t" r="r" b="b"/>
              <a:pathLst>
                <a:path w="1591310" h="955675">
                  <a:moveTo>
                    <a:pt x="0" y="95554"/>
                  </a:moveTo>
                  <a:lnTo>
                    <a:pt x="7509" y="58362"/>
                  </a:lnTo>
                  <a:lnTo>
                    <a:pt x="27989" y="27989"/>
                  </a:lnTo>
                  <a:lnTo>
                    <a:pt x="58362" y="7509"/>
                  </a:lnTo>
                  <a:lnTo>
                    <a:pt x="95554" y="0"/>
                  </a:lnTo>
                  <a:lnTo>
                    <a:pt x="1495501" y="0"/>
                  </a:lnTo>
                  <a:lnTo>
                    <a:pt x="1532693" y="7509"/>
                  </a:lnTo>
                  <a:lnTo>
                    <a:pt x="1563066" y="27989"/>
                  </a:lnTo>
                  <a:lnTo>
                    <a:pt x="1583546" y="58362"/>
                  </a:lnTo>
                  <a:lnTo>
                    <a:pt x="1591056" y="95554"/>
                  </a:lnTo>
                  <a:lnTo>
                    <a:pt x="1591056" y="859993"/>
                  </a:lnTo>
                  <a:lnTo>
                    <a:pt x="1583546" y="897185"/>
                  </a:lnTo>
                  <a:lnTo>
                    <a:pt x="1563066" y="927558"/>
                  </a:lnTo>
                  <a:lnTo>
                    <a:pt x="1532693" y="948038"/>
                  </a:lnTo>
                  <a:lnTo>
                    <a:pt x="1495501" y="955547"/>
                  </a:lnTo>
                  <a:lnTo>
                    <a:pt x="95554" y="955547"/>
                  </a:lnTo>
                  <a:lnTo>
                    <a:pt x="58362" y="948038"/>
                  </a:lnTo>
                  <a:lnTo>
                    <a:pt x="27989" y="927558"/>
                  </a:lnTo>
                  <a:lnTo>
                    <a:pt x="7509" y="897185"/>
                  </a:lnTo>
                  <a:lnTo>
                    <a:pt x="0" y="859993"/>
                  </a:lnTo>
                  <a:lnTo>
                    <a:pt x="0" y="95554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902242" y="4042168"/>
            <a:ext cx="116903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Seguimiento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440935" y="3989832"/>
            <a:ext cx="337185" cy="394970"/>
          </a:xfrm>
          <a:custGeom>
            <a:avLst/>
            <a:gdLst/>
            <a:ahLst/>
            <a:cxnLst/>
            <a:rect l="l" t="t" r="r" b="b"/>
            <a:pathLst>
              <a:path w="337185" h="394970">
                <a:moveTo>
                  <a:pt x="168401" y="0"/>
                </a:moveTo>
                <a:lnTo>
                  <a:pt x="0" y="197358"/>
                </a:lnTo>
                <a:lnTo>
                  <a:pt x="168401" y="394716"/>
                </a:lnTo>
                <a:lnTo>
                  <a:pt x="168401" y="315772"/>
                </a:lnTo>
                <a:lnTo>
                  <a:pt x="336803" y="315772"/>
                </a:lnTo>
                <a:lnTo>
                  <a:pt x="336803" y="78943"/>
                </a:lnTo>
                <a:lnTo>
                  <a:pt x="168401" y="78943"/>
                </a:lnTo>
                <a:lnTo>
                  <a:pt x="168401" y="0"/>
                </a:lnTo>
                <a:close/>
              </a:path>
            </a:pathLst>
          </a:cu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4905755" y="3697223"/>
            <a:ext cx="1617345" cy="981710"/>
            <a:chOff x="4905755" y="3697223"/>
            <a:chExt cx="1617345" cy="98171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9" name="object 29"/>
            <p:cNvSpPr/>
            <p:nvPr/>
          </p:nvSpPr>
          <p:spPr>
            <a:xfrm>
              <a:off x="4918709" y="3710177"/>
              <a:ext cx="1591310" cy="955675"/>
            </a:xfrm>
            <a:custGeom>
              <a:avLst/>
              <a:gdLst/>
              <a:ahLst/>
              <a:cxnLst/>
              <a:rect l="l" t="t" r="r" b="b"/>
              <a:pathLst>
                <a:path w="1591309" h="955675">
                  <a:moveTo>
                    <a:pt x="1495501" y="0"/>
                  </a:moveTo>
                  <a:lnTo>
                    <a:pt x="95554" y="0"/>
                  </a:lnTo>
                  <a:lnTo>
                    <a:pt x="58362" y="7509"/>
                  </a:lnTo>
                  <a:lnTo>
                    <a:pt x="27989" y="27989"/>
                  </a:lnTo>
                  <a:lnTo>
                    <a:pt x="7509" y="58362"/>
                  </a:lnTo>
                  <a:lnTo>
                    <a:pt x="0" y="95554"/>
                  </a:lnTo>
                  <a:lnTo>
                    <a:pt x="0" y="859993"/>
                  </a:lnTo>
                  <a:lnTo>
                    <a:pt x="7509" y="897185"/>
                  </a:lnTo>
                  <a:lnTo>
                    <a:pt x="27989" y="927558"/>
                  </a:lnTo>
                  <a:lnTo>
                    <a:pt x="58362" y="948038"/>
                  </a:lnTo>
                  <a:lnTo>
                    <a:pt x="95554" y="955547"/>
                  </a:lnTo>
                  <a:lnTo>
                    <a:pt x="1495501" y="955547"/>
                  </a:lnTo>
                  <a:lnTo>
                    <a:pt x="1532693" y="948038"/>
                  </a:lnTo>
                  <a:lnTo>
                    <a:pt x="1563066" y="927558"/>
                  </a:lnTo>
                  <a:lnTo>
                    <a:pt x="1583546" y="897185"/>
                  </a:lnTo>
                  <a:lnTo>
                    <a:pt x="1591056" y="859993"/>
                  </a:lnTo>
                  <a:lnTo>
                    <a:pt x="1591056" y="95554"/>
                  </a:lnTo>
                  <a:lnTo>
                    <a:pt x="1583546" y="58362"/>
                  </a:lnTo>
                  <a:lnTo>
                    <a:pt x="1563066" y="27989"/>
                  </a:lnTo>
                  <a:lnTo>
                    <a:pt x="1532693" y="7509"/>
                  </a:lnTo>
                  <a:lnTo>
                    <a:pt x="149550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918709" y="3710177"/>
              <a:ext cx="1591310" cy="955675"/>
            </a:xfrm>
            <a:custGeom>
              <a:avLst/>
              <a:gdLst/>
              <a:ahLst/>
              <a:cxnLst/>
              <a:rect l="l" t="t" r="r" b="b"/>
              <a:pathLst>
                <a:path w="1591309" h="955675">
                  <a:moveTo>
                    <a:pt x="0" y="95554"/>
                  </a:moveTo>
                  <a:lnTo>
                    <a:pt x="7509" y="58362"/>
                  </a:lnTo>
                  <a:lnTo>
                    <a:pt x="27989" y="27989"/>
                  </a:lnTo>
                  <a:lnTo>
                    <a:pt x="58362" y="7509"/>
                  </a:lnTo>
                  <a:lnTo>
                    <a:pt x="95554" y="0"/>
                  </a:lnTo>
                  <a:lnTo>
                    <a:pt x="1495501" y="0"/>
                  </a:lnTo>
                  <a:lnTo>
                    <a:pt x="1532693" y="7509"/>
                  </a:lnTo>
                  <a:lnTo>
                    <a:pt x="1563066" y="27989"/>
                  </a:lnTo>
                  <a:lnTo>
                    <a:pt x="1583546" y="58362"/>
                  </a:lnTo>
                  <a:lnTo>
                    <a:pt x="1591056" y="95554"/>
                  </a:lnTo>
                  <a:lnTo>
                    <a:pt x="1591056" y="859993"/>
                  </a:lnTo>
                  <a:lnTo>
                    <a:pt x="1583546" y="897185"/>
                  </a:lnTo>
                  <a:lnTo>
                    <a:pt x="1563066" y="927558"/>
                  </a:lnTo>
                  <a:lnTo>
                    <a:pt x="1532693" y="948038"/>
                  </a:lnTo>
                  <a:lnTo>
                    <a:pt x="1495501" y="955547"/>
                  </a:lnTo>
                  <a:lnTo>
                    <a:pt x="95554" y="955547"/>
                  </a:lnTo>
                  <a:lnTo>
                    <a:pt x="58362" y="948038"/>
                  </a:lnTo>
                  <a:lnTo>
                    <a:pt x="27989" y="927558"/>
                  </a:lnTo>
                  <a:lnTo>
                    <a:pt x="7509" y="897185"/>
                  </a:lnTo>
                  <a:lnTo>
                    <a:pt x="0" y="859993"/>
                  </a:lnTo>
                  <a:lnTo>
                    <a:pt x="0" y="95554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5153761" y="4042168"/>
            <a:ext cx="111887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F</a:t>
            </a:r>
            <a:r>
              <a:rPr sz="1500" b="1" dirty="0">
                <a:latin typeface="Arial"/>
                <a:cs typeface="Arial"/>
              </a:rPr>
              <a:t>i</a:t>
            </a:r>
            <a:r>
              <a:rPr sz="1500" b="1" spc="-5" dirty="0">
                <a:latin typeface="Arial"/>
                <a:cs typeface="Arial"/>
              </a:rPr>
              <a:t>n</a:t>
            </a:r>
            <a:r>
              <a:rPr sz="1500" b="1" dirty="0">
                <a:latin typeface="Arial"/>
                <a:cs typeface="Arial"/>
              </a:rPr>
              <a:t>ali</a:t>
            </a:r>
            <a:r>
              <a:rPr sz="1500" b="1" spc="5" dirty="0">
                <a:latin typeface="Arial"/>
                <a:cs typeface="Arial"/>
              </a:rPr>
              <a:t>z</a:t>
            </a:r>
            <a:r>
              <a:rPr sz="1500" b="1" dirty="0">
                <a:latin typeface="Arial"/>
                <a:cs typeface="Arial"/>
              </a:rPr>
              <a:t>aci</a:t>
            </a:r>
            <a:r>
              <a:rPr sz="1500" b="1" spc="-5" dirty="0">
                <a:latin typeface="Arial"/>
                <a:cs typeface="Arial"/>
              </a:rPr>
              <a:t>ó</a:t>
            </a:r>
            <a:r>
              <a:rPr sz="1500" b="1" dirty="0">
                <a:latin typeface="Arial"/>
                <a:cs typeface="Arial"/>
              </a:rPr>
              <a:t>n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667500" y="3989832"/>
            <a:ext cx="338455" cy="394970"/>
          </a:xfrm>
          <a:custGeom>
            <a:avLst/>
            <a:gdLst/>
            <a:ahLst/>
            <a:cxnLst/>
            <a:rect l="l" t="t" r="r" b="b"/>
            <a:pathLst>
              <a:path w="338454" h="394970">
                <a:moveTo>
                  <a:pt x="169163" y="0"/>
                </a:moveTo>
                <a:lnTo>
                  <a:pt x="0" y="197358"/>
                </a:lnTo>
                <a:lnTo>
                  <a:pt x="169163" y="394716"/>
                </a:lnTo>
                <a:lnTo>
                  <a:pt x="169163" y="315772"/>
                </a:lnTo>
                <a:lnTo>
                  <a:pt x="338327" y="315772"/>
                </a:lnTo>
                <a:lnTo>
                  <a:pt x="338327" y="78943"/>
                </a:lnTo>
                <a:lnTo>
                  <a:pt x="169163" y="78943"/>
                </a:lnTo>
                <a:lnTo>
                  <a:pt x="169163" y="0"/>
                </a:lnTo>
                <a:close/>
              </a:path>
            </a:pathLst>
          </a:cu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7133843" y="3697223"/>
            <a:ext cx="1615440" cy="981710"/>
            <a:chOff x="7133843" y="3697223"/>
            <a:chExt cx="1615440" cy="98171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34" name="object 34"/>
            <p:cNvSpPr/>
            <p:nvPr/>
          </p:nvSpPr>
          <p:spPr>
            <a:xfrm>
              <a:off x="7146797" y="3710177"/>
              <a:ext cx="1590040" cy="955675"/>
            </a:xfrm>
            <a:custGeom>
              <a:avLst/>
              <a:gdLst/>
              <a:ahLst/>
              <a:cxnLst/>
              <a:rect l="l" t="t" r="r" b="b"/>
              <a:pathLst>
                <a:path w="1590040" h="955675">
                  <a:moveTo>
                    <a:pt x="1493977" y="0"/>
                  </a:moveTo>
                  <a:lnTo>
                    <a:pt x="95554" y="0"/>
                  </a:lnTo>
                  <a:lnTo>
                    <a:pt x="58362" y="7509"/>
                  </a:lnTo>
                  <a:lnTo>
                    <a:pt x="27989" y="27989"/>
                  </a:lnTo>
                  <a:lnTo>
                    <a:pt x="7509" y="58362"/>
                  </a:lnTo>
                  <a:lnTo>
                    <a:pt x="0" y="95554"/>
                  </a:lnTo>
                  <a:lnTo>
                    <a:pt x="0" y="859993"/>
                  </a:lnTo>
                  <a:lnTo>
                    <a:pt x="7509" y="897185"/>
                  </a:lnTo>
                  <a:lnTo>
                    <a:pt x="27989" y="927558"/>
                  </a:lnTo>
                  <a:lnTo>
                    <a:pt x="58362" y="948038"/>
                  </a:lnTo>
                  <a:lnTo>
                    <a:pt x="95554" y="955547"/>
                  </a:lnTo>
                  <a:lnTo>
                    <a:pt x="1493977" y="955547"/>
                  </a:lnTo>
                  <a:lnTo>
                    <a:pt x="1531169" y="948038"/>
                  </a:lnTo>
                  <a:lnTo>
                    <a:pt x="1561542" y="927558"/>
                  </a:lnTo>
                  <a:lnTo>
                    <a:pt x="1582022" y="897185"/>
                  </a:lnTo>
                  <a:lnTo>
                    <a:pt x="1589532" y="859993"/>
                  </a:lnTo>
                  <a:lnTo>
                    <a:pt x="1589532" y="95554"/>
                  </a:lnTo>
                  <a:lnTo>
                    <a:pt x="1582022" y="58362"/>
                  </a:lnTo>
                  <a:lnTo>
                    <a:pt x="1561542" y="27989"/>
                  </a:lnTo>
                  <a:lnTo>
                    <a:pt x="1531169" y="7509"/>
                  </a:lnTo>
                  <a:lnTo>
                    <a:pt x="149397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146797" y="3710177"/>
              <a:ext cx="1590040" cy="955675"/>
            </a:xfrm>
            <a:custGeom>
              <a:avLst/>
              <a:gdLst/>
              <a:ahLst/>
              <a:cxnLst/>
              <a:rect l="l" t="t" r="r" b="b"/>
              <a:pathLst>
                <a:path w="1590040" h="955675">
                  <a:moveTo>
                    <a:pt x="0" y="95554"/>
                  </a:moveTo>
                  <a:lnTo>
                    <a:pt x="7509" y="58362"/>
                  </a:lnTo>
                  <a:lnTo>
                    <a:pt x="27989" y="27989"/>
                  </a:lnTo>
                  <a:lnTo>
                    <a:pt x="58362" y="7509"/>
                  </a:lnTo>
                  <a:lnTo>
                    <a:pt x="95554" y="0"/>
                  </a:lnTo>
                  <a:lnTo>
                    <a:pt x="1493977" y="0"/>
                  </a:lnTo>
                  <a:lnTo>
                    <a:pt x="1531169" y="7509"/>
                  </a:lnTo>
                  <a:lnTo>
                    <a:pt x="1561542" y="27989"/>
                  </a:lnTo>
                  <a:lnTo>
                    <a:pt x="1582022" y="58362"/>
                  </a:lnTo>
                  <a:lnTo>
                    <a:pt x="1589532" y="95554"/>
                  </a:lnTo>
                  <a:lnTo>
                    <a:pt x="1589532" y="859993"/>
                  </a:lnTo>
                  <a:lnTo>
                    <a:pt x="1582022" y="897185"/>
                  </a:lnTo>
                  <a:lnTo>
                    <a:pt x="1561542" y="927558"/>
                  </a:lnTo>
                  <a:lnTo>
                    <a:pt x="1531169" y="948038"/>
                  </a:lnTo>
                  <a:lnTo>
                    <a:pt x="1493977" y="955547"/>
                  </a:lnTo>
                  <a:lnTo>
                    <a:pt x="95554" y="955547"/>
                  </a:lnTo>
                  <a:lnTo>
                    <a:pt x="58362" y="948038"/>
                  </a:lnTo>
                  <a:lnTo>
                    <a:pt x="27989" y="927558"/>
                  </a:lnTo>
                  <a:lnTo>
                    <a:pt x="7509" y="897185"/>
                  </a:lnTo>
                  <a:lnTo>
                    <a:pt x="0" y="859993"/>
                  </a:lnTo>
                  <a:lnTo>
                    <a:pt x="0" y="95554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7577467" y="4042168"/>
            <a:ext cx="72453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Arial"/>
                <a:cs typeface="Arial"/>
              </a:rPr>
              <a:t>I</a:t>
            </a:r>
            <a:r>
              <a:rPr sz="1500" b="1" spc="-5" dirty="0">
                <a:latin typeface="Arial"/>
                <a:cs typeface="Arial"/>
              </a:rPr>
              <a:t>n</a:t>
            </a:r>
            <a:r>
              <a:rPr sz="1500" b="1" dirty="0">
                <a:latin typeface="Arial"/>
                <a:cs typeface="Arial"/>
              </a:rPr>
              <a:t>f</a:t>
            </a:r>
            <a:r>
              <a:rPr sz="1500" b="1" spc="-5" dirty="0">
                <a:latin typeface="Arial"/>
                <a:cs typeface="Arial"/>
              </a:rPr>
              <a:t>o</a:t>
            </a:r>
            <a:r>
              <a:rPr sz="1500" b="1" dirty="0">
                <a:latin typeface="Arial"/>
                <a:cs typeface="Arial"/>
              </a:rPr>
              <a:t>r</a:t>
            </a:r>
            <a:r>
              <a:rPr sz="1500" b="1" spc="-10" dirty="0">
                <a:latin typeface="Arial"/>
                <a:cs typeface="Arial"/>
              </a:rPr>
              <a:t>m</a:t>
            </a:r>
            <a:r>
              <a:rPr sz="1500" b="1" spc="-5" dirty="0">
                <a:latin typeface="Arial"/>
                <a:cs typeface="Arial"/>
              </a:rPr>
              <a:t>e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7778495" y="3163823"/>
            <a:ext cx="393700" cy="337185"/>
          </a:xfrm>
          <a:custGeom>
            <a:avLst/>
            <a:gdLst/>
            <a:ahLst/>
            <a:cxnLst/>
            <a:rect l="l" t="t" r="r" b="b"/>
            <a:pathLst>
              <a:path w="393700" h="337185">
                <a:moveTo>
                  <a:pt x="314553" y="0"/>
                </a:moveTo>
                <a:lnTo>
                  <a:pt x="78638" y="0"/>
                </a:lnTo>
                <a:lnTo>
                  <a:pt x="78638" y="168402"/>
                </a:lnTo>
                <a:lnTo>
                  <a:pt x="0" y="168402"/>
                </a:lnTo>
                <a:lnTo>
                  <a:pt x="196596" y="336804"/>
                </a:lnTo>
                <a:lnTo>
                  <a:pt x="393192" y="168402"/>
                </a:lnTo>
                <a:lnTo>
                  <a:pt x="314553" y="168402"/>
                </a:lnTo>
                <a:lnTo>
                  <a:pt x="314553" y="0"/>
                </a:lnTo>
                <a:close/>
              </a:path>
            </a:pathLst>
          </a:cu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  <p:sp>
        <p:nvSpPr>
          <p:cNvPr id="44" name="object 2"/>
          <p:cNvSpPr txBox="1">
            <a:spLocks/>
          </p:cNvSpPr>
          <p:nvPr/>
        </p:nvSpPr>
        <p:spPr>
          <a:xfrm>
            <a:off x="479108" y="328612"/>
            <a:ext cx="694155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 marR="5080">
              <a:lnSpc>
                <a:spcPct val="100000"/>
              </a:lnSpc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s-ES" sz="2800" dirty="0">
                <a:solidFill>
                  <a:schemeClr val="bg1"/>
                </a:solidFill>
              </a:rPr>
              <a:t>Auditorías de sistemas de gestión ISO 9001, ISO 14001,  ISO 45001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9107" y="2102961"/>
            <a:ext cx="829754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002060"/>
                </a:solidFill>
                <a:latin typeface="Arial"/>
                <a:cs typeface="Arial"/>
              </a:rPr>
              <a:t>Certificación</a:t>
            </a:r>
            <a:r>
              <a:rPr sz="2000" spc="-5" dirty="0">
                <a:solidFill>
                  <a:srgbClr val="002060"/>
                </a:solidFill>
                <a:latin typeface="Arial"/>
                <a:cs typeface="Arial"/>
              </a:rPr>
              <a:t>: </a:t>
            </a:r>
            <a:r>
              <a:rPr sz="2000" spc="-5" dirty="0">
                <a:solidFill>
                  <a:srgbClr val="525252"/>
                </a:solidFill>
                <a:latin typeface="Arial"/>
                <a:cs typeface="Arial"/>
              </a:rPr>
              <a:t>actividad </a:t>
            </a:r>
            <a:r>
              <a:rPr sz="200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2000" spc="-5" dirty="0">
                <a:solidFill>
                  <a:srgbClr val="525252"/>
                </a:solidFill>
                <a:latin typeface="Arial"/>
                <a:cs typeface="Arial"/>
              </a:rPr>
              <a:t>carácter voluntario </a:t>
            </a:r>
            <a:r>
              <a:rPr sz="2000" dirty="0">
                <a:solidFill>
                  <a:srgbClr val="525252"/>
                </a:solidFill>
                <a:latin typeface="Arial"/>
                <a:cs typeface="Arial"/>
              </a:rPr>
              <a:t>que </a:t>
            </a:r>
            <a:r>
              <a:rPr sz="2000" spc="-5" dirty="0">
                <a:solidFill>
                  <a:srgbClr val="525252"/>
                </a:solidFill>
                <a:latin typeface="Arial"/>
                <a:cs typeface="Arial"/>
              </a:rPr>
              <a:t>permite establecer la  conformidad </a:t>
            </a:r>
            <a:r>
              <a:rPr sz="200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2000" spc="-5" dirty="0">
                <a:solidFill>
                  <a:srgbClr val="525252"/>
                </a:solidFill>
                <a:latin typeface="Arial"/>
                <a:cs typeface="Arial"/>
              </a:rPr>
              <a:t>una entidad (empresa, producto </a:t>
            </a:r>
            <a:r>
              <a:rPr sz="2000" dirty="0">
                <a:solidFill>
                  <a:srgbClr val="525252"/>
                </a:solidFill>
                <a:latin typeface="Arial"/>
                <a:cs typeface="Arial"/>
              </a:rPr>
              <a:t>o </a:t>
            </a:r>
            <a:r>
              <a:rPr sz="2000" spc="-5" dirty="0">
                <a:solidFill>
                  <a:srgbClr val="525252"/>
                </a:solidFill>
                <a:latin typeface="Arial"/>
                <a:cs typeface="Arial"/>
              </a:rPr>
              <a:t>persona) con los  requisitos definidos </a:t>
            </a:r>
            <a:r>
              <a:rPr sz="2000" dirty="0">
                <a:solidFill>
                  <a:srgbClr val="525252"/>
                </a:solidFill>
                <a:latin typeface="Arial"/>
                <a:cs typeface="Arial"/>
              </a:rPr>
              <a:t>en una </a:t>
            </a:r>
            <a:r>
              <a:rPr sz="2000" spc="-5" dirty="0">
                <a:solidFill>
                  <a:srgbClr val="525252"/>
                </a:solidFill>
                <a:latin typeface="Arial"/>
                <a:cs typeface="Arial"/>
              </a:rPr>
              <a:t>determinada norma, mediante la emisión por  parte </a:t>
            </a:r>
            <a:r>
              <a:rPr sz="2000" dirty="0">
                <a:solidFill>
                  <a:srgbClr val="525252"/>
                </a:solidFill>
                <a:latin typeface="Arial"/>
                <a:cs typeface="Arial"/>
              </a:rPr>
              <a:t>de una tercera parte, de un documento </a:t>
            </a:r>
            <a:r>
              <a:rPr sz="2000" spc="-5" dirty="0">
                <a:solidFill>
                  <a:srgbClr val="525252"/>
                </a:solidFill>
                <a:latin typeface="Arial"/>
                <a:cs typeface="Arial"/>
              </a:rPr>
              <a:t>fiable </a:t>
            </a:r>
            <a:r>
              <a:rPr sz="2000" dirty="0">
                <a:solidFill>
                  <a:srgbClr val="525252"/>
                </a:solidFill>
                <a:latin typeface="Arial"/>
                <a:cs typeface="Arial"/>
              </a:rPr>
              <a:t>que así </a:t>
            </a:r>
            <a:r>
              <a:rPr sz="2000" spc="-5" dirty="0">
                <a:solidFill>
                  <a:srgbClr val="525252"/>
                </a:solidFill>
                <a:latin typeface="Arial"/>
                <a:cs typeface="Arial"/>
              </a:rPr>
              <a:t>lo</a:t>
            </a:r>
            <a:r>
              <a:rPr sz="2000" spc="-24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25252"/>
                </a:solidFill>
                <a:latin typeface="Arial"/>
                <a:cs typeface="Arial"/>
              </a:rPr>
              <a:t>demuestre.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7164" y="3886200"/>
            <a:ext cx="5346065" cy="20268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Justificación de </a:t>
            </a:r>
            <a:r>
              <a:rPr sz="2000" b="1" spc="-5" dirty="0">
                <a:solidFill>
                  <a:srgbClr val="002060"/>
                </a:solidFill>
                <a:latin typeface="Arial"/>
                <a:cs typeface="Arial"/>
              </a:rPr>
              <a:t>la</a:t>
            </a:r>
            <a:r>
              <a:rPr sz="2000" b="1" spc="-7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Arial"/>
                <a:cs typeface="Arial"/>
              </a:rPr>
              <a:t>certificación</a:t>
            </a:r>
            <a:endParaRPr lang="es-EC" sz="2000" b="1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sz="2000" b="1" dirty="0">
              <a:solidFill>
                <a:srgbClr val="002060"/>
              </a:solidFill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Facilitar la mejora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sus</a:t>
            </a:r>
            <a:r>
              <a:rPr sz="1800" spc="4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procesos</a:t>
            </a:r>
            <a:endParaRPr sz="18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Imagen</a:t>
            </a:r>
            <a:r>
              <a:rPr sz="1800" spc="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externa</a:t>
            </a:r>
            <a:endParaRPr sz="18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Mejorar rendimiento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</a:t>
            </a:r>
            <a:r>
              <a:rPr sz="1800" spc="6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rentabilidad</a:t>
            </a:r>
            <a:endParaRPr sz="1800" dirty="0">
              <a:latin typeface="Arial"/>
              <a:cs typeface="Arial"/>
            </a:endParaRPr>
          </a:p>
          <a:p>
            <a:pPr marL="241300" marR="508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Acceder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 mercados cada vez más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globalizados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competitivos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sp>
        <p:nvSpPr>
          <p:cNvPr id="12" name="object 2"/>
          <p:cNvSpPr txBox="1">
            <a:spLocks/>
          </p:cNvSpPr>
          <p:nvPr/>
        </p:nvSpPr>
        <p:spPr>
          <a:xfrm>
            <a:off x="762000" y="685800"/>
            <a:ext cx="6798036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 marR="5080">
              <a:lnSpc>
                <a:spcPct val="100000"/>
              </a:lnSpc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s-ES" sz="2800" b="1" dirty="0">
                <a:solidFill>
                  <a:srgbClr val="0070C0"/>
                </a:solidFill>
              </a:rPr>
              <a:t>Auditorías de sistemas de gestión ISO 9001, ISO 14001,  ISO 45001</a:t>
            </a:r>
          </a:p>
        </p:txBody>
      </p:sp>
      <p:pic>
        <p:nvPicPr>
          <p:cNvPr id="3074" name="Picture 2" descr="Herramientas Para El Control Estadístico de Procesos : Lista de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507" y="3739218"/>
            <a:ext cx="2453195" cy="235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527240" y="1184084"/>
            <a:ext cx="3724910" cy="3084830"/>
            <a:chOff x="527240" y="1184084"/>
            <a:chExt cx="3724910" cy="3084830"/>
          </a:xfrm>
        </p:grpSpPr>
        <p:sp>
          <p:nvSpPr>
            <p:cNvPr id="4" name="object 4"/>
            <p:cNvSpPr/>
            <p:nvPr/>
          </p:nvSpPr>
          <p:spPr>
            <a:xfrm>
              <a:off x="2664713" y="1840991"/>
              <a:ext cx="1548765" cy="2414905"/>
            </a:xfrm>
            <a:custGeom>
              <a:avLst/>
              <a:gdLst/>
              <a:ahLst/>
              <a:cxnLst/>
              <a:rect l="l" t="t" r="r" b="b"/>
              <a:pathLst>
                <a:path w="1548764" h="2414904">
                  <a:moveTo>
                    <a:pt x="0" y="2414612"/>
                  </a:moveTo>
                  <a:lnTo>
                    <a:pt x="1548168" y="2414612"/>
                  </a:lnTo>
                  <a:lnTo>
                    <a:pt x="1548168" y="0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174020" y="1776222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38862" y="0"/>
                  </a:moveTo>
                  <a:lnTo>
                    <a:pt x="0" y="77724"/>
                  </a:lnTo>
                  <a:lnTo>
                    <a:pt x="77724" y="77724"/>
                  </a:lnTo>
                  <a:lnTo>
                    <a:pt x="38862" y="0"/>
                  </a:lnTo>
                  <a:close/>
                </a:path>
              </a:pathLst>
            </a:custGeom>
            <a:solidFill>
              <a:srgbClr val="002060"/>
            </a:solidFill>
            <a:ln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2664713" y="3016757"/>
              <a:ext cx="1548765" cy="7620"/>
            </a:xfrm>
            <a:custGeom>
              <a:avLst/>
              <a:gdLst/>
              <a:ahLst/>
              <a:cxnLst/>
              <a:rect l="l" t="t" r="r" b="b"/>
              <a:pathLst>
                <a:path w="1548764" h="7619">
                  <a:moveTo>
                    <a:pt x="0" y="7048"/>
                  </a:moveTo>
                  <a:lnTo>
                    <a:pt x="1548168" y="0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40257" y="1197102"/>
              <a:ext cx="2376170" cy="579120"/>
            </a:xfrm>
            <a:custGeom>
              <a:avLst/>
              <a:gdLst/>
              <a:ahLst/>
              <a:cxnLst/>
              <a:rect l="l" t="t" r="r" b="b"/>
              <a:pathLst>
                <a:path w="2376170" h="579119">
                  <a:moveTo>
                    <a:pt x="0" y="96520"/>
                  </a:moveTo>
                  <a:lnTo>
                    <a:pt x="7585" y="58946"/>
                  </a:lnTo>
                  <a:lnTo>
                    <a:pt x="28271" y="28267"/>
                  </a:lnTo>
                  <a:lnTo>
                    <a:pt x="58952" y="7583"/>
                  </a:lnTo>
                  <a:lnTo>
                    <a:pt x="96520" y="0"/>
                  </a:lnTo>
                  <a:lnTo>
                    <a:pt x="2279396" y="0"/>
                  </a:lnTo>
                  <a:lnTo>
                    <a:pt x="2316963" y="7583"/>
                  </a:lnTo>
                  <a:lnTo>
                    <a:pt x="2347644" y="28267"/>
                  </a:lnTo>
                  <a:lnTo>
                    <a:pt x="2368330" y="58946"/>
                  </a:lnTo>
                  <a:lnTo>
                    <a:pt x="2375916" y="96520"/>
                  </a:lnTo>
                  <a:lnTo>
                    <a:pt x="2375916" y="482600"/>
                  </a:lnTo>
                  <a:lnTo>
                    <a:pt x="2368330" y="520167"/>
                  </a:lnTo>
                  <a:lnTo>
                    <a:pt x="2347644" y="550848"/>
                  </a:lnTo>
                  <a:lnTo>
                    <a:pt x="2316963" y="571534"/>
                  </a:lnTo>
                  <a:lnTo>
                    <a:pt x="2279396" y="579120"/>
                  </a:lnTo>
                  <a:lnTo>
                    <a:pt x="96520" y="579120"/>
                  </a:lnTo>
                  <a:lnTo>
                    <a:pt x="58952" y="571534"/>
                  </a:lnTo>
                  <a:lnTo>
                    <a:pt x="28271" y="550848"/>
                  </a:lnTo>
                  <a:lnTo>
                    <a:pt x="7585" y="520167"/>
                  </a:lnTo>
                  <a:lnTo>
                    <a:pt x="0" y="482600"/>
                  </a:lnTo>
                  <a:lnTo>
                    <a:pt x="0" y="96520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44640" y="1254035"/>
            <a:ext cx="197358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7810" marR="5080" indent="-24574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SELECCIÓN</a:t>
            </a:r>
            <a:r>
              <a:rPr sz="1400" spc="-7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EMPRESA  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CERTIFICADORA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09950" y="1197102"/>
            <a:ext cx="1871980" cy="579120"/>
          </a:xfrm>
          <a:custGeom>
            <a:avLst/>
            <a:gdLst/>
            <a:ahLst/>
            <a:cxnLst/>
            <a:rect l="l" t="t" r="r" b="b"/>
            <a:pathLst>
              <a:path w="1871979" h="579119">
                <a:moveTo>
                  <a:pt x="0" y="96520"/>
                </a:moveTo>
                <a:lnTo>
                  <a:pt x="7585" y="58952"/>
                </a:lnTo>
                <a:lnTo>
                  <a:pt x="28271" y="28271"/>
                </a:lnTo>
                <a:lnTo>
                  <a:pt x="58952" y="7585"/>
                </a:lnTo>
                <a:lnTo>
                  <a:pt x="96520" y="0"/>
                </a:lnTo>
                <a:lnTo>
                  <a:pt x="1774952" y="0"/>
                </a:lnTo>
                <a:lnTo>
                  <a:pt x="1812519" y="7585"/>
                </a:lnTo>
                <a:lnTo>
                  <a:pt x="1843200" y="28271"/>
                </a:lnTo>
                <a:lnTo>
                  <a:pt x="1863886" y="58952"/>
                </a:lnTo>
                <a:lnTo>
                  <a:pt x="1871472" y="96520"/>
                </a:lnTo>
                <a:lnTo>
                  <a:pt x="1871472" y="482600"/>
                </a:lnTo>
                <a:lnTo>
                  <a:pt x="1863886" y="520167"/>
                </a:lnTo>
                <a:lnTo>
                  <a:pt x="1843200" y="550848"/>
                </a:lnTo>
                <a:lnTo>
                  <a:pt x="1812519" y="571534"/>
                </a:lnTo>
                <a:lnTo>
                  <a:pt x="1774952" y="579120"/>
                </a:lnTo>
                <a:lnTo>
                  <a:pt x="96520" y="579120"/>
                </a:lnTo>
                <a:lnTo>
                  <a:pt x="58952" y="571534"/>
                </a:lnTo>
                <a:lnTo>
                  <a:pt x="28271" y="550848"/>
                </a:lnTo>
                <a:lnTo>
                  <a:pt x="7585" y="520167"/>
                </a:lnTo>
                <a:lnTo>
                  <a:pt x="0" y="482600"/>
                </a:lnTo>
                <a:lnTo>
                  <a:pt x="0" y="96520"/>
                </a:lnTo>
                <a:close/>
              </a:path>
            </a:pathLst>
          </a:cu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731204" y="1254035"/>
            <a:ext cx="122745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26364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SOLICITUD  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400" spc="-30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400" spc="5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F</a:t>
            </a:r>
            <a:r>
              <a:rPr sz="1400" spc="5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DO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495480" y="2026856"/>
            <a:ext cx="3119755" cy="3068320"/>
            <a:chOff x="5495480" y="2026856"/>
            <a:chExt cx="3119755" cy="3068320"/>
          </a:xfrm>
        </p:grpSpPr>
        <p:sp>
          <p:nvSpPr>
            <p:cNvPr id="12" name="object 12"/>
            <p:cNvSpPr/>
            <p:nvPr/>
          </p:nvSpPr>
          <p:spPr>
            <a:xfrm>
              <a:off x="5508497" y="2039874"/>
              <a:ext cx="1873250" cy="579120"/>
            </a:xfrm>
            <a:custGeom>
              <a:avLst/>
              <a:gdLst/>
              <a:ahLst/>
              <a:cxnLst/>
              <a:rect l="l" t="t" r="r" b="b"/>
              <a:pathLst>
                <a:path w="1873250" h="579119">
                  <a:moveTo>
                    <a:pt x="0" y="96520"/>
                  </a:moveTo>
                  <a:lnTo>
                    <a:pt x="7585" y="58952"/>
                  </a:lnTo>
                  <a:lnTo>
                    <a:pt x="28271" y="28271"/>
                  </a:lnTo>
                  <a:lnTo>
                    <a:pt x="58952" y="7585"/>
                  </a:lnTo>
                  <a:lnTo>
                    <a:pt x="96520" y="0"/>
                  </a:lnTo>
                  <a:lnTo>
                    <a:pt x="1776476" y="0"/>
                  </a:lnTo>
                  <a:lnTo>
                    <a:pt x="1814043" y="7585"/>
                  </a:lnTo>
                  <a:lnTo>
                    <a:pt x="1844724" y="28271"/>
                  </a:lnTo>
                  <a:lnTo>
                    <a:pt x="1865410" y="58952"/>
                  </a:lnTo>
                  <a:lnTo>
                    <a:pt x="1872995" y="96520"/>
                  </a:lnTo>
                  <a:lnTo>
                    <a:pt x="1872995" y="482600"/>
                  </a:lnTo>
                  <a:lnTo>
                    <a:pt x="1865410" y="520167"/>
                  </a:lnTo>
                  <a:lnTo>
                    <a:pt x="1844724" y="550848"/>
                  </a:lnTo>
                  <a:lnTo>
                    <a:pt x="1814043" y="571534"/>
                  </a:lnTo>
                  <a:lnTo>
                    <a:pt x="1776476" y="579120"/>
                  </a:lnTo>
                  <a:lnTo>
                    <a:pt x="96520" y="579120"/>
                  </a:lnTo>
                  <a:lnTo>
                    <a:pt x="58952" y="571534"/>
                  </a:lnTo>
                  <a:lnTo>
                    <a:pt x="28271" y="550848"/>
                  </a:lnTo>
                  <a:lnTo>
                    <a:pt x="7585" y="520167"/>
                  </a:lnTo>
                  <a:lnTo>
                    <a:pt x="0" y="482600"/>
                  </a:lnTo>
                  <a:lnTo>
                    <a:pt x="0" y="96520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08497" y="3571494"/>
              <a:ext cx="1873250" cy="340360"/>
            </a:xfrm>
            <a:custGeom>
              <a:avLst/>
              <a:gdLst/>
              <a:ahLst/>
              <a:cxnLst/>
              <a:rect l="l" t="t" r="r" b="b"/>
              <a:pathLst>
                <a:path w="1873250" h="340360">
                  <a:moveTo>
                    <a:pt x="0" y="56641"/>
                  </a:moveTo>
                  <a:lnTo>
                    <a:pt x="4451" y="34595"/>
                  </a:lnTo>
                  <a:lnTo>
                    <a:pt x="16590" y="16590"/>
                  </a:lnTo>
                  <a:lnTo>
                    <a:pt x="34595" y="4451"/>
                  </a:lnTo>
                  <a:lnTo>
                    <a:pt x="56642" y="0"/>
                  </a:lnTo>
                  <a:lnTo>
                    <a:pt x="1816354" y="0"/>
                  </a:lnTo>
                  <a:lnTo>
                    <a:pt x="1838400" y="4451"/>
                  </a:lnTo>
                  <a:lnTo>
                    <a:pt x="1856405" y="16590"/>
                  </a:lnTo>
                  <a:lnTo>
                    <a:pt x="1868544" y="34595"/>
                  </a:lnTo>
                  <a:lnTo>
                    <a:pt x="1872995" y="56641"/>
                  </a:lnTo>
                  <a:lnTo>
                    <a:pt x="1872995" y="283209"/>
                  </a:lnTo>
                  <a:lnTo>
                    <a:pt x="1868544" y="305256"/>
                  </a:lnTo>
                  <a:lnTo>
                    <a:pt x="1856405" y="323261"/>
                  </a:lnTo>
                  <a:lnTo>
                    <a:pt x="1838400" y="335400"/>
                  </a:lnTo>
                  <a:lnTo>
                    <a:pt x="1816354" y="339851"/>
                  </a:lnTo>
                  <a:lnTo>
                    <a:pt x="56642" y="339851"/>
                  </a:lnTo>
                  <a:lnTo>
                    <a:pt x="34595" y="335400"/>
                  </a:lnTo>
                  <a:lnTo>
                    <a:pt x="16590" y="323261"/>
                  </a:lnTo>
                  <a:lnTo>
                    <a:pt x="4451" y="305256"/>
                  </a:lnTo>
                  <a:lnTo>
                    <a:pt x="0" y="283209"/>
                  </a:lnTo>
                  <a:lnTo>
                    <a:pt x="0" y="56641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30745" y="4740401"/>
              <a:ext cx="1871980" cy="341630"/>
            </a:xfrm>
            <a:custGeom>
              <a:avLst/>
              <a:gdLst/>
              <a:ahLst/>
              <a:cxnLst/>
              <a:rect l="l" t="t" r="r" b="b"/>
              <a:pathLst>
                <a:path w="1871979" h="341629">
                  <a:moveTo>
                    <a:pt x="0" y="56896"/>
                  </a:moveTo>
                  <a:lnTo>
                    <a:pt x="4471" y="34750"/>
                  </a:lnTo>
                  <a:lnTo>
                    <a:pt x="16665" y="16665"/>
                  </a:lnTo>
                  <a:lnTo>
                    <a:pt x="34750" y="4471"/>
                  </a:lnTo>
                  <a:lnTo>
                    <a:pt x="56896" y="0"/>
                  </a:lnTo>
                  <a:lnTo>
                    <a:pt x="1814576" y="0"/>
                  </a:lnTo>
                  <a:lnTo>
                    <a:pt x="1836721" y="4471"/>
                  </a:lnTo>
                  <a:lnTo>
                    <a:pt x="1854806" y="16665"/>
                  </a:lnTo>
                  <a:lnTo>
                    <a:pt x="1867000" y="34750"/>
                  </a:lnTo>
                  <a:lnTo>
                    <a:pt x="1871472" y="56896"/>
                  </a:lnTo>
                  <a:lnTo>
                    <a:pt x="1871472" y="284480"/>
                  </a:lnTo>
                  <a:lnTo>
                    <a:pt x="1867000" y="306625"/>
                  </a:lnTo>
                  <a:lnTo>
                    <a:pt x="1854806" y="324710"/>
                  </a:lnTo>
                  <a:lnTo>
                    <a:pt x="1836721" y="336904"/>
                  </a:lnTo>
                  <a:lnTo>
                    <a:pt x="1814576" y="341376"/>
                  </a:lnTo>
                  <a:lnTo>
                    <a:pt x="56896" y="341376"/>
                  </a:lnTo>
                  <a:lnTo>
                    <a:pt x="34750" y="336904"/>
                  </a:lnTo>
                  <a:lnTo>
                    <a:pt x="16665" y="324710"/>
                  </a:lnTo>
                  <a:lnTo>
                    <a:pt x="4471" y="306625"/>
                  </a:lnTo>
                  <a:lnTo>
                    <a:pt x="0" y="284480"/>
                  </a:lnTo>
                  <a:lnTo>
                    <a:pt x="0" y="56896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787159" y="4785118"/>
            <a:ext cx="17570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PLAN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400" spc="-14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ACCIONES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730745" y="5350002"/>
            <a:ext cx="1871980" cy="340360"/>
          </a:xfrm>
          <a:custGeom>
            <a:avLst/>
            <a:gdLst/>
            <a:ahLst/>
            <a:cxnLst/>
            <a:rect l="l" t="t" r="r" b="b"/>
            <a:pathLst>
              <a:path w="1871979" h="340360">
                <a:moveTo>
                  <a:pt x="0" y="56642"/>
                </a:moveTo>
                <a:lnTo>
                  <a:pt x="4451" y="34595"/>
                </a:lnTo>
                <a:lnTo>
                  <a:pt x="16590" y="16590"/>
                </a:lnTo>
                <a:lnTo>
                  <a:pt x="34595" y="4451"/>
                </a:lnTo>
                <a:lnTo>
                  <a:pt x="56642" y="0"/>
                </a:lnTo>
                <a:lnTo>
                  <a:pt x="1814830" y="0"/>
                </a:lnTo>
                <a:lnTo>
                  <a:pt x="1836876" y="4451"/>
                </a:lnTo>
                <a:lnTo>
                  <a:pt x="1854881" y="16590"/>
                </a:lnTo>
                <a:lnTo>
                  <a:pt x="1867020" y="34595"/>
                </a:lnTo>
                <a:lnTo>
                  <a:pt x="1871472" y="56642"/>
                </a:lnTo>
                <a:lnTo>
                  <a:pt x="1871472" y="283210"/>
                </a:lnTo>
                <a:lnTo>
                  <a:pt x="1867020" y="305256"/>
                </a:lnTo>
                <a:lnTo>
                  <a:pt x="1854881" y="323261"/>
                </a:lnTo>
                <a:lnTo>
                  <a:pt x="1836876" y="335400"/>
                </a:lnTo>
                <a:lnTo>
                  <a:pt x="1814830" y="339852"/>
                </a:lnTo>
                <a:lnTo>
                  <a:pt x="56642" y="339852"/>
                </a:lnTo>
                <a:lnTo>
                  <a:pt x="34595" y="335400"/>
                </a:lnTo>
                <a:lnTo>
                  <a:pt x="16590" y="323261"/>
                </a:lnTo>
                <a:lnTo>
                  <a:pt x="4451" y="305256"/>
                </a:lnTo>
                <a:lnTo>
                  <a:pt x="0" y="283210"/>
                </a:lnTo>
                <a:lnTo>
                  <a:pt x="0" y="56642"/>
                </a:lnTo>
                <a:close/>
              </a:path>
            </a:pathLst>
          </a:cu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884695" y="5394071"/>
            <a:ext cx="15627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5" dirty="0">
                <a:solidFill>
                  <a:srgbClr val="525252"/>
                </a:solidFill>
                <a:latin typeface="Arial"/>
                <a:cs typeface="Arial"/>
              </a:rPr>
              <a:t>EVALUACIÓN</a:t>
            </a:r>
            <a:r>
              <a:rPr sz="1400" spc="-4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spc="-35" dirty="0">
                <a:solidFill>
                  <a:srgbClr val="525252"/>
                </a:solidFill>
                <a:latin typeface="Arial"/>
                <a:cs typeface="Arial"/>
              </a:rPr>
              <a:t>PAC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920745" y="5112258"/>
            <a:ext cx="1871980" cy="577850"/>
          </a:xfrm>
          <a:custGeom>
            <a:avLst/>
            <a:gdLst/>
            <a:ahLst/>
            <a:cxnLst/>
            <a:rect l="l" t="t" r="r" b="b"/>
            <a:pathLst>
              <a:path w="1871979" h="577850">
                <a:moveTo>
                  <a:pt x="0" y="96266"/>
                </a:moveTo>
                <a:lnTo>
                  <a:pt x="7565" y="58796"/>
                </a:lnTo>
                <a:lnTo>
                  <a:pt x="28197" y="28197"/>
                </a:lnTo>
                <a:lnTo>
                  <a:pt x="58796" y="7565"/>
                </a:lnTo>
                <a:lnTo>
                  <a:pt x="96266" y="0"/>
                </a:lnTo>
                <a:lnTo>
                  <a:pt x="1775206" y="0"/>
                </a:lnTo>
                <a:lnTo>
                  <a:pt x="1812675" y="7565"/>
                </a:lnTo>
                <a:lnTo>
                  <a:pt x="1843274" y="28197"/>
                </a:lnTo>
                <a:lnTo>
                  <a:pt x="1863906" y="58796"/>
                </a:lnTo>
                <a:lnTo>
                  <a:pt x="1871472" y="96266"/>
                </a:lnTo>
                <a:lnTo>
                  <a:pt x="1871472" y="481330"/>
                </a:lnTo>
                <a:lnTo>
                  <a:pt x="1863906" y="518799"/>
                </a:lnTo>
                <a:lnTo>
                  <a:pt x="1843274" y="549398"/>
                </a:lnTo>
                <a:lnTo>
                  <a:pt x="1812675" y="570030"/>
                </a:lnTo>
                <a:lnTo>
                  <a:pt x="1775206" y="577596"/>
                </a:lnTo>
                <a:lnTo>
                  <a:pt x="96266" y="577596"/>
                </a:lnTo>
                <a:lnTo>
                  <a:pt x="58796" y="570030"/>
                </a:lnTo>
                <a:lnTo>
                  <a:pt x="28197" y="549398"/>
                </a:lnTo>
                <a:lnTo>
                  <a:pt x="7565" y="518799"/>
                </a:lnTo>
                <a:lnTo>
                  <a:pt x="0" y="481330"/>
                </a:lnTo>
                <a:lnTo>
                  <a:pt x="0" y="96266"/>
                </a:lnTo>
                <a:close/>
              </a:path>
            </a:pathLst>
          </a:cu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241715" y="5168201"/>
            <a:ext cx="122745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4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EMISIÓN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DEL  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400" spc="-30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400" spc="5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F</a:t>
            </a:r>
            <a:r>
              <a:rPr sz="1400" spc="5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DO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78700" y="3953192"/>
            <a:ext cx="1899285" cy="605155"/>
            <a:chOff x="778700" y="3953192"/>
            <a:chExt cx="1899285" cy="605155"/>
          </a:xfrm>
        </p:grpSpPr>
        <p:sp>
          <p:nvSpPr>
            <p:cNvPr id="21" name="object 21"/>
            <p:cNvSpPr/>
            <p:nvPr/>
          </p:nvSpPr>
          <p:spPr>
            <a:xfrm>
              <a:off x="791717" y="3966209"/>
              <a:ext cx="1873250" cy="579120"/>
            </a:xfrm>
            <a:custGeom>
              <a:avLst/>
              <a:gdLst/>
              <a:ahLst/>
              <a:cxnLst/>
              <a:rect l="l" t="t" r="r" b="b"/>
              <a:pathLst>
                <a:path w="1873250" h="579120">
                  <a:moveTo>
                    <a:pt x="1776476" y="0"/>
                  </a:moveTo>
                  <a:lnTo>
                    <a:pt x="96520" y="0"/>
                  </a:lnTo>
                  <a:lnTo>
                    <a:pt x="58952" y="7585"/>
                  </a:lnTo>
                  <a:lnTo>
                    <a:pt x="28271" y="28271"/>
                  </a:lnTo>
                  <a:lnTo>
                    <a:pt x="7585" y="58952"/>
                  </a:lnTo>
                  <a:lnTo>
                    <a:pt x="0" y="96519"/>
                  </a:lnTo>
                  <a:lnTo>
                    <a:pt x="0" y="482599"/>
                  </a:lnTo>
                  <a:lnTo>
                    <a:pt x="7585" y="520167"/>
                  </a:lnTo>
                  <a:lnTo>
                    <a:pt x="28271" y="550848"/>
                  </a:lnTo>
                  <a:lnTo>
                    <a:pt x="58952" y="571534"/>
                  </a:lnTo>
                  <a:lnTo>
                    <a:pt x="96520" y="579119"/>
                  </a:lnTo>
                  <a:lnTo>
                    <a:pt x="1776476" y="579119"/>
                  </a:lnTo>
                  <a:lnTo>
                    <a:pt x="1814043" y="571534"/>
                  </a:lnTo>
                  <a:lnTo>
                    <a:pt x="1844724" y="550848"/>
                  </a:lnTo>
                  <a:lnTo>
                    <a:pt x="1865410" y="520167"/>
                  </a:lnTo>
                  <a:lnTo>
                    <a:pt x="1872995" y="482599"/>
                  </a:lnTo>
                  <a:lnTo>
                    <a:pt x="1872995" y="96519"/>
                  </a:lnTo>
                  <a:lnTo>
                    <a:pt x="1865410" y="58952"/>
                  </a:lnTo>
                  <a:lnTo>
                    <a:pt x="1844724" y="28271"/>
                  </a:lnTo>
                  <a:lnTo>
                    <a:pt x="1814043" y="7585"/>
                  </a:lnTo>
                  <a:lnTo>
                    <a:pt x="177647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91717" y="3966209"/>
              <a:ext cx="1873250" cy="579120"/>
            </a:xfrm>
            <a:custGeom>
              <a:avLst/>
              <a:gdLst/>
              <a:ahLst/>
              <a:cxnLst/>
              <a:rect l="l" t="t" r="r" b="b"/>
              <a:pathLst>
                <a:path w="1873250" h="579120">
                  <a:moveTo>
                    <a:pt x="0" y="96519"/>
                  </a:moveTo>
                  <a:lnTo>
                    <a:pt x="7585" y="58952"/>
                  </a:lnTo>
                  <a:lnTo>
                    <a:pt x="28271" y="28271"/>
                  </a:lnTo>
                  <a:lnTo>
                    <a:pt x="58952" y="7585"/>
                  </a:lnTo>
                  <a:lnTo>
                    <a:pt x="96520" y="0"/>
                  </a:lnTo>
                  <a:lnTo>
                    <a:pt x="1776476" y="0"/>
                  </a:lnTo>
                  <a:lnTo>
                    <a:pt x="1814043" y="7585"/>
                  </a:lnTo>
                  <a:lnTo>
                    <a:pt x="1844724" y="28271"/>
                  </a:lnTo>
                  <a:lnTo>
                    <a:pt x="1865410" y="58952"/>
                  </a:lnTo>
                  <a:lnTo>
                    <a:pt x="1872995" y="96519"/>
                  </a:lnTo>
                  <a:lnTo>
                    <a:pt x="1872995" y="482599"/>
                  </a:lnTo>
                  <a:lnTo>
                    <a:pt x="1865410" y="520167"/>
                  </a:lnTo>
                  <a:lnTo>
                    <a:pt x="1844724" y="550848"/>
                  </a:lnTo>
                  <a:lnTo>
                    <a:pt x="1814043" y="571534"/>
                  </a:lnTo>
                  <a:lnTo>
                    <a:pt x="1776476" y="579119"/>
                  </a:lnTo>
                  <a:lnTo>
                    <a:pt x="96520" y="579119"/>
                  </a:lnTo>
                  <a:lnTo>
                    <a:pt x="58952" y="571534"/>
                  </a:lnTo>
                  <a:lnTo>
                    <a:pt x="28271" y="550848"/>
                  </a:lnTo>
                  <a:lnTo>
                    <a:pt x="7585" y="520167"/>
                  </a:lnTo>
                  <a:lnTo>
                    <a:pt x="0" y="482599"/>
                  </a:lnTo>
                  <a:lnTo>
                    <a:pt x="0" y="96519"/>
                  </a:lnTo>
                  <a:close/>
                </a:path>
              </a:pathLst>
            </a:custGeom>
            <a:ln w="25908"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089191" y="4022852"/>
            <a:ext cx="127635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5080" indent="-3175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r>
              <a:rPr sz="1400" spc="-16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DE 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SEG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U</a:t>
            </a:r>
            <a:r>
              <a:rPr sz="1400" spc="5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M</a:t>
            </a:r>
            <a:r>
              <a:rPr sz="1400" spc="5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400" spc="-30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78700" y="2720276"/>
            <a:ext cx="1899285" cy="605155"/>
            <a:chOff x="778700" y="2720276"/>
            <a:chExt cx="1899285" cy="605155"/>
          </a:xfrm>
        </p:grpSpPr>
        <p:sp>
          <p:nvSpPr>
            <p:cNvPr id="25" name="object 25"/>
            <p:cNvSpPr/>
            <p:nvPr/>
          </p:nvSpPr>
          <p:spPr>
            <a:xfrm>
              <a:off x="791717" y="2733294"/>
              <a:ext cx="1873250" cy="579120"/>
            </a:xfrm>
            <a:custGeom>
              <a:avLst/>
              <a:gdLst/>
              <a:ahLst/>
              <a:cxnLst/>
              <a:rect l="l" t="t" r="r" b="b"/>
              <a:pathLst>
                <a:path w="1873250" h="579120">
                  <a:moveTo>
                    <a:pt x="1776476" y="0"/>
                  </a:moveTo>
                  <a:lnTo>
                    <a:pt x="96520" y="0"/>
                  </a:lnTo>
                  <a:lnTo>
                    <a:pt x="58952" y="7585"/>
                  </a:lnTo>
                  <a:lnTo>
                    <a:pt x="28271" y="28271"/>
                  </a:lnTo>
                  <a:lnTo>
                    <a:pt x="7585" y="58952"/>
                  </a:lnTo>
                  <a:lnTo>
                    <a:pt x="0" y="96520"/>
                  </a:lnTo>
                  <a:lnTo>
                    <a:pt x="0" y="482600"/>
                  </a:lnTo>
                  <a:lnTo>
                    <a:pt x="7585" y="520167"/>
                  </a:lnTo>
                  <a:lnTo>
                    <a:pt x="28271" y="550848"/>
                  </a:lnTo>
                  <a:lnTo>
                    <a:pt x="58952" y="571534"/>
                  </a:lnTo>
                  <a:lnTo>
                    <a:pt x="96520" y="579120"/>
                  </a:lnTo>
                  <a:lnTo>
                    <a:pt x="1776476" y="579120"/>
                  </a:lnTo>
                  <a:lnTo>
                    <a:pt x="1814043" y="571534"/>
                  </a:lnTo>
                  <a:lnTo>
                    <a:pt x="1844724" y="550848"/>
                  </a:lnTo>
                  <a:lnTo>
                    <a:pt x="1865410" y="520167"/>
                  </a:lnTo>
                  <a:lnTo>
                    <a:pt x="1872995" y="482600"/>
                  </a:lnTo>
                  <a:lnTo>
                    <a:pt x="1872995" y="96520"/>
                  </a:lnTo>
                  <a:lnTo>
                    <a:pt x="1865410" y="58952"/>
                  </a:lnTo>
                  <a:lnTo>
                    <a:pt x="1844724" y="28271"/>
                  </a:lnTo>
                  <a:lnTo>
                    <a:pt x="1814043" y="7585"/>
                  </a:lnTo>
                  <a:lnTo>
                    <a:pt x="177647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91717" y="2733294"/>
              <a:ext cx="1873250" cy="579120"/>
            </a:xfrm>
            <a:custGeom>
              <a:avLst/>
              <a:gdLst/>
              <a:ahLst/>
              <a:cxnLst/>
              <a:rect l="l" t="t" r="r" b="b"/>
              <a:pathLst>
                <a:path w="1873250" h="579120">
                  <a:moveTo>
                    <a:pt x="0" y="96520"/>
                  </a:moveTo>
                  <a:lnTo>
                    <a:pt x="7585" y="58952"/>
                  </a:lnTo>
                  <a:lnTo>
                    <a:pt x="28271" y="28271"/>
                  </a:lnTo>
                  <a:lnTo>
                    <a:pt x="58952" y="7585"/>
                  </a:lnTo>
                  <a:lnTo>
                    <a:pt x="96520" y="0"/>
                  </a:lnTo>
                  <a:lnTo>
                    <a:pt x="1776476" y="0"/>
                  </a:lnTo>
                  <a:lnTo>
                    <a:pt x="1814043" y="7585"/>
                  </a:lnTo>
                  <a:lnTo>
                    <a:pt x="1844724" y="28271"/>
                  </a:lnTo>
                  <a:lnTo>
                    <a:pt x="1865410" y="58952"/>
                  </a:lnTo>
                  <a:lnTo>
                    <a:pt x="1872995" y="96520"/>
                  </a:lnTo>
                  <a:lnTo>
                    <a:pt x="1872995" y="482600"/>
                  </a:lnTo>
                  <a:lnTo>
                    <a:pt x="1865410" y="520167"/>
                  </a:lnTo>
                  <a:lnTo>
                    <a:pt x="1844724" y="550848"/>
                  </a:lnTo>
                  <a:lnTo>
                    <a:pt x="1814043" y="571534"/>
                  </a:lnTo>
                  <a:lnTo>
                    <a:pt x="1776476" y="579120"/>
                  </a:lnTo>
                  <a:lnTo>
                    <a:pt x="96520" y="579120"/>
                  </a:lnTo>
                  <a:lnTo>
                    <a:pt x="58952" y="571534"/>
                  </a:lnTo>
                  <a:lnTo>
                    <a:pt x="28271" y="550848"/>
                  </a:lnTo>
                  <a:lnTo>
                    <a:pt x="7585" y="520167"/>
                  </a:lnTo>
                  <a:lnTo>
                    <a:pt x="0" y="482600"/>
                  </a:lnTo>
                  <a:lnTo>
                    <a:pt x="0" y="96520"/>
                  </a:lnTo>
                  <a:close/>
                </a:path>
              </a:pathLst>
            </a:custGeom>
            <a:ln w="25908"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089191" y="2790215"/>
            <a:ext cx="127635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720" marR="5080" indent="-33655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r>
              <a:rPr sz="1400" spc="-16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DE  </a:t>
            </a:r>
            <a:r>
              <a:rPr sz="1400" spc="-15" dirty="0">
                <a:solidFill>
                  <a:srgbClr val="525252"/>
                </a:solidFill>
                <a:latin typeface="Arial"/>
                <a:cs typeface="Arial"/>
              </a:rPr>
              <a:t>RENOVACIÓN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761482" y="1197102"/>
            <a:ext cx="1403985" cy="579120"/>
          </a:xfrm>
          <a:custGeom>
            <a:avLst/>
            <a:gdLst/>
            <a:ahLst/>
            <a:cxnLst/>
            <a:rect l="l" t="t" r="r" b="b"/>
            <a:pathLst>
              <a:path w="1403984" h="579119">
                <a:moveTo>
                  <a:pt x="0" y="96520"/>
                </a:moveTo>
                <a:lnTo>
                  <a:pt x="7585" y="58952"/>
                </a:lnTo>
                <a:lnTo>
                  <a:pt x="28271" y="28271"/>
                </a:lnTo>
                <a:lnTo>
                  <a:pt x="58952" y="7585"/>
                </a:lnTo>
                <a:lnTo>
                  <a:pt x="96520" y="0"/>
                </a:lnTo>
                <a:lnTo>
                  <a:pt x="1307084" y="0"/>
                </a:lnTo>
                <a:lnTo>
                  <a:pt x="1344651" y="7585"/>
                </a:lnTo>
                <a:lnTo>
                  <a:pt x="1375332" y="28271"/>
                </a:lnTo>
                <a:lnTo>
                  <a:pt x="1396018" y="58952"/>
                </a:lnTo>
                <a:lnTo>
                  <a:pt x="1403604" y="96520"/>
                </a:lnTo>
                <a:lnTo>
                  <a:pt x="1403604" y="482600"/>
                </a:lnTo>
                <a:lnTo>
                  <a:pt x="1396018" y="520167"/>
                </a:lnTo>
                <a:lnTo>
                  <a:pt x="1375332" y="550848"/>
                </a:lnTo>
                <a:lnTo>
                  <a:pt x="1344651" y="571534"/>
                </a:lnTo>
                <a:lnTo>
                  <a:pt x="1307084" y="579120"/>
                </a:lnTo>
                <a:lnTo>
                  <a:pt x="96520" y="579120"/>
                </a:lnTo>
                <a:lnTo>
                  <a:pt x="58952" y="571534"/>
                </a:lnTo>
                <a:lnTo>
                  <a:pt x="28271" y="550848"/>
                </a:lnTo>
                <a:lnTo>
                  <a:pt x="7585" y="520167"/>
                </a:lnTo>
                <a:lnTo>
                  <a:pt x="0" y="482600"/>
                </a:lnTo>
                <a:lnTo>
                  <a:pt x="0" y="96520"/>
                </a:lnTo>
                <a:close/>
              </a:path>
            </a:pathLst>
          </a:cu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966372" y="1254035"/>
            <a:ext cx="991869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16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PLAN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DE  A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UD</a:t>
            </a:r>
            <a:r>
              <a:rPr sz="1400" spc="5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400" spc="-30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400" spc="5" dirty="0">
                <a:solidFill>
                  <a:srgbClr val="525252"/>
                </a:solidFill>
                <a:latin typeface="Arial"/>
                <a:cs typeface="Arial"/>
              </a:rPr>
              <a:t>Í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508497" y="2894838"/>
            <a:ext cx="1873250" cy="340360"/>
          </a:xfrm>
          <a:custGeom>
            <a:avLst/>
            <a:gdLst/>
            <a:ahLst/>
            <a:cxnLst/>
            <a:rect l="l" t="t" r="r" b="b"/>
            <a:pathLst>
              <a:path w="1873250" h="340360">
                <a:moveTo>
                  <a:pt x="0" y="56641"/>
                </a:moveTo>
                <a:lnTo>
                  <a:pt x="4451" y="34595"/>
                </a:lnTo>
                <a:lnTo>
                  <a:pt x="16590" y="16590"/>
                </a:lnTo>
                <a:lnTo>
                  <a:pt x="34595" y="4451"/>
                </a:lnTo>
                <a:lnTo>
                  <a:pt x="56642" y="0"/>
                </a:lnTo>
                <a:lnTo>
                  <a:pt x="1816354" y="0"/>
                </a:lnTo>
                <a:lnTo>
                  <a:pt x="1838400" y="4451"/>
                </a:lnTo>
                <a:lnTo>
                  <a:pt x="1856405" y="16590"/>
                </a:lnTo>
                <a:lnTo>
                  <a:pt x="1868544" y="34595"/>
                </a:lnTo>
                <a:lnTo>
                  <a:pt x="1872995" y="56641"/>
                </a:lnTo>
                <a:lnTo>
                  <a:pt x="1872995" y="283209"/>
                </a:lnTo>
                <a:lnTo>
                  <a:pt x="1868544" y="305256"/>
                </a:lnTo>
                <a:lnTo>
                  <a:pt x="1856405" y="323261"/>
                </a:lnTo>
                <a:lnTo>
                  <a:pt x="1838400" y="335400"/>
                </a:lnTo>
                <a:lnTo>
                  <a:pt x="1816354" y="339851"/>
                </a:lnTo>
                <a:lnTo>
                  <a:pt x="56642" y="339851"/>
                </a:lnTo>
                <a:lnTo>
                  <a:pt x="34595" y="335400"/>
                </a:lnTo>
                <a:lnTo>
                  <a:pt x="16590" y="323261"/>
                </a:lnTo>
                <a:lnTo>
                  <a:pt x="4451" y="305256"/>
                </a:lnTo>
                <a:lnTo>
                  <a:pt x="0" y="283209"/>
                </a:lnTo>
                <a:lnTo>
                  <a:pt x="0" y="56641"/>
                </a:lnTo>
                <a:close/>
              </a:path>
            </a:pathLst>
          </a:cu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808319" y="2938373"/>
            <a:ext cx="12725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¿Es</a:t>
            </a:r>
            <a:r>
              <a:rPr sz="1400" spc="-5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adecuada?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508497" y="4203953"/>
            <a:ext cx="1873250" cy="341630"/>
          </a:xfrm>
          <a:custGeom>
            <a:avLst/>
            <a:gdLst/>
            <a:ahLst/>
            <a:cxnLst/>
            <a:rect l="l" t="t" r="r" b="b"/>
            <a:pathLst>
              <a:path w="1873250" h="341629">
                <a:moveTo>
                  <a:pt x="0" y="56896"/>
                </a:moveTo>
                <a:lnTo>
                  <a:pt x="4471" y="34750"/>
                </a:lnTo>
                <a:lnTo>
                  <a:pt x="16665" y="16665"/>
                </a:lnTo>
                <a:lnTo>
                  <a:pt x="34750" y="4471"/>
                </a:lnTo>
                <a:lnTo>
                  <a:pt x="56896" y="0"/>
                </a:lnTo>
                <a:lnTo>
                  <a:pt x="1816100" y="0"/>
                </a:lnTo>
                <a:lnTo>
                  <a:pt x="1838245" y="4471"/>
                </a:lnTo>
                <a:lnTo>
                  <a:pt x="1856330" y="16665"/>
                </a:lnTo>
                <a:lnTo>
                  <a:pt x="1868524" y="34750"/>
                </a:lnTo>
                <a:lnTo>
                  <a:pt x="1872995" y="56896"/>
                </a:lnTo>
                <a:lnTo>
                  <a:pt x="1872995" y="284480"/>
                </a:lnTo>
                <a:lnTo>
                  <a:pt x="1868524" y="306625"/>
                </a:lnTo>
                <a:lnTo>
                  <a:pt x="1856330" y="324710"/>
                </a:lnTo>
                <a:lnTo>
                  <a:pt x="1838245" y="336904"/>
                </a:lnTo>
                <a:lnTo>
                  <a:pt x="1816100" y="341376"/>
                </a:lnTo>
                <a:lnTo>
                  <a:pt x="56896" y="341376"/>
                </a:lnTo>
                <a:lnTo>
                  <a:pt x="34750" y="336904"/>
                </a:lnTo>
                <a:lnTo>
                  <a:pt x="16665" y="324710"/>
                </a:lnTo>
                <a:lnTo>
                  <a:pt x="4471" y="306625"/>
                </a:lnTo>
                <a:lnTo>
                  <a:pt x="0" y="284480"/>
                </a:lnTo>
                <a:lnTo>
                  <a:pt x="0" y="56896"/>
                </a:lnTo>
                <a:close/>
              </a:path>
            </a:pathLst>
          </a:cu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587365" y="4248721"/>
            <a:ext cx="17157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¿No</a:t>
            </a:r>
            <a:r>
              <a:rPr sz="1400" spc="-5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Conformidades?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724650" y="5886451"/>
            <a:ext cx="1873250" cy="340360"/>
          </a:xfrm>
          <a:custGeom>
            <a:avLst/>
            <a:gdLst/>
            <a:ahLst/>
            <a:cxnLst/>
            <a:rect l="l" t="t" r="r" b="b"/>
            <a:pathLst>
              <a:path w="1873250" h="340360">
                <a:moveTo>
                  <a:pt x="0" y="56642"/>
                </a:moveTo>
                <a:lnTo>
                  <a:pt x="4451" y="34595"/>
                </a:lnTo>
                <a:lnTo>
                  <a:pt x="16590" y="16590"/>
                </a:lnTo>
                <a:lnTo>
                  <a:pt x="34595" y="4451"/>
                </a:lnTo>
                <a:lnTo>
                  <a:pt x="56642" y="0"/>
                </a:lnTo>
                <a:lnTo>
                  <a:pt x="1816354" y="0"/>
                </a:lnTo>
                <a:lnTo>
                  <a:pt x="1838400" y="4451"/>
                </a:lnTo>
                <a:lnTo>
                  <a:pt x="1856405" y="16590"/>
                </a:lnTo>
                <a:lnTo>
                  <a:pt x="1868544" y="34595"/>
                </a:lnTo>
                <a:lnTo>
                  <a:pt x="1872995" y="56642"/>
                </a:lnTo>
                <a:lnTo>
                  <a:pt x="1872995" y="283210"/>
                </a:lnTo>
                <a:lnTo>
                  <a:pt x="1868544" y="305256"/>
                </a:lnTo>
                <a:lnTo>
                  <a:pt x="1856405" y="323261"/>
                </a:lnTo>
                <a:lnTo>
                  <a:pt x="1838400" y="335400"/>
                </a:lnTo>
                <a:lnTo>
                  <a:pt x="1816354" y="339852"/>
                </a:lnTo>
                <a:lnTo>
                  <a:pt x="56642" y="339852"/>
                </a:lnTo>
                <a:lnTo>
                  <a:pt x="34595" y="335400"/>
                </a:lnTo>
                <a:lnTo>
                  <a:pt x="16590" y="323261"/>
                </a:lnTo>
                <a:lnTo>
                  <a:pt x="4451" y="305256"/>
                </a:lnTo>
                <a:lnTo>
                  <a:pt x="0" y="283210"/>
                </a:lnTo>
                <a:lnTo>
                  <a:pt x="0" y="56642"/>
                </a:lnTo>
                <a:close/>
              </a:path>
            </a:pathLst>
          </a:cu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895083" y="5929952"/>
            <a:ext cx="15316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¿Aprobación</a:t>
            </a:r>
            <a:r>
              <a:rPr sz="1400" spc="-8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spc="-30" dirty="0">
                <a:solidFill>
                  <a:srgbClr val="525252"/>
                </a:solidFill>
                <a:latin typeface="Arial"/>
                <a:cs typeface="Arial"/>
              </a:rPr>
              <a:t>PAC?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690116" y="1447800"/>
            <a:ext cx="7154545" cy="4621530"/>
            <a:chOff x="1690116" y="1447800"/>
            <a:chExt cx="7154545" cy="4621530"/>
          </a:xfrm>
        </p:grpSpPr>
        <p:sp>
          <p:nvSpPr>
            <p:cNvPr id="37" name="object 37"/>
            <p:cNvSpPr/>
            <p:nvPr/>
          </p:nvSpPr>
          <p:spPr>
            <a:xfrm>
              <a:off x="2916174" y="1486661"/>
              <a:ext cx="428625" cy="0"/>
            </a:xfrm>
            <a:custGeom>
              <a:avLst/>
              <a:gdLst/>
              <a:ahLst/>
              <a:cxnLst/>
              <a:rect l="l" t="t" r="r" b="b"/>
              <a:pathLst>
                <a:path w="428625">
                  <a:moveTo>
                    <a:pt x="0" y="0"/>
                  </a:moveTo>
                  <a:lnTo>
                    <a:pt x="428561" y="0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331781" y="1447800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0" y="0"/>
                  </a:moveTo>
                  <a:lnTo>
                    <a:pt x="0" y="77724"/>
                  </a:lnTo>
                  <a:lnTo>
                    <a:pt x="77724" y="38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7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81422" y="1486661"/>
              <a:ext cx="428625" cy="0"/>
            </a:xfrm>
            <a:custGeom>
              <a:avLst/>
              <a:gdLst/>
              <a:ahLst/>
              <a:cxnLst/>
              <a:rect l="l" t="t" r="r" b="b"/>
              <a:pathLst>
                <a:path w="428625">
                  <a:moveTo>
                    <a:pt x="0" y="0"/>
                  </a:moveTo>
                  <a:lnTo>
                    <a:pt x="428561" y="0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697029" y="1447800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0" y="0"/>
                  </a:moveTo>
                  <a:lnTo>
                    <a:pt x="0" y="77724"/>
                  </a:lnTo>
                  <a:lnTo>
                    <a:pt x="77724" y="38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7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444233" y="1776222"/>
              <a:ext cx="0" cy="199390"/>
            </a:xfrm>
            <a:custGeom>
              <a:avLst/>
              <a:gdLst/>
              <a:ahLst/>
              <a:cxnLst/>
              <a:rect l="l" t="t" r="r" b="b"/>
              <a:pathLst>
                <a:path h="199389">
                  <a:moveTo>
                    <a:pt x="0" y="0"/>
                  </a:moveTo>
                  <a:lnTo>
                    <a:pt x="0" y="199313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405372" y="1962594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77724" y="0"/>
                  </a:moveTo>
                  <a:lnTo>
                    <a:pt x="0" y="0"/>
                  </a:lnTo>
                  <a:lnTo>
                    <a:pt x="38862" y="77724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0F7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444233" y="2618994"/>
              <a:ext cx="0" cy="199390"/>
            </a:xfrm>
            <a:custGeom>
              <a:avLst/>
              <a:gdLst/>
              <a:ahLst/>
              <a:cxnLst/>
              <a:rect l="l" t="t" r="r" b="b"/>
              <a:pathLst>
                <a:path h="199389">
                  <a:moveTo>
                    <a:pt x="0" y="0"/>
                  </a:moveTo>
                  <a:lnTo>
                    <a:pt x="0" y="199313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405372" y="2805366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77724" y="0"/>
                  </a:moveTo>
                  <a:lnTo>
                    <a:pt x="0" y="0"/>
                  </a:lnTo>
                  <a:lnTo>
                    <a:pt x="38862" y="77724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0F7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444233" y="3911345"/>
              <a:ext cx="0" cy="199390"/>
            </a:xfrm>
            <a:custGeom>
              <a:avLst/>
              <a:gdLst/>
              <a:ahLst/>
              <a:cxnLst/>
              <a:rect l="l" t="t" r="r" b="b"/>
              <a:pathLst>
                <a:path h="199389">
                  <a:moveTo>
                    <a:pt x="0" y="0"/>
                  </a:moveTo>
                  <a:lnTo>
                    <a:pt x="0" y="199313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405372" y="4097705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4">
                  <a:moveTo>
                    <a:pt x="77724" y="0"/>
                  </a:moveTo>
                  <a:lnTo>
                    <a:pt x="0" y="0"/>
                  </a:lnTo>
                  <a:lnTo>
                    <a:pt x="38862" y="77724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0F7EC5"/>
            </a:solidFill>
            <a:ln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381494" y="2329433"/>
              <a:ext cx="461645" cy="734695"/>
            </a:xfrm>
            <a:custGeom>
              <a:avLst/>
              <a:gdLst/>
              <a:ahLst/>
              <a:cxnLst/>
              <a:rect l="l" t="t" r="r" b="b"/>
              <a:pathLst>
                <a:path w="461645" h="734694">
                  <a:moveTo>
                    <a:pt x="0" y="734695"/>
                  </a:moveTo>
                  <a:lnTo>
                    <a:pt x="461518" y="734695"/>
                  </a:lnTo>
                  <a:lnTo>
                    <a:pt x="461518" y="0"/>
                  </a:lnTo>
                  <a:lnTo>
                    <a:pt x="77470" y="0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394194" y="2290572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77724" y="0"/>
                  </a:moveTo>
                  <a:lnTo>
                    <a:pt x="0" y="38862"/>
                  </a:lnTo>
                  <a:lnTo>
                    <a:pt x="77724" y="77724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70C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442710" y="3234689"/>
              <a:ext cx="0" cy="271780"/>
            </a:xfrm>
            <a:custGeom>
              <a:avLst/>
              <a:gdLst/>
              <a:ahLst/>
              <a:cxnLst/>
              <a:rect l="l" t="t" r="r" b="b"/>
              <a:pathLst>
                <a:path h="271779">
                  <a:moveTo>
                    <a:pt x="0" y="0"/>
                  </a:moveTo>
                  <a:lnTo>
                    <a:pt x="0" y="271576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403848" y="3493312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4">
                  <a:moveTo>
                    <a:pt x="77724" y="0"/>
                  </a:moveTo>
                  <a:lnTo>
                    <a:pt x="0" y="0"/>
                  </a:lnTo>
                  <a:lnTo>
                    <a:pt x="38862" y="77724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70C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661910" y="5081778"/>
              <a:ext cx="0" cy="199390"/>
            </a:xfrm>
            <a:custGeom>
              <a:avLst/>
              <a:gdLst/>
              <a:ahLst/>
              <a:cxnLst/>
              <a:rect l="l" t="t" r="r" b="b"/>
              <a:pathLst>
                <a:path h="199389">
                  <a:moveTo>
                    <a:pt x="0" y="0"/>
                  </a:moveTo>
                  <a:lnTo>
                    <a:pt x="0" y="199313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623048" y="5268137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4">
                  <a:moveTo>
                    <a:pt x="77724" y="0"/>
                  </a:moveTo>
                  <a:lnTo>
                    <a:pt x="0" y="0"/>
                  </a:lnTo>
                  <a:lnTo>
                    <a:pt x="38862" y="77724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0F7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381494" y="4374642"/>
              <a:ext cx="285115" cy="301625"/>
            </a:xfrm>
            <a:custGeom>
              <a:avLst/>
              <a:gdLst/>
              <a:ahLst/>
              <a:cxnLst/>
              <a:rect l="l" t="t" r="r" b="b"/>
              <a:pathLst>
                <a:path w="285115" h="301625">
                  <a:moveTo>
                    <a:pt x="0" y="0"/>
                  </a:moveTo>
                  <a:lnTo>
                    <a:pt x="285013" y="0"/>
                  </a:lnTo>
                  <a:lnTo>
                    <a:pt x="285013" y="301370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627645" y="4663058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4">
                  <a:moveTo>
                    <a:pt x="77724" y="0"/>
                  </a:moveTo>
                  <a:lnTo>
                    <a:pt x="0" y="0"/>
                  </a:lnTo>
                  <a:lnTo>
                    <a:pt x="38862" y="77724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70C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856482" y="4374642"/>
              <a:ext cx="1652270" cy="672465"/>
            </a:xfrm>
            <a:custGeom>
              <a:avLst/>
              <a:gdLst/>
              <a:ahLst/>
              <a:cxnLst/>
              <a:rect l="l" t="t" r="r" b="b"/>
              <a:pathLst>
                <a:path w="1652270" h="672464">
                  <a:moveTo>
                    <a:pt x="1652270" y="0"/>
                  </a:moveTo>
                  <a:lnTo>
                    <a:pt x="0" y="0"/>
                  </a:lnTo>
                  <a:lnTo>
                    <a:pt x="0" y="671956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817620" y="5033645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4">
                  <a:moveTo>
                    <a:pt x="77724" y="0"/>
                  </a:moveTo>
                  <a:lnTo>
                    <a:pt x="0" y="0"/>
                  </a:lnTo>
                  <a:lnTo>
                    <a:pt x="38862" y="77723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70C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597646" y="4911091"/>
              <a:ext cx="233679" cy="1144905"/>
            </a:xfrm>
            <a:custGeom>
              <a:avLst/>
              <a:gdLst/>
              <a:ahLst/>
              <a:cxnLst/>
              <a:rect l="l" t="t" r="r" b="b"/>
              <a:pathLst>
                <a:path w="233679" h="1144904">
                  <a:moveTo>
                    <a:pt x="0" y="1144828"/>
                  </a:moveTo>
                  <a:lnTo>
                    <a:pt x="233438" y="1144828"/>
                  </a:lnTo>
                  <a:lnTo>
                    <a:pt x="233438" y="0"/>
                  </a:lnTo>
                  <a:lnTo>
                    <a:pt x="69608" y="0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602484" y="4872228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4">
                  <a:moveTo>
                    <a:pt x="77724" y="0"/>
                  </a:moveTo>
                  <a:lnTo>
                    <a:pt x="0" y="38862"/>
                  </a:lnTo>
                  <a:lnTo>
                    <a:pt x="77724" y="77724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70C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856482" y="5754618"/>
              <a:ext cx="2868930" cy="300990"/>
            </a:xfrm>
            <a:custGeom>
              <a:avLst/>
              <a:gdLst/>
              <a:ahLst/>
              <a:cxnLst/>
              <a:rect l="l" t="t" r="r" b="b"/>
              <a:pathLst>
                <a:path w="2868929" h="300989">
                  <a:moveTo>
                    <a:pt x="2868549" y="300863"/>
                  </a:moveTo>
                  <a:lnTo>
                    <a:pt x="0" y="300863"/>
                  </a:lnTo>
                  <a:lnTo>
                    <a:pt x="0" y="0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817620" y="5689853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4">
                  <a:moveTo>
                    <a:pt x="38862" y="0"/>
                  </a:moveTo>
                  <a:lnTo>
                    <a:pt x="0" y="77724"/>
                  </a:lnTo>
                  <a:lnTo>
                    <a:pt x="77724" y="77724"/>
                  </a:lnTo>
                  <a:lnTo>
                    <a:pt x="38862" y="0"/>
                  </a:lnTo>
                  <a:close/>
                </a:path>
              </a:pathLst>
            </a:custGeom>
            <a:solidFill>
              <a:srgbClr val="70C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728978" y="4610100"/>
              <a:ext cx="1192530" cy="791210"/>
            </a:xfrm>
            <a:custGeom>
              <a:avLst/>
              <a:gdLst/>
              <a:ahLst/>
              <a:cxnLst/>
              <a:rect l="l" t="t" r="r" b="b"/>
              <a:pathLst>
                <a:path w="1192530" h="791210">
                  <a:moveTo>
                    <a:pt x="1192047" y="791133"/>
                  </a:moveTo>
                  <a:lnTo>
                    <a:pt x="0" y="791133"/>
                  </a:lnTo>
                  <a:lnTo>
                    <a:pt x="0" y="0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690116" y="4545329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5" h="78104">
                  <a:moveTo>
                    <a:pt x="38862" y="0"/>
                  </a:moveTo>
                  <a:lnTo>
                    <a:pt x="0" y="77724"/>
                  </a:lnTo>
                  <a:lnTo>
                    <a:pt x="77724" y="77724"/>
                  </a:lnTo>
                  <a:lnTo>
                    <a:pt x="38862" y="0"/>
                  </a:lnTo>
                  <a:close/>
                </a:path>
              </a:pathLst>
            </a:custGeom>
            <a:solidFill>
              <a:srgbClr val="0F7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728978" y="3377183"/>
              <a:ext cx="0" cy="589280"/>
            </a:xfrm>
            <a:custGeom>
              <a:avLst/>
              <a:gdLst/>
              <a:ahLst/>
              <a:cxnLst/>
              <a:rect l="l" t="t" r="r" b="b"/>
              <a:pathLst>
                <a:path h="589279">
                  <a:moveTo>
                    <a:pt x="0" y="588987"/>
                  </a:moveTo>
                  <a:lnTo>
                    <a:pt x="0" y="0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690116" y="3312414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5" h="78104">
                  <a:moveTo>
                    <a:pt x="38862" y="0"/>
                  </a:moveTo>
                  <a:lnTo>
                    <a:pt x="0" y="77724"/>
                  </a:lnTo>
                  <a:lnTo>
                    <a:pt x="77724" y="77724"/>
                  </a:lnTo>
                  <a:lnTo>
                    <a:pt x="38862" y="0"/>
                  </a:lnTo>
                  <a:close/>
                </a:path>
              </a:pathLst>
            </a:custGeom>
            <a:solidFill>
              <a:srgbClr val="0F7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5642681" y="2097011"/>
            <a:ext cx="2501900" cy="621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04875" indent="36258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REVISIÓN  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D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CUM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400" spc="-114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400" spc="-10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400" spc="5" dirty="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Ó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endParaRPr sz="1400" dirty="0">
              <a:latin typeface="Arial"/>
              <a:cs typeface="Arial"/>
            </a:endParaRPr>
          </a:p>
          <a:p>
            <a:pPr marL="2260600">
              <a:lnSpc>
                <a:spcPts val="1330"/>
              </a:lnSpc>
            </a:pPr>
            <a:r>
              <a:rPr sz="1200" b="1" spc="-5" dirty="0">
                <a:solidFill>
                  <a:schemeClr val="bg1"/>
                </a:solidFill>
                <a:latin typeface="Arial"/>
                <a:cs typeface="Arial"/>
              </a:rPr>
              <a:t>NO</a:t>
            </a:r>
            <a:endParaRPr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574595" y="6453354"/>
            <a:ext cx="1962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670467" y="6083846"/>
            <a:ext cx="2540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chemeClr val="bg1"/>
                </a:solidFill>
                <a:latin typeface="Arial"/>
                <a:cs typeface="Arial"/>
              </a:rPr>
              <a:t>NO</a:t>
            </a:r>
            <a:endParaRPr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959881" y="5844730"/>
            <a:ext cx="1708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chemeClr val="bg1"/>
                </a:solidFill>
                <a:latin typeface="Arial"/>
                <a:cs typeface="Arial"/>
              </a:rPr>
              <a:t>SI</a:t>
            </a:r>
            <a:endParaRPr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691602" y="4332617"/>
            <a:ext cx="2540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1200" b="1" spc="-5" dirty="0">
                <a:solidFill>
                  <a:schemeClr val="bg1"/>
                </a:solidFill>
                <a:latin typeface="Arial"/>
                <a:cs typeface="Arial"/>
              </a:rPr>
              <a:t>SI</a:t>
            </a:r>
            <a:endParaRPr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092877" y="4171378"/>
            <a:ext cx="337007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1200" b="1" dirty="0">
                <a:solidFill>
                  <a:schemeClr val="bg1"/>
                </a:solidFill>
                <a:latin typeface="Arial"/>
                <a:cs typeface="Arial"/>
              </a:rPr>
              <a:t>NO</a:t>
            </a:r>
            <a:endParaRPr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562600" y="3265401"/>
            <a:ext cx="16624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89560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chemeClr val="bg1"/>
                </a:solidFill>
                <a:latin typeface="Arial"/>
                <a:cs typeface="Arial"/>
              </a:rPr>
              <a:t>SI</a:t>
            </a:r>
            <a:endParaRPr sz="12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AUDITORÍA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IN</a:t>
            </a:r>
            <a:r>
              <a:rPr sz="1400" spc="-16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SITU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77" name="object 2"/>
          <p:cNvSpPr txBox="1">
            <a:spLocks/>
          </p:cNvSpPr>
          <p:nvPr/>
        </p:nvSpPr>
        <p:spPr>
          <a:xfrm>
            <a:off x="479108" y="328612"/>
            <a:ext cx="682402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2700" marR="5080">
              <a:lnSpc>
                <a:spcPct val="100000"/>
              </a:lnSpc>
              <a:spcBef>
                <a:spcPts val="100"/>
              </a:spcBef>
              <a:defRPr sz="2400" b="0" i="0" spc="-5">
                <a:solidFill>
                  <a:schemeClr val="accent3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s-ES" b="1" dirty="0">
                <a:solidFill>
                  <a:schemeClr val="bg1"/>
                </a:solidFill>
              </a:rPr>
              <a:t>Auditorías de sistemas de gestión ISO 9001, ISO 14001,  ISO 45001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850</Words>
  <Application>Microsoft Office PowerPoint</Application>
  <PresentationFormat>Presentación en pantalla (4:3)</PresentationFormat>
  <Paragraphs>134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de Office</vt:lpstr>
      <vt:lpstr>AUDITORÍAS DE SISTEMAS DE GESTIÓN  Speaker : Luis Clavijo Ayala</vt:lpstr>
      <vt:lpstr>Presentación de PowerPoint</vt:lpstr>
      <vt:lpstr>Auditorías de sistemas de gestión ISO 9001, ISO 14001,  ISO 45001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asignatura</dc:title>
  <dc:creator>Lourdes Sánchez Freire</dc:creator>
  <cp:lastModifiedBy>Luis Clavijo Ayala</cp:lastModifiedBy>
  <cp:revision>17</cp:revision>
  <dcterms:created xsi:type="dcterms:W3CDTF">2020-07-17T21:06:50Z</dcterms:created>
  <dcterms:modified xsi:type="dcterms:W3CDTF">2021-05-13T21:26:54Z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2019-04-05T00:00:00Z</vt:filetime>
  </property>
  <property fmtid="{D5CDD505-2E9C-101B-9397-08002B2CF9AE}" pid="3" name="Creator">
    <vt:lpwstr>Acrobat PDFMaker 15 para PowerPoint</vt:lpwstr>
  </property>
  <property fmtid="{D5CDD505-2E9C-101B-9397-08002B2CF9AE}" pid="4" name="LastSaved">
    <vt:filetime>2020-07-17T00:00:00Z</vt:filetime>
  </property>
</Properties>
</file>