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49" r:id="rId2"/>
    <p:sldId id="361" r:id="rId3"/>
    <p:sldId id="362" r:id="rId4"/>
    <p:sldId id="369" r:id="rId5"/>
    <p:sldId id="370" r:id="rId6"/>
    <p:sldId id="371" r:id="rId7"/>
    <p:sldId id="368" r:id="rId8"/>
    <p:sldId id="367" r:id="rId9"/>
    <p:sldId id="372" r:id="rId10"/>
    <p:sldId id="373" r:id="rId11"/>
    <p:sldId id="374" r:id="rId12"/>
    <p:sldId id="366" r:id="rId13"/>
    <p:sldId id="308" r:id="rId14"/>
    <p:sldId id="363" r:id="rId15"/>
    <p:sldId id="364" r:id="rId16"/>
    <p:sldId id="365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75" r:id="rId3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8A7296-B5A2-4C2E-B3ED-CC80CA8D7638}" type="doc">
      <dgm:prSet loTypeId="urn:microsoft.com/office/officeart/2005/8/layout/pyramid4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EC"/>
        </a:p>
      </dgm:t>
    </dgm:pt>
    <dgm:pt modelId="{69DCD1B2-6160-4770-867E-5A39249E37F6}">
      <dgm:prSet phldrT="[Texto]" custT="1"/>
      <dgm:spPr/>
      <dgm:t>
        <a:bodyPr/>
        <a:lstStyle/>
        <a:p>
          <a:r>
            <a:rPr lang="es-EC" sz="2000" dirty="0"/>
            <a:t>Procedimiento</a:t>
          </a:r>
        </a:p>
      </dgm:t>
    </dgm:pt>
    <dgm:pt modelId="{CC20D6DE-58D6-4373-9D2E-FC81A4769638}" type="parTrans" cxnId="{FD7ECAC3-B69C-4B86-8D7D-A1C48BD6A5BC}">
      <dgm:prSet/>
      <dgm:spPr/>
      <dgm:t>
        <a:bodyPr/>
        <a:lstStyle/>
        <a:p>
          <a:endParaRPr lang="es-EC" sz="2800"/>
        </a:p>
      </dgm:t>
    </dgm:pt>
    <dgm:pt modelId="{E43CE115-31C6-41DE-8265-F5BBD96FDD40}" type="sibTrans" cxnId="{FD7ECAC3-B69C-4B86-8D7D-A1C48BD6A5BC}">
      <dgm:prSet/>
      <dgm:spPr/>
      <dgm:t>
        <a:bodyPr/>
        <a:lstStyle/>
        <a:p>
          <a:endParaRPr lang="es-EC" sz="2800"/>
        </a:p>
      </dgm:t>
    </dgm:pt>
    <dgm:pt modelId="{90E2EE90-D6CD-43D8-BEA1-11AE13399210}">
      <dgm:prSet phldrT="[Texto]" custT="1"/>
      <dgm:spPr/>
      <dgm:t>
        <a:bodyPr/>
        <a:lstStyle/>
        <a:p>
          <a:r>
            <a:rPr lang="es-EC" sz="2000" dirty="0"/>
            <a:t>Avances</a:t>
          </a:r>
        </a:p>
      </dgm:t>
    </dgm:pt>
    <dgm:pt modelId="{EBACEF47-5631-42CD-8722-A1523F637658}" type="parTrans" cxnId="{97097F5D-8AEE-4A6B-80B5-7AB3A957224F}">
      <dgm:prSet/>
      <dgm:spPr/>
      <dgm:t>
        <a:bodyPr/>
        <a:lstStyle/>
        <a:p>
          <a:endParaRPr lang="es-EC" sz="2800"/>
        </a:p>
      </dgm:t>
    </dgm:pt>
    <dgm:pt modelId="{4BCD0EB2-15E2-417F-8CFD-8EE86B4BCE4B}" type="sibTrans" cxnId="{97097F5D-8AEE-4A6B-80B5-7AB3A957224F}">
      <dgm:prSet/>
      <dgm:spPr/>
      <dgm:t>
        <a:bodyPr/>
        <a:lstStyle/>
        <a:p>
          <a:endParaRPr lang="es-EC" sz="2800"/>
        </a:p>
      </dgm:t>
    </dgm:pt>
    <dgm:pt modelId="{E124302B-F99C-46FC-8248-A32CC75C5752}">
      <dgm:prSet phldrT="[Texto]" custT="1"/>
      <dgm:spPr>
        <a:solidFill>
          <a:srgbClr val="FFCCFF">
            <a:alpha val="63137"/>
          </a:srgbClr>
        </a:solidFill>
      </dgm:spPr>
      <dgm:t>
        <a:bodyPr/>
        <a:lstStyle/>
        <a:p>
          <a:r>
            <a:rPr lang="es-EC" sz="2000" dirty="0">
              <a:solidFill>
                <a:schemeClr val="tx1"/>
              </a:solidFill>
            </a:rPr>
            <a:t>Frecuencia</a:t>
          </a:r>
        </a:p>
      </dgm:t>
    </dgm:pt>
    <dgm:pt modelId="{A2D42D2C-D61F-40F0-9DE5-68805E489582}" type="parTrans" cxnId="{02C47F68-D738-4A8D-9B03-7F9BB816C358}">
      <dgm:prSet/>
      <dgm:spPr/>
      <dgm:t>
        <a:bodyPr/>
        <a:lstStyle/>
        <a:p>
          <a:endParaRPr lang="es-EC" sz="2800"/>
        </a:p>
      </dgm:t>
    </dgm:pt>
    <dgm:pt modelId="{994E885C-F377-455A-B966-3AD2C43A5FAA}" type="sibTrans" cxnId="{02C47F68-D738-4A8D-9B03-7F9BB816C358}">
      <dgm:prSet/>
      <dgm:spPr/>
      <dgm:t>
        <a:bodyPr/>
        <a:lstStyle/>
        <a:p>
          <a:endParaRPr lang="es-EC" sz="2800"/>
        </a:p>
      </dgm:t>
    </dgm:pt>
    <dgm:pt modelId="{5F1842DC-4976-4905-A393-BF73F942C916}">
      <dgm:prSet phldrT="[Texto]" custT="1"/>
      <dgm:spPr/>
      <dgm:t>
        <a:bodyPr/>
        <a:lstStyle/>
        <a:p>
          <a:r>
            <a:rPr lang="es-EC" sz="2000" dirty="0"/>
            <a:t>Mejoras</a:t>
          </a:r>
        </a:p>
      </dgm:t>
    </dgm:pt>
    <dgm:pt modelId="{97F0755A-8634-44D1-BC1B-76A70406B63E}" type="parTrans" cxnId="{8B449F12-AA4A-41E4-839D-93D6C32DB9B0}">
      <dgm:prSet/>
      <dgm:spPr/>
      <dgm:t>
        <a:bodyPr/>
        <a:lstStyle/>
        <a:p>
          <a:endParaRPr lang="es-EC" sz="2800"/>
        </a:p>
      </dgm:t>
    </dgm:pt>
    <dgm:pt modelId="{92516485-830B-4D2D-9162-35A6D6DA0F40}" type="sibTrans" cxnId="{8B449F12-AA4A-41E4-839D-93D6C32DB9B0}">
      <dgm:prSet/>
      <dgm:spPr/>
      <dgm:t>
        <a:bodyPr/>
        <a:lstStyle/>
        <a:p>
          <a:endParaRPr lang="es-EC" sz="2800"/>
        </a:p>
      </dgm:t>
    </dgm:pt>
    <dgm:pt modelId="{10E248AA-E3AE-4FA7-8B25-4CF54C73F0BD}" type="pres">
      <dgm:prSet presAssocID="{F78A7296-B5A2-4C2E-B3ED-CC80CA8D7638}" presName="compositeShape" presStyleCnt="0">
        <dgm:presLayoutVars>
          <dgm:chMax val="9"/>
          <dgm:dir/>
          <dgm:resizeHandles val="exact"/>
        </dgm:presLayoutVars>
      </dgm:prSet>
      <dgm:spPr/>
    </dgm:pt>
    <dgm:pt modelId="{A9CFA0C8-CDEF-4A7C-841C-D10FFA84F09B}" type="pres">
      <dgm:prSet presAssocID="{F78A7296-B5A2-4C2E-B3ED-CC80CA8D7638}" presName="triangle1" presStyleLbl="node1" presStyleIdx="0" presStyleCnt="4">
        <dgm:presLayoutVars>
          <dgm:bulletEnabled val="1"/>
        </dgm:presLayoutVars>
      </dgm:prSet>
      <dgm:spPr/>
    </dgm:pt>
    <dgm:pt modelId="{9B434F51-ED97-4EEF-95DB-D0B966A77033}" type="pres">
      <dgm:prSet presAssocID="{F78A7296-B5A2-4C2E-B3ED-CC80CA8D7638}" presName="triangle2" presStyleLbl="node1" presStyleIdx="1" presStyleCnt="4">
        <dgm:presLayoutVars>
          <dgm:bulletEnabled val="1"/>
        </dgm:presLayoutVars>
      </dgm:prSet>
      <dgm:spPr/>
    </dgm:pt>
    <dgm:pt modelId="{CF274C4C-75DB-4D88-BFF0-91B4C1CDDA07}" type="pres">
      <dgm:prSet presAssocID="{F78A7296-B5A2-4C2E-B3ED-CC80CA8D7638}" presName="triangle3" presStyleLbl="node1" presStyleIdx="2" presStyleCnt="4">
        <dgm:presLayoutVars>
          <dgm:bulletEnabled val="1"/>
        </dgm:presLayoutVars>
      </dgm:prSet>
      <dgm:spPr/>
    </dgm:pt>
    <dgm:pt modelId="{C199AEC5-EC83-4030-AC17-103BF9D582A9}" type="pres">
      <dgm:prSet presAssocID="{F78A7296-B5A2-4C2E-B3ED-CC80CA8D7638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6D915011-0440-489D-88DE-6BED9EB8E34A}" type="presOf" srcId="{69DCD1B2-6160-4770-867E-5A39249E37F6}" destId="{A9CFA0C8-CDEF-4A7C-841C-D10FFA84F09B}" srcOrd="0" destOrd="0" presId="urn:microsoft.com/office/officeart/2005/8/layout/pyramid4"/>
    <dgm:cxn modelId="{8B449F12-AA4A-41E4-839D-93D6C32DB9B0}" srcId="{F78A7296-B5A2-4C2E-B3ED-CC80CA8D7638}" destId="{5F1842DC-4976-4905-A393-BF73F942C916}" srcOrd="3" destOrd="0" parTransId="{97F0755A-8634-44D1-BC1B-76A70406B63E}" sibTransId="{92516485-830B-4D2D-9162-35A6D6DA0F40}"/>
    <dgm:cxn modelId="{97097F5D-8AEE-4A6B-80B5-7AB3A957224F}" srcId="{F78A7296-B5A2-4C2E-B3ED-CC80CA8D7638}" destId="{90E2EE90-D6CD-43D8-BEA1-11AE13399210}" srcOrd="1" destOrd="0" parTransId="{EBACEF47-5631-42CD-8722-A1523F637658}" sibTransId="{4BCD0EB2-15E2-417F-8CFD-8EE86B4BCE4B}"/>
    <dgm:cxn modelId="{02C47F68-D738-4A8D-9B03-7F9BB816C358}" srcId="{F78A7296-B5A2-4C2E-B3ED-CC80CA8D7638}" destId="{E124302B-F99C-46FC-8248-A32CC75C5752}" srcOrd="2" destOrd="0" parTransId="{A2D42D2C-D61F-40F0-9DE5-68805E489582}" sibTransId="{994E885C-F377-455A-B966-3AD2C43A5FAA}"/>
    <dgm:cxn modelId="{F7F80A58-0C2D-4B2C-9F14-E95DFE186E02}" type="presOf" srcId="{90E2EE90-D6CD-43D8-BEA1-11AE13399210}" destId="{9B434F51-ED97-4EEF-95DB-D0B966A77033}" srcOrd="0" destOrd="0" presId="urn:microsoft.com/office/officeart/2005/8/layout/pyramid4"/>
    <dgm:cxn modelId="{6ACF848A-0063-455B-9D83-3EBB454BE726}" type="presOf" srcId="{E124302B-F99C-46FC-8248-A32CC75C5752}" destId="{CF274C4C-75DB-4D88-BFF0-91B4C1CDDA07}" srcOrd="0" destOrd="0" presId="urn:microsoft.com/office/officeart/2005/8/layout/pyramid4"/>
    <dgm:cxn modelId="{E6A2A4B1-2A1C-47CC-9A60-3E65189683C1}" type="presOf" srcId="{F78A7296-B5A2-4C2E-B3ED-CC80CA8D7638}" destId="{10E248AA-E3AE-4FA7-8B25-4CF54C73F0BD}" srcOrd="0" destOrd="0" presId="urn:microsoft.com/office/officeart/2005/8/layout/pyramid4"/>
    <dgm:cxn modelId="{FD7ECAC3-B69C-4B86-8D7D-A1C48BD6A5BC}" srcId="{F78A7296-B5A2-4C2E-B3ED-CC80CA8D7638}" destId="{69DCD1B2-6160-4770-867E-5A39249E37F6}" srcOrd="0" destOrd="0" parTransId="{CC20D6DE-58D6-4373-9D2E-FC81A4769638}" sibTransId="{E43CE115-31C6-41DE-8265-F5BBD96FDD40}"/>
    <dgm:cxn modelId="{7E7D39E6-9E8A-43F8-BC64-BB92BA6EF7DE}" type="presOf" srcId="{5F1842DC-4976-4905-A393-BF73F942C916}" destId="{C199AEC5-EC83-4030-AC17-103BF9D582A9}" srcOrd="0" destOrd="0" presId="urn:microsoft.com/office/officeart/2005/8/layout/pyramid4"/>
    <dgm:cxn modelId="{BAB87F8C-420C-40E7-8563-3879AF265C92}" type="presParOf" srcId="{10E248AA-E3AE-4FA7-8B25-4CF54C73F0BD}" destId="{A9CFA0C8-CDEF-4A7C-841C-D10FFA84F09B}" srcOrd="0" destOrd="0" presId="urn:microsoft.com/office/officeart/2005/8/layout/pyramid4"/>
    <dgm:cxn modelId="{601EA521-5F7B-4943-9231-F07677E67A96}" type="presParOf" srcId="{10E248AA-E3AE-4FA7-8B25-4CF54C73F0BD}" destId="{9B434F51-ED97-4EEF-95DB-D0B966A77033}" srcOrd="1" destOrd="0" presId="urn:microsoft.com/office/officeart/2005/8/layout/pyramid4"/>
    <dgm:cxn modelId="{302CA761-870F-4226-BA74-5A9283EFA26E}" type="presParOf" srcId="{10E248AA-E3AE-4FA7-8B25-4CF54C73F0BD}" destId="{CF274C4C-75DB-4D88-BFF0-91B4C1CDDA07}" srcOrd="2" destOrd="0" presId="urn:microsoft.com/office/officeart/2005/8/layout/pyramid4"/>
    <dgm:cxn modelId="{BA0C79C3-666E-469C-9E98-46C1A728D5F9}" type="presParOf" srcId="{10E248AA-E3AE-4FA7-8B25-4CF54C73F0BD}" destId="{C199AEC5-EC83-4030-AC17-103BF9D582A9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CFA0C8-CDEF-4A7C-841C-D10FFA84F09B}">
      <dsp:nvSpPr>
        <dsp:cNvPr id="0" name=""/>
        <dsp:cNvSpPr/>
      </dsp:nvSpPr>
      <dsp:spPr>
        <a:xfrm>
          <a:off x="2669806" y="0"/>
          <a:ext cx="2595411" cy="2595411"/>
        </a:xfrm>
        <a:prstGeom prst="triangl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Procedimiento</a:t>
          </a:r>
        </a:p>
      </dsp:txBody>
      <dsp:txXfrm>
        <a:off x="3318659" y="1297706"/>
        <a:ext cx="1297705" cy="1297705"/>
      </dsp:txXfrm>
    </dsp:sp>
    <dsp:sp modelId="{9B434F51-ED97-4EEF-95DB-D0B966A77033}">
      <dsp:nvSpPr>
        <dsp:cNvPr id="0" name=""/>
        <dsp:cNvSpPr/>
      </dsp:nvSpPr>
      <dsp:spPr>
        <a:xfrm>
          <a:off x="1372101" y="2595411"/>
          <a:ext cx="2595411" cy="2595411"/>
        </a:xfrm>
        <a:prstGeom prst="triangle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Avances</a:t>
          </a:r>
        </a:p>
      </dsp:txBody>
      <dsp:txXfrm>
        <a:off x="2020954" y="3893117"/>
        <a:ext cx="1297705" cy="1297705"/>
      </dsp:txXfrm>
    </dsp:sp>
    <dsp:sp modelId="{CF274C4C-75DB-4D88-BFF0-91B4C1CDDA07}">
      <dsp:nvSpPr>
        <dsp:cNvPr id="0" name=""/>
        <dsp:cNvSpPr/>
      </dsp:nvSpPr>
      <dsp:spPr>
        <a:xfrm rot="10800000">
          <a:off x="2669806" y="2595411"/>
          <a:ext cx="2595411" cy="2595411"/>
        </a:xfrm>
        <a:prstGeom prst="triangle">
          <a:avLst/>
        </a:prstGeom>
        <a:solidFill>
          <a:srgbClr val="FFCCFF">
            <a:alpha val="63137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>
              <a:solidFill>
                <a:schemeClr val="tx1"/>
              </a:solidFill>
            </a:rPr>
            <a:t>Frecuencia</a:t>
          </a:r>
        </a:p>
      </dsp:txBody>
      <dsp:txXfrm rot="10800000">
        <a:off x="3318659" y="2595411"/>
        <a:ext cx="1297705" cy="1297705"/>
      </dsp:txXfrm>
    </dsp:sp>
    <dsp:sp modelId="{C199AEC5-EC83-4030-AC17-103BF9D582A9}">
      <dsp:nvSpPr>
        <dsp:cNvPr id="0" name=""/>
        <dsp:cNvSpPr/>
      </dsp:nvSpPr>
      <dsp:spPr>
        <a:xfrm>
          <a:off x="3967512" y="2595411"/>
          <a:ext cx="2595411" cy="2595411"/>
        </a:xfrm>
        <a:prstGeom prst="triangl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Mejoras</a:t>
          </a:r>
        </a:p>
      </dsp:txBody>
      <dsp:txXfrm>
        <a:off x="4616365" y="3893117"/>
        <a:ext cx="1297705" cy="1297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20FE2-E65B-478E-B64C-64460696778B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1FCF9-01E8-46D9-A9A5-A0882DBB9B1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31755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071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7705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2735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8496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6651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8679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6643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8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5982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1736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9477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25" name="Google Shape;102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4367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56" name="Google Shape;105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63" name="Google Shape;1063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93" name="Google Shape;109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12" name="Google Shape;111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35" name="Google Shape;113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57" name="Google Shape;115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94" name="Google Shape;1194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08" name="Google Shape;120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22" name="Google Shape;1222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56" name="Google Shape;125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95" name="Google Shape;1295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22" name="Google Shape;132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C35B2-CA0E-4A03-D6A3-2E968C4EB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04BCCA-C716-D6DA-923B-5462EB5E3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8BA92-E109-D424-51BF-ABA1400E2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E06C68-5C02-8CBB-6D26-3F5AAD594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62A419-4B9F-BB12-7936-BBAD517A9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067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F139A-B80E-0938-70ED-6F2078A68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CD4923-6FE9-1BE0-D03C-41EA2D189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583DAC-F118-106F-2984-F83B266F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76702C-E957-3E75-73B2-F4E9853A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5C4FB4-7336-A873-B7D7-1A1E6F2C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64509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B0857-4EF0-8D1B-8F34-3E9CDD63A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80C1DD-53E3-EFCF-7967-10A45E714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0BC827-AA15-0BA6-A727-C545FC02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99D889-419C-CE9F-E494-A70A23CEC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4B8579-B42A-12AF-48DA-0D1F873A9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7378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AF540-B26F-ACBD-17AE-5F4CC2C08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0F729D-2289-D532-9E7E-03D25D5F4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1932E4-B411-85F5-4FB5-382A91348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BABB51-6306-7C97-DE53-26862B2B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308988-9847-6BC2-19D6-40BF99398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825977-DBC1-24D9-166D-7AC6294DD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103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D7235-A786-8DED-6E1C-F7F1303D4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C14225-B9CA-41C3-D44D-F70B98B42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E297F0-FAC7-13C5-0FEC-25A805D16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916ED94-99F3-FFA9-7A73-32EBA4EAA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7A17EE-D6CF-B2BD-0AD4-BFE587AE73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A2DF009-374D-B0EB-CC2D-1272E32D1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4FF732-1274-3B90-2634-1977C3FA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B21DBC-5ECD-A1E8-9F6E-5EEFD52C2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6753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B29269-F34F-4055-F15E-95B52B40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EBE1AFF-9344-2B9C-DC52-E2EC641A6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4E03E4-09DB-9813-2BF7-9DFBDF00A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E6A06A-E321-3E2F-6134-CBDB8532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24722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00E655-3CB8-784D-7E40-7ECCA6418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6383E3-91AF-09ED-2A60-0FAA6ACE6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853318-E794-0B83-BA61-BD4F727E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4697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471DD2-B738-BC13-45E3-FA0BB018C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7AB283-CCFD-C37B-3A67-DE91492B6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7CF1B8-5FAB-E961-DE94-9EBC68ACA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015B74-9A36-6ACA-D956-4DC13D39F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F09163-923D-8687-D08A-13F523D8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D0874A-4084-8AC4-A3B1-3DC45B7C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1370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756198-CC78-693F-538C-B11003BB5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F1ADDD-BA8A-ACC4-554E-95D6106D7B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41A413-76CB-F0F0-1B7B-009842D1A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668347-E9BD-E906-DAFE-60CFBCE34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086933-4E73-C372-AA8D-2EE671EB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25E68C-9D44-1C8F-AE28-CA54251A2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212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7DB04-A8C8-A7B0-A45E-CA17EF06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A456A2-CE56-7E89-14BA-93F80D0F3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D46791-DA9C-4F5C-3F87-75F834ED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46CCCA-EC81-0B0D-422E-A2169D6C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18F0F4-E0B5-C4E0-32CC-2105B9539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316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1E91076-7AC1-0BAB-6B84-6C1C30F57A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672B53-804C-045D-F3F1-080CE3BAE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FCFCB7-DBD0-BB2E-A611-EA3399217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71612A-F4CC-F70B-3191-603A5669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CFCD2E-234C-B21D-EDCA-8B9F3260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07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6A1626-788D-F856-DC92-F0DCF2B6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26B11D-6F07-3CCE-E5AE-9B83BF0B2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1ECF07-65FA-BE5D-F344-77A1B0379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0A2AA-C1EF-424D-9620-25EC0458EE1A}" type="datetimeFigureOut">
              <a:rPr lang="es-EC" smtClean="0"/>
              <a:t>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4BE222-0292-8FF5-BB30-6AB39A64D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3A75D2-84C4-74FA-C96A-BB0ADA568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79B03-788A-43EE-B3D5-6FB10892753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9225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s://elpais.com/elpais/2014/10/09/estilo/1412852795_744330.html#?rel=ma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5.pn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22"/>
            <a:ext cx="12192000" cy="68615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17025:2005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20" y="531641"/>
            <a:ext cx="5320146" cy="532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7" y="1254042"/>
            <a:ext cx="7182747" cy="479071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246" name="Google Shape;246;p4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745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140da157ca7_0_29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3" name="Google Shape;253;g140da157ca7_0_29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254" name="Google Shape;254;g140da157ca7_0_29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5" name="Google Shape;255;g140da157ca7_0_29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6" name="Google Shape;256;g140da157ca7_0_29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257" name="Google Shape;257;g140da157ca7_0_29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" name="Google Shape;258;g140da157ca7_0_29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9" name="Google Shape;259;g140da157ca7_0_29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260" name="Google Shape;260;g140da157ca7_0_29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61" name="Google Shape;261;g140da157ca7_0_29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62" name="Google Shape;262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63" name="Google Shape;263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" name="Google Shape;266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67" name="Google Shape;267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9" name="Google Shape;269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70" name="Google Shape;270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2" name="Google Shape;272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73" name="Google Shape;273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5" name="Google Shape;275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6" name="Google Shape;276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78" name="Google Shape;278;g140da157ca7_0_29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79" name="Google Shape;279;g140da157ca7_0_29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80" name="Google Shape;280;g140da157ca7_0_29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281" name="Google Shape;281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82" name="Google Shape;282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" name="Google Shape;285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86" name="Google Shape;286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89" name="Google Shape;289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92" name="Google Shape;292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" name="Google Shape;294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5" name="Google Shape;295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Las startups de Silicon Valley no solo quieren ingenieros, también  filósofos que hagan preguntas incómodas | Foro Económico Mundial">
            <a:extLst>
              <a:ext uri="{FF2B5EF4-FFF2-40B4-BE49-F238E27FC236}">
                <a16:creationId xmlns:a16="http://schemas.microsoft.com/office/drawing/2014/main" id="{47632AF0-3D8E-FEB7-535F-00CDFDC6D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57313"/>
            <a:ext cx="9601200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694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La gente que construyó Silicon Valley eran ingenieros....">
            <a:extLst>
              <a:ext uri="{FF2B5EF4-FFF2-40B4-BE49-F238E27FC236}">
                <a16:creationId xmlns:a16="http://schemas.microsoft.com/office/drawing/2014/main" id="{C944DF34-AA58-2F3B-81A1-19ABB5E44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1323975"/>
            <a:ext cx="809625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38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Por qué Silicon Valley está contratando empleados sin título universitario  - Infobae">
            <a:extLst>
              <a:ext uri="{FF2B5EF4-FFF2-40B4-BE49-F238E27FC236}">
                <a16:creationId xmlns:a16="http://schemas.microsoft.com/office/drawing/2014/main" id="{9E4DB684-3102-F666-7986-703FCF08E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184" y="938872"/>
            <a:ext cx="8217877" cy="462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18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2D63149-3156-4C5E-3462-12D8793E06DA}"/>
              </a:ext>
            </a:extLst>
          </p:cNvPr>
          <p:cNvSpPr txBox="1"/>
          <p:nvPr/>
        </p:nvSpPr>
        <p:spPr>
          <a:xfrm>
            <a:off x="2922563" y="1120950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191919"/>
                </a:solidFill>
                <a:effectLst/>
                <a:latin typeface="MajritTxRoman"/>
              </a:rPr>
              <a:t>La empresaria fue considerada tiempo atrás</a:t>
            </a:r>
            <a:r>
              <a:rPr lang="es-ES" b="0" i="0" u="sng" dirty="0">
                <a:solidFill>
                  <a:srgbClr val="016CA2"/>
                </a:solidFill>
                <a:effectLst/>
                <a:latin typeface="MajritTxRoman"/>
                <a:hlinkClick r:id="rId4"/>
              </a:rPr>
              <a:t> una de las grandes estrellas ascendentes</a:t>
            </a:r>
            <a:r>
              <a:rPr lang="es-ES" b="0" i="0" dirty="0">
                <a:solidFill>
                  <a:srgbClr val="191919"/>
                </a:solidFill>
                <a:effectLst/>
                <a:latin typeface="MajritTxRoman"/>
              </a:rPr>
              <a:t> de la meca tecnológica estadounidense gracias a su compañía, </a:t>
            </a:r>
            <a:r>
              <a:rPr lang="es-ES" b="0" i="0" dirty="0" err="1">
                <a:solidFill>
                  <a:srgbClr val="191919"/>
                </a:solidFill>
                <a:effectLst/>
                <a:latin typeface="MajritTxRoman"/>
              </a:rPr>
              <a:t>Theranos</a:t>
            </a:r>
            <a:endParaRPr lang="es-EC" dirty="0"/>
          </a:p>
        </p:txBody>
      </p:sp>
      <p:pic>
        <p:nvPicPr>
          <p:cNvPr id="9218" name="Picture 2" descr="Elizabeth Holmes | Biography, Net Worth, Documentary, &amp; Facts | Britannica">
            <a:extLst>
              <a:ext uri="{FF2B5EF4-FFF2-40B4-BE49-F238E27FC236}">
                <a16:creationId xmlns:a16="http://schemas.microsoft.com/office/drawing/2014/main" id="{730F49DD-0D53-4D9F-CD45-E5B557878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225" y="2300114"/>
            <a:ext cx="4576615" cy="343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4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Elizabeth Holmes de Theranos culpable de fraude electrónico">
            <a:extLst>
              <a:ext uri="{FF2B5EF4-FFF2-40B4-BE49-F238E27FC236}">
                <a16:creationId xmlns:a16="http://schemas.microsoft.com/office/drawing/2014/main" id="{61837AC8-A472-DC2C-B77F-CAF6C5DB8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3" y="1485900"/>
            <a:ext cx="63912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4F70FF6-6E06-FE60-B91B-19DFA0B52E5B}"/>
              </a:ext>
            </a:extLst>
          </p:cNvPr>
          <p:cNvSpPr txBox="1"/>
          <p:nvPr/>
        </p:nvSpPr>
        <p:spPr>
          <a:xfrm>
            <a:off x="3193294" y="654540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191919"/>
                </a:solidFill>
                <a:effectLst/>
                <a:latin typeface="MajritTxRoman"/>
              </a:rPr>
              <a:t>Esta prometía revolucionar el mercado de la salud con una máquina de análisis de sangre.</a:t>
            </a:r>
            <a:endParaRPr lang="es-EC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0D7EDFF-7B5C-C376-25C3-1EE25F14A6D7}"/>
              </a:ext>
            </a:extLst>
          </p:cNvPr>
          <p:cNvSpPr txBox="1"/>
          <p:nvPr/>
        </p:nvSpPr>
        <p:spPr>
          <a:xfrm>
            <a:off x="4561449" y="5565520"/>
            <a:ext cx="61968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191919"/>
                </a:solidFill>
                <a:effectLst/>
                <a:latin typeface="MajritTxRoman"/>
              </a:rPr>
              <a:t>Sus máquinas ofrecían una supuesta tecnología revolucionaria que podía hacer decenas de diagnósticos con solo una gota de sangre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83254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4" name="Picture 4" descr="Walgreens Targets 'Financial Wellness' With New Planning Feature | Wealth  Management">
            <a:extLst>
              <a:ext uri="{FF2B5EF4-FFF2-40B4-BE49-F238E27FC236}">
                <a16:creationId xmlns:a16="http://schemas.microsoft.com/office/drawing/2014/main" id="{94E4AA60-08C4-9D22-DA01-BBBDEA354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17" y="759655"/>
            <a:ext cx="9744717" cy="506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977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Las negligencias médicas andan sueltas: sólo 3 de cada 100 quejas reciben  castigo">
            <a:extLst>
              <a:ext uri="{FF2B5EF4-FFF2-40B4-BE49-F238E27FC236}">
                <a16:creationId xmlns:a16="http://schemas.microsoft.com/office/drawing/2014/main" id="{92BFA1BE-685E-A26A-244F-79E77FCBF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94" y="506437"/>
            <a:ext cx="9155723" cy="549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008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 descr="Cuánto te quedas tú y cuánto el inversionista? - Emprendedor">
            <a:extLst>
              <a:ext uri="{FF2B5EF4-FFF2-40B4-BE49-F238E27FC236}">
                <a16:creationId xmlns:a16="http://schemas.microsoft.com/office/drawing/2014/main" id="{0E24EF9C-1D72-EDD7-435D-70543B98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564" y="1146498"/>
            <a:ext cx="6843222" cy="456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78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video">
            <a:extLst>
              <a:ext uri="{FF2B5EF4-FFF2-40B4-BE49-F238E27FC236}">
                <a16:creationId xmlns:a16="http://schemas.microsoft.com/office/drawing/2014/main" id="{D8163757-10FA-360E-D7FC-BDD30A024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348" y="1237407"/>
            <a:ext cx="7792329" cy="438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FC4B7EB-F243-822A-7C19-0674DF85AA59}"/>
              </a:ext>
            </a:extLst>
          </p:cNvPr>
          <p:cNvSpPr txBox="1"/>
          <p:nvPr/>
        </p:nvSpPr>
        <p:spPr>
          <a:xfrm>
            <a:off x="2290103" y="436491"/>
            <a:ext cx="61968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i="0" dirty="0">
                <a:solidFill>
                  <a:srgbClr val="111111"/>
                </a:solidFill>
                <a:effectLst/>
                <a:latin typeface="MajritTx"/>
              </a:rPr>
              <a:t>Elizabeth Holmes, condenada a más de 11 años de prisión por defraudar a los inversores de </a:t>
            </a:r>
            <a:r>
              <a:rPr lang="es-ES" b="1" i="0" dirty="0" err="1">
                <a:solidFill>
                  <a:srgbClr val="111111"/>
                </a:solidFill>
                <a:effectLst/>
                <a:latin typeface="MajritTx"/>
              </a:rPr>
              <a:t>Theranos</a:t>
            </a:r>
            <a:endParaRPr lang="es-ES" b="1" i="0" dirty="0">
              <a:solidFill>
                <a:srgbClr val="111111"/>
              </a:solidFill>
              <a:effectLst/>
              <a:latin typeface="MajritTx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4C76895-361E-AE7D-2F1C-84D5ADBCA178}"/>
              </a:ext>
            </a:extLst>
          </p:cNvPr>
          <p:cNvSpPr txBox="1"/>
          <p:nvPr/>
        </p:nvSpPr>
        <p:spPr>
          <a:xfrm>
            <a:off x="10044332" y="5620592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30 millones</a:t>
            </a:r>
          </a:p>
        </p:txBody>
      </p:sp>
    </p:spTree>
    <p:extLst>
      <p:ext uri="{BB962C8B-B14F-4D97-AF65-F5344CB8AC3E}">
        <p14:creationId xmlns:p14="http://schemas.microsoft.com/office/powerpoint/2010/main" val="1426064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Google Shape;1028;p51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251918" cy="1001575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2" name="Google Shape;1052;p51" descr="Colegia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7145" y="2043332"/>
            <a:ext cx="3222805" cy="3222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1FB45A8-DDBD-C8E1-513F-E6C1071AE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8436501"/>
              </p:ext>
            </p:extLst>
          </p:nvPr>
        </p:nvGraphicFramePr>
        <p:xfrm>
          <a:off x="4449950" y="719647"/>
          <a:ext cx="7935025" cy="5190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Google Shape;1028;p51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251918" cy="1001575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Revisión por la Dirección? Cómo hacerla PASO PASO">
            <a:extLst>
              <a:ext uri="{FF2B5EF4-FFF2-40B4-BE49-F238E27FC236}">
                <a16:creationId xmlns:a16="http://schemas.microsoft.com/office/drawing/2014/main" id="{8C4E3CC5-A41D-485F-87F6-101EE5A8F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34" y="2243553"/>
            <a:ext cx="5116397" cy="352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1029;p51">
            <a:extLst>
              <a:ext uri="{FF2B5EF4-FFF2-40B4-BE49-F238E27FC236}">
                <a16:creationId xmlns:a16="http://schemas.microsoft.com/office/drawing/2014/main" id="{7909674E-374F-AD21-426A-98EAEE36336D}"/>
              </a:ext>
            </a:extLst>
          </p:cNvPr>
          <p:cNvGrpSpPr/>
          <p:nvPr/>
        </p:nvGrpSpPr>
        <p:grpSpPr>
          <a:xfrm>
            <a:off x="-34392" y="1766943"/>
            <a:ext cx="11721401" cy="6133686"/>
            <a:chOff x="-5148523" y="-788983"/>
            <a:chExt cx="11721401" cy="6133686"/>
          </a:xfrm>
        </p:grpSpPr>
        <p:sp>
          <p:nvSpPr>
            <p:cNvPr id="3" name="Google Shape;1030;p51">
              <a:extLst>
                <a:ext uri="{FF2B5EF4-FFF2-40B4-BE49-F238E27FC236}">
                  <a16:creationId xmlns:a16="http://schemas.microsoft.com/office/drawing/2014/main" id="{E45092C8-2B39-8B65-A434-4657E3F27CDF}"/>
                </a:ext>
              </a:extLst>
            </p:cNvPr>
            <p:cNvSpPr/>
            <p:nvPr/>
          </p:nvSpPr>
          <p:spPr>
            <a:xfrm>
              <a:off x="-5148523" y="-788983"/>
              <a:ext cx="6133686" cy="6133686"/>
            </a:xfrm>
            <a:prstGeom prst="blockArc">
              <a:avLst>
                <a:gd name="adj1" fmla="val 18900000"/>
                <a:gd name="adj2" fmla="val 193410"/>
                <a:gd name="adj3" fmla="val 0"/>
              </a:avLst>
            </a:prstGeom>
            <a:noFill/>
            <a:ln w="12700" cap="flat" cmpd="sng">
              <a:solidFill>
                <a:srgbClr val="B1B1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" name="Google Shape;1031;p51">
              <a:extLst>
                <a:ext uri="{FF2B5EF4-FFF2-40B4-BE49-F238E27FC236}">
                  <a16:creationId xmlns:a16="http://schemas.microsoft.com/office/drawing/2014/main" id="{82CA9C56-5DB1-8E4C-20F5-FD2994BECCF0}"/>
                </a:ext>
              </a:extLst>
            </p:cNvPr>
            <p:cNvSpPr/>
            <p:nvPr/>
          </p:nvSpPr>
          <p:spPr>
            <a:xfrm>
              <a:off x="319583" y="207102"/>
              <a:ext cx="6253295" cy="414023"/>
            </a:xfrm>
            <a:prstGeom prst="rect">
              <a:avLst/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32;p51">
              <a:extLst>
                <a:ext uri="{FF2B5EF4-FFF2-40B4-BE49-F238E27FC236}">
                  <a16:creationId xmlns:a16="http://schemas.microsoft.com/office/drawing/2014/main" id="{4DB7813C-4816-D39F-D379-FDBB894D18BB}"/>
                </a:ext>
              </a:extLst>
            </p:cNvPr>
            <p:cNvSpPr txBox="1"/>
            <p:nvPr/>
          </p:nvSpPr>
          <p:spPr>
            <a:xfrm>
              <a:off x="319583" y="20710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Apego a políticas y procedimientos</a:t>
              </a:r>
              <a:endParaRPr dirty="0"/>
            </a:p>
          </p:txBody>
        </p:sp>
        <p:sp>
          <p:nvSpPr>
            <p:cNvPr id="6" name="Google Shape;1033;p51">
              <a:extLst>
                <a:ext uri="{FF2B5EF4-FFF2-40B4-BE49-F238E27FC236}">
                  <a16:creationId xmlns:a16="http://schemas.microsoft.com/office/drawing/2014/main" id="{CE6FAC65-FAC5-EB68-1A2B-D9108BC04F11}"/>
                </a:ext>
              </a:extLst>
            </p:cNvPr>
            <p:cNvSpPr/>
            <p:nvPr/>
          </p:nvSpPr>
          <p:spPr>
            <a:xfrm>
              <a:off x="60818" y="155350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34;p51">
              <a:extLst>
                <a:ext uri="{FF2B5EF4-FFF2-40B4-BE49-F238E27FC236}">
                  <a16:creationId xmlns:a16="http://schemas.microsoft.com/office/drawing/2014/main" id="{F2755882-9D91-168C-C5A1-C6B203D5B81F}"/>
                </a:ext>
              </a:extLst>
            </p:cNvPr>
            <p:cNvSpPr/>
            <p:nvPr/>
          </p:nvSpPr>
          <p:spPr>
            <a:xfrm>
              <a:off x="694519" y="828503"/>
              <a:ext cx="5878359" cy="414023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35;p51">
              <a:extLst>
                <a:ext uri="{FF2B5EF4-FFF2-40B4-BE49-F238E27FC236}">
                  <a16:creationId xmlns:a16="http://schemas.microsoft.com/office/drawing/2014/main" id="{246FA9BC-7653-44A8-D512-991F3D8813CC}"/>
                </a:ext>
              </a:extLst>
            </p:cNvPr>
            <p:cNvSpPr txBox="1"/>
            <p:nvPr/>
          </p:nvSpPr>
          <p:spPr>
            <a:xfrm>
              <a:off x="694519" y="828503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Informes del personal directivo – necesidad de formación</a:t>
              </a:r>
              <a:endParaRPr dirty="0"/>
            </a:p>
          </p:txBody>
        </p:sp>
        <p:sp>
          <p:nvSpPr>
            <p:cNvPr id="9" name="Google Shape;1036;p51">
              <a:extLst>
                <a:ext uri="{FF2B5EF4-FFF2-40B4-BE49-F238E27FC236}">
                  <a16:creationId xmlns:a16="http://schemas.microsoft.com/office/drawing/2014/main" id="{790D62C5-DB94-B833-FB95-3DD6D6EBA923}"/>
                </a:ext>
              </a:extLst>
            </p:cNvPr>
            <p:cNvSpPr/>
            <p:nvPr/>
          </p:nvSpPr>
          <p:spPr>
            <a:xfrm>
              <a:off x="435754" y="776750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37;p51">
              <a:extLst>
                <a:ext uri="{FF2B5EF4-FFF2-40B4-BE49-F238E27FC236}">
                  <a16:creationId xmlns:a16="http://schemas.microsoft.com/office/drawing/2014/main" id="{6CA5EC19-CDCF-54CD-283E-320807C7F3CA}"/>
                </a:ext>
              </a:extLst>
            </p:cNvPr>
            <p:cNvSpPr/>
            <p:nvPr/>
          </p:nvSpPr>
          <p:spPr>
            <a:xfrm>
              <a:off x="899982" y="1449447"/>
              <a:ext cx="5672896" cy="414023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38;p51">
              <a:extLst>
                <a:ext uri="{FF2B5EF4-FFF2-40B4-BE49-F238E27FC236}">
                  <a16:creationId xmlns:a16="http://schemas.microsoft.com/office/drawing/2014/main" id="{A14E03CA-A509-757D-0D19-D8C9C9CA5132}"/>
                </a:ext>
              </a:extLst>
            </p:cNvPr>
            <p:cNvSpPr txBox="1"/>
            <p:nvPr/>
          </p:nvSpPr>
          <p:spPr>
            <a:xfrm>
              <a:off x="899982" y="14494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 de auditorías internas</a:t>
              </a:r>
              <a:endParaRPr/>
            </a:p>
          </p:txBody>
        </p:sp>
        <p:sp>
          <p:nvSpPr>
            <p:cNvPr id="12" name="Google Shape;1039;p51">
              <a:extLst>
                <a:ext uri="{FF2B5EF4-FFF2-40B4-BE49-F238E27FC236}">
                  <a16:creationId xmlns:a16="http://schemas.microsoft.com/office/drawing/2014/main" id="{91AD5F16-9FCE-6681-8EA1-3BCFF7226FC9}"/>
                </a:ext>
              </a:extLst>
            </p:cNvPr>
            <p:cNvSpPr/>
            <p:nvPr/>
          </p:nvSpPr>
          <p:spPr>
            <a:xfrm>
              <a:off x="641217" y="13976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7067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Google Shape;1028;p51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251918" cy="1001575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51"/>
          <p:cNvSpPr txBox="1"/>
          <p:nvPr/>
        </p:nvSpPr>
        <p:spPr>
          <a:xfrm>
            <a:off x="1439542" y="4947253"/>
            <a:ext cx="279801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menos anual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Metas 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Seguimiento de acciones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El 53% de la Alta Dirección prevé ventas menores a las del 2020">
            <a:extLst>
              <a:ext uri="{FF2B5EF4-FFF2-40B4-BE49-F238E27FC236}">
                <a16:creationId xmlns:a16="http://schemas.microsoft.com/office/drawing/2014/main" id="{95F0FB5F-C601-DD06-248D-DB5EED4F3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85" y="2601937"/>
            <a:ext cx="457200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1029;p51">
            <a:extLst>
              <a:ext uri="{FF2B5EF4-FFF2-40B4-BE49-F238E27FC236}">
                <a16:creationId xmlns:a16="http://schemas.microsoft.com/office/drawing/2014/main" id="{7909674E-374F-AD21-426A-98EAEE36336D}"/>
              </a:ext>
            </a:extLst>
          </p:cNvPr>
          <p:cNvGrpSpPr/>
          <p:nvPr/>
        </p:nvGrpSpPr>
        <p:grpSpPr>
          <a:xfrm>
            <a:off x="-228086" y="-92803"/>
            <a:ext cx="11721401" cy="6133686"/>
            <a:chOff x="-5148523" y="-788983"/>
            <a:chExt cx="11721401" cy="6133686"/>
          </a:xfrm>
        </p:grpSpPr>
        <p:sp>
          <p:nvSpPr>
            <p:cNvPr id="3" name="Google Shape;1030;p51">
              <a:extLst>
                <a:ext uri="{FF2B5EF4-FFF2-40B4-BE49-F238E27FC236}">
                  <a16:creationId xmlns:a16="http://schemas.microsoft.com/office/drawing/2014/main" id="{E45092C8-2B39-8B65-A434-4657E3F27CDF}"/>
                </a:ext>
              </a:extLst>
            </p:cNvPr>
            <p:cNvSpPr/>
            <p:nvPr/>
          </p:nvSpPr>
          <p:spPr>
            <a:xfrm>
              <a:off x="-5148523" y="-788983"/>
              <a:ext cx="6133686" cy="6133686"/>
            </a:xfrm>
            <a:prstGeom prst="blockArc">
              <a:avLst>
                <a:gd name="adj1" fmla="val 20964283"/>
                <a:gd name="adj2" fmla="val 2700000"/>
                <a:gd name="adj3" fmla="val 352"/>
              </a:avLst>
            </a:prstGeom>
            <a:noFill/>
            <a:ln w="12700" cap="flat" cmpd="sng">
              <a:solidFill>
                <a:srgbClr val="B1B1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040;p51">
              <a:extLst>
                <a:ext uri="{FF2B5EF4-FFF2-40B4-BE49-F238E27FC236}">
                  <a16:creationId xmlns:a16="http://schemas.microsoft.com/office/drawing/2014/main" id="{1691331B-AD39-88BC-2215-FA522A28C17D}"/>
                </a:ext>
              </a:extLst>
            </p:cNvPr>
            <p:cNvSpPr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41;p51">
              <a:extLst>
                <a:ext uri="{FF2B5EF4-FFF2-40B4-BE49-F238E27FC236}">
                  <a16:creationId xmlns:a16="http://schemas.microsoft.com/office/drawing/2014/main" id="{46B82FE5-5DCB-A5A8-381A-0EE80B77EB92}"/>
                </a:ext>
              </a:extLst>
            </p:cNvPr>
            <p:cNvSpPr txBox="1"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 y preventivas</a:t>
              </a:r>
              <a:endParaRPr/>
            </a:p>
          </p:txBody>
        </p:sp>
        <p:sp>
          <p:nvSpPr>
            <p:cNvPr id="15" name="Google Shape;1042;p51">
              <a:extLst>
                <a:ext uri="{FF2B5EF4-FFF2-40B4-BE49-F238E27FC236}">
                  <a16:creationId xmlns:a16="http://schemas.microsoft.com/office/drawing/2014/main" id="{978A0A38-75D0-C41B-216E-F5AF04D87D37}"/>
                </a:ext>
              </a:extLst>
            </p:cNvPr>
            <p:cNvSpPr/>
            <p:nvPr/>
          </p:nvSpPr>
          <p:spPr>
            <a:xfrm>
              <a:off x="706819" y="20190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43;p51">
              <a:extLst>
                <a:ext uri="{FF2B5EF4-FFF2-40B4-BE49-F238E27FC236}">
                  <a16:creationId xmlns:a16="http://schemas.microsoft.com/office/drawing/2014/main" id="{FCA99FC5-1103-6BDE-513A-363632BBCBEB}"/>
                </a:ext>
              </a:extLst>
            </p:cNvPr>
            <p:cNvSpPr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44;p51">
              <a:extLst>
                <a:ext uri="{FF2B5EF4-FFF2-40B4-BE49-F238E27FC236}">
                  <a16:creationId xmlns:a16="http://schemas.microsoft.com/office/drawing/2014/main" id="{0682F55E-71A4-3D55-3A1E-E6EB5B7C8C84}"/>
                </a:ext>
              </a:extLst>
            </p:cNvPr>
            <p:cNvSpPr txBox="1"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Evaluaciones organismos externos - clientes</a:t>
              </a:r>
              <a:endParaRPr dirty="0"/>
            </a:p>
          </p:txBody>
        </p:sp>
        <p:sp>
          <p:nvSpPr>
            <p:cNvPr id="18" name="Google Shape;1045;p51">
              <a:extLst>
                <a:ext uri="{FF2B5EF4-FFF2-40B4-BE49-F238E27FC236}">
                  <a16:creationId xmlns:a16="http://schemas.microsoft.com/office/drawing/2014/main" id="{16068212-B200-1416-B4A1-18B7B0D6C62E}"/>
                </a:ext>
              </a:extLst>
            </p:cNvPr>
            <p:cNvSpPr/>
            <p:nvPr/>
          </p:nvSpPr>
          <p:spPr>
            <a:xfrm>
              <a:off x="641217" y="26404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46;p51">
              <a:extLst>
                <a:ext uri="{FF2B5EF4-FFF2-40B4-BE49-F238E27FC236}">
                  <a16:creationId xmlns:a16="http://schemas.microsoft.com/office/drawing/2014/main" id="{CFE3E34F-0C4A-3559-EFD5-5719E82C8E8D}"/>
                </a:ext>
              </a:extLst>
            </p:cNvPr>
            <p:cNvSpPr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47;p51">
              <a:extLst>
                <a:ext uri="{FF2B5EF4-FFF2-40B4-BE49-F238E27FC236}">
                  <a16:creationId xmlns:a16="http://schemas.microsoft.com/office/drawing/2014/main" id="{60130A4D-C9DC-2CE4-B7C0-29E850FEEBD6}"/>
                </a:ext>
              </a:extLst>
            </p:cNvPr>
            <p:cNvSpPr txBox="1"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/>
            </a:p>
          </p:txBody>
        </p:sp>
        <p:sp>
          <p:nvSpPr>
            <p:cNvPr id="21" name="Google Shape;1048;p51">
              <a:extLst>
                <a:ext uri="{FF2B5EF4-FFF2-40B4-BE49-F238E27FC236}">
                  <a16:creationId xmlns:a16="http://schemas.microsoft.com/office/drawing/2014/main" id="{5009E223-50D8-0398-409C-B90A15977153}"/>
                </a:ext>
              </a:extLst>
            </p:cNvPr>
            <p:cNvSpPr/>
            <p:nvPr/>
          </p:nvSpPr>
          <p:spPr>
            <a:xfrm>
              <a:off x="435754" y="32614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49;p51">
              <a:extLst>
                <a:ext uri="{FF2B5EF4-FFF2-40B4-BE49-F238E27FC236}">
                  <a16:creationId xmlns:a16="http://schemas.microsoft.com/office/drawing/2014/main" id="{EA22CBF4-CAAE-D733-9E47-4071FD643859}"/>
                </a:ext>
              </a:extLst>
            </p:cNvPr>
            <p:cNvSpPr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50;p51">
              <a:extLst>
                <a:ext uri="{FF2B5EF4-FFF2-40B4-BE49-F238E27FC236}">
                  <a16:creationId xmlns:a16="http://schemas.microsoft.com/office/drawing/2014/main" id="{5D61B1A8-B3CA-73A4-DB8B-DA8261A379C7}"/>
                </a:ext>
              </a:extLst>
            </p:cNvPr>
            <p:cNvSpPr txBox="1"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Cambios de volumen de trabajo</a:t>
              </a:r>
              <a:endParaRPr/>
            </a:p>
          </p:txBody>
        </p:sp>
        <p:sp>
          <p:nvSpPr>
            <p:cNvPr id="24" name="Google Shape;1051;p51">
              <a:extLst>
                <a:ext uri="{FF2B5EF4-FFF2-40B4-BE49-F238E27FC236}">
                  <a16:creationId xmlns:a16="http://schemas.microsoft.com/office/drawing/2014/main" id="{43261552-5594-AEB2-C3A6-7E6623BDB07C}"/>
                </a:ext>
              </a:extLst>
            </p:cNvPr>
            <p:cNvSpPr/>
            <p:nvPr/>
          </p:nvSpPr>
          <p:spPr>
            <a:xfrm>
              <a:off x="60818" y="38828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86009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Google Shape;1028;p51"/>
          <p:cNvSpPr txBox="1">
            <a:spLocks noGrp="1"/>
          </p:cNvSpPr>
          <p:nvPr>
            <p:ph type="title"/>
          </p:nvPr>
        </p:nvSpPr>
        <p:spPr>
          <a:xfrm>
            <a:off x="500574" y="434064"/>
            <a:ext cx="6251918" cy="1001575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51"/>
          <p:cNvSpPr txBox="1"/>
          <p:nvPr/>
        </p:nvSpPr>
        <p:spPr>
          <a:xfrm>
            <a:off x="8881352" y="5519066"/>
            <a:ext cx="279801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menos anual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Metas 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Seguimiento de acciones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 descr="Revisión por la dirección: ¿cómo prepararla?">
            <a:extLst>
              <a:ext uri="{FF2B5EF4-FFF2-40B4-BE49-F238E27FC236}">
                <a16:creationId xmlns:a16="http://schemas.microsoft.com/office/drawing/2014/main" id="{F9C5DAB5-100B-F826-BD28-A03E3141E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994B3"/>
              </a:clrFrom>
              <a:clrTo>
                <a:srgbClr val="0994B3">
                  <a:alpha val="0"/>
                </a:srgbClr>
              </a:clrTo>
            </a:clrChange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89" y="1937666"/>
            <a:ext cx="679132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1029;p51">
            <a:extLst>
              <a:ext uri="{FF2B5EF4-FFF2-40B4-BE49-F238E27FC236}">
                <a16:creationId xmlns:a16="http://schemas.microsoft.com/office/drawing/2014/main" id="{7909674E-374F-AD21-426A-98EAEE36336D}"/>
              </a:ext>
            </a:extLst>
          </p:cNvPr>
          <p:cNvGrpSpPr/>
          <p:nvPr/>
        </p:nvGrpSpPr>
        <p:grpSpPr>
          <a:xfrm>
            <a:off x="2641724" y="0"/>
            <a:ext cx="8471754" cy="6133686"/>
            <a:chOff x="-5148523" y="-788983"/>
            <a:chExt cx="11721401" cy="6133686"/>
          </a:xfrm>
        </p:grpSpPr>
        <p:sp>
          <p:nvSpPr>
            <p:cNvPr id="3" name="Google Shape;1030;p51">
              <a:extLst>
                <a:ext uri="{FF2B5EF4-FFF2-40B4-BE49-F238E27FC236}">
                  <a16:creationId xmlns:a16="http://schemas.microsoft.com/office/drawing/2014/main" id="{E45092C8-2B39-8B65-A434-4657E3F27CDF}"/>
                </a:ext>
              </a:extLst>
            </p:cNvPr>
            <p:cNvSpPr/>
            <p:nvPr/>
          </p:nvSpPr>
          <p:spPr>
            <a:xfrm>
              <a:off x="-5148523" y="-788983"/>
              <a:ext cx="6133686" cy="6133686"/>
            </a:xfrm>
            <a:prstGeom prst="blockArc">
              <a:avLst>
                <a:gd name="adj1" fmla="val 20964283"/>
                <a:gd name="adj2" fmla="val 2700000"/>
                <a:gd name="adj3" fmla="val 352"/>
              </a:avLst>
            </a:prstGeom>
            <a:noFill/>
            <a:ln w="12700" cap="flat" cmpd="sng">
              <a:solidFill>
                <a:srgbClr val="B1B1B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040;p51">
              <a:extLst>
                <a:ext uri="{FF2B5EF4-FFF2-40B4-BE49-F238E27FC236}">
                  <a16:creationId xmlns:a16="http://schemas.microsoft.com/office/drawing/2014/main" id="{1691331B-AD39-88BC-2215-FA522A28C17D}"/>
                </a:ext>
              </a:extLst>
            </p:cNvPr>
            <p:cNvSpPr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41;p51">
              <a:extLst>
                <a:ext uri="{FF2B5EF4-FFF2-40B4-BE49-F238E27FC236}">
                  <a16:creationId xmlns:a16="http://schemas.microsoft.com/office/drawing/2014/main" id="{46B82FE5-5DCB-A5A8-381A-0EE80B77EB92}"/>
                </a:ext>
              </a:extLst>
            </p:cNvPr>
            <p:cNvSpPr txBox="1"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dirty="0">
                  <a:latin typeface="Calibri"/>
                  <a:ea typeface="Calibri"/>
                  <a:cs typeface="Calibri"/>
                  <a:sym typeface="Calibri"/>
                </a:rPr>
                <a:t>Retroalimentación de los clientes</a:t>
              </a:r>
              <a:endParaRPr dirty="0"/>
            </a:p>
          </p:txBody>
        </p:sp>
        <p:sp>
          <p:nvSpPr>
            <p:cNvPr id="15" name="Google Shape;1042;p51">
              <a:extLst>
                <a:ext uri="{FF2B5EF4-FFF2-40B4-BE49-F238E27FC236}">
                  <a16:creationId xmlns:a16="http://schemas.microsoft.com/office/drawing/2014/main" id="{978A0A38-75D0-C41B-216E-F5AF04D87D37}"/>
                </a:ext>
              </a:extLst>
            </p:cNvPr>
            <p:cNvSpPr/>
            <p:nvPr/>
          </p:nvSpPr>
          <p:spPr>
            <a:xfrm>
              <a:off x="706819" y="20190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43;p51">
              <a:extLst>
                <a:ext uri="{FF2B5EF4-FFF2-40B4-BE49-F238E27FC236}">
                  <a16:creationId xmlns:a16="http://schemas.microsoft.com/office/drawing/2014/main" id="{FCA99FC5-1103-6BDE-513A-363632BBCBEB}"/>
                </a:ext>
              </a:extLst>
            </p:cNvPr>
            <p:cNvSpPr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solidFill>
              <a:srgbClr val="C6C6C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44;p51">
              <a:extLst>
                <a:ext uri="{FF2B5EF4-FFF2-40B4-BE49-F238E27FC236}">
                  <a16:creationId xmlns:a16="http://schemas.microsoft.com/office/drawing/2014/main" id="{0682F55E-71A4-3D55-3A1E-E6EB5B7C8C84}"/>
                </a:ext>
              </a:extLst>
            </p:cNvPr>
            <p:cNvSpPr txBox="1"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dirty="0">
                  <a:latin typeface="Calibri"/>
                  <a:ea typeface="Calibri"/>
                  <a:cs typeface="Calibri"/>
                  <a:sym typeface="Calibri"/>
                </a:rPr>
                <a:t>Quejas</a:t>
              </a:r>
              <a:endParaRPr dirty="0"/>
            </a:p>
          </p:txBody>
        </p:sp>
        <p:sp>
          <p:nvSpPr>
            <p:cNvPr id="18" name="Google Shape;1045;p51">
              <a:extLst>
                <a:ext uri="{FF2B5EF4-FFF2-40B4-BE49-F238E27FC236}">
                  <a16:creationId xmlns:a16="http://schemas.microsoft.com/office/drawing/2014/main" id="{16068212-B200-1416-B4A1-18B7B0D6C62E}"/>
                </a:ext>
              </a:extLst>
            </p:cNvPr>
            <p:cNvSpPr/>
            <p:nvPr/>
          </p:nvSpPr>
          <p:spPr>
            <a:xfrm>
              <a:off x="641217" y="2640494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46;p51">
              <a:extLst>
                <a:ext uri="{FF2B5EF4-FFF2-40B4-BE49-F238E27FC236}">
                  <a16:creationId xmlns:a16="http://schemas.microsoft.com/office/drawing/2014/main" id="{CFE3E34F-0C4A-3559-EFD5-5719E82C8E8D}"/>
                </a:ext>
              </a:extLst>
            </p:cNvPr>
            <p:cNvSpPr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solidFill>
              <a:srgbClr val="ACACA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47;p51">
              <a:extLst>
                <a:ext uri="{FF2B5EF4-FFF2-40B4-BE49-F238E27FC236}">
                  <a16:creationId xmlns:a16="http://schemas.microsoft.com/office/drawing/2014/main" id="{60130A4D-C9DC-2CE4-B7C0-29E850FEEBD6}"/>
                </a:ext>
              </a:extLst>
            </p:cNvPr>
            <p:cNvSpPr txBox="1"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dirty="0">
                  <a:latin typeface="Calibri"/>
                  <a:ea typeface="Calibri"/>
                  <a:cs typeface="Calibri"/>
                  <a:sym typeface="Calibri"/>
                </a:rPr>
                <a:t>Mejoras</a:t>
              </a:r>
              <a:endParaRPr dirty="0"/>
            </a:p>
          </p:txBody>
        </p:sp>
        <p:sp>
          <p:nvSpPr>
            <p:cNvPr id="21" name="Google Shape;1048;p51">
              <a:extLst>
                <a:ext uri="{FF2B5EF4-FFF2-40B4-BE49-F238E27FC236}">
                  <a16:creationId xmlns:a16="http://schemas.microsoft.com/office/drawing/2014/main" id="{5009E223-50D8-0398-409C-B90A15977153}"/>
                </a:ext>
              </a:extLst>
            </p:cNvPr>
            <p:cNvSpPr/>
            <p:nvPr/>
          </p:nvSpPr>
          <p:spPr>
            <a:xfrm>
              <a:off x="435754" y="32614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49;p51">
              <a:extLst>
                <a:ext uri="{FF2B5EF4-FFF2-40B4-BE49-F238E27FC236}">
                  <a16:creationId xmlns:a16="http://schemas.microsoft.com/office/drawing/2014/main" id="{EA22CBF4-CAAE-D733-9E47-4071FD643859}"/>
                </a:ext>
              </a:extLst>
            </p:cNvPr>
            <p:cNvSpPr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solidFill>
              <a:srgbClr val="92929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50;p51">
              <a:extLst>
                <a:ext uri="{FF2B5EF4-FFF2-40B4-BE49-F238E27FC236}">
                  <a16:creationId xmlns:a16="http://schemas.microsoft.com/office/drawing/2014/main" id="{5D61B1A8-B3CA-73A4-DB8B-DA8261A379C7}"/>
                </a:ext>
              </a:extLst>
            </p:cNvPr>
            <p:cNvSpPr txBox="1"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8625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 dirty="0">
                  <a:latin typeface="Calibri"/>
                  <a:ea typeface="Calibri"/>
                  <a:cs typeface="Calibri"/>
                  <a:sym typeface="Calibri"/>
                </a:rPr>
                <a:t>Recursos</a:t>
              </a:r>
              <a:endParaRPr dirty="0"/>
            </a:p>
          </p:txBody>
        </p:sp>
        <p:sp>
          <p:nvSpPr>
            <p:cNvPr id="24" name="Google Shape;1051;p51">
              <a:extLst>
                <a:ext uri="{FF2B5EF4-FFF2-40B4-BE49-F238E27FC236}">
                  <a16:creationId xmlns:a16="http://schemas.microsoft.com/office/drawing/2014/main" id="{43261552-5594-AEB2-C3A6-7E6623BDB07C}"/>
                </a:ext>
              </a:extLst>
            </p:cNvPr>
            <p:cNvSpPr/>
            <p:nvPr/>
          </p:nvSpPr>
          <p:spPr>
            <a:xfrm>
              <a:off x="60818" y="3882839"/>
              <a:ext cx="517529" cy="517529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41554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Google Shape;1058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52"/>
          <p:cNvSpPr/>
          <p:nvPr/>
        </p:nvSpPr>
        <p:spPr>
          <a:xfrm>
            <a:off x="2778019" y="2505670"/>
            <a:ext cx="663598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REQUISITOS TÉCNICOS</a:t>
            </a:r>
            <a:endParaRPr/>
          </a:p>
        </p:txBody>
      </p:sp>
      <p:pic>
        <p:nvPicPr>
          <p:cNvPr id="1060" name="Google Shape;1060;p52" descr="Robo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7618" y="3523818"/>
            <a:ext cx="1825283" cy="1825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" name="Google Shape;106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53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9656300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7" name="Google Shape;1067;p53"/>
          <p:cNvGrpSpPr/>
          <p:nvPr/>
        </p:nvGrpSpPr>
        <p:grpSpPr>
          <a:xfrm>
            <a:off x="3140572" y="1661465"/>
            <a:ext cx="5218412" cy="4475390"/>
            <a:chOff x="1108572" y="1477"/>
            <a:chExt cx="5218412" cy="4475390"/>
          </a:xfrm>
        </p:grpSpPr>
        <p:sp>
          <p:nvSpPr>
            <p:cNvPr id="1068" name="Google Shape;1068;p53"/>
            <p:cNvSpPr/>
            <p:nvPr/>
          </p:nvSpPr>
          <p:spPr>
            <a:xfrm>
              <a:off x="3752104" y="1477"/>
              <a:ext cx="1553994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53"/>
            <p:cNvSpPr txBox="1"/>
            <p:nvPr/>
          </p:nvSpPr>
          <p:spPr>
            <a:xfrm>
              <a:off x="3752104" y="1477"/>
              <a:ext cx="1553994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Factores humanos</a:t>
              </a:r>
              <a:endParaRPr/>
            </a:p>
          </p:txBody>
        </p:sp>
        <p:sp>
          <p:nvSpPr>
            <p:cNvPr id="1070" name="Google Shape;1070;p53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194" y="20616"/>
                  </a:moveTo>
                  <a:cubicBezTo>
                    <a:pt x="104483" y="24056"/>
                    <a:pt x="107328" y="27895"/>
                    <a:pt x="109663" y="32042"/>
                  </a:cubicBezTo>
                  <a:lnTo>
                    <a:pt x="112371" y="30743"/>
                  </a:lnTo>
                  <a:lnTo>
                    <a:pt x="109353" y="36330"/>
                  </a:lnTo>
                  <a:lnTo>
                    <a:pt x="102877" y="35296"/>
                  </a:lnTo>
                  <a:lnTo>
                    <a:pt x="105585" y="33998"/>
                  </a:lnTo>
                  <a:lnTo>
                    <a:pt x="105585" y="33998"/>
                  </a:lnTo>
                  <a:cubicBezTo>
                    <a:pt x="103463" y="30277"/>
                    <a:pt x="100893" y="26830"/>
                    <a:pt x="97933" y="23734"/>
                  </a:cubicBezTo>
                  <a:close/>
                </a:path>
              </a:pathLst>
            </a:cu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53"/>
            <p:cNvSpPr/>
            <p:nvPr/>
          </p:nvSpPr>
          <p:spPr>
            <a:xfrm>
              <a:off x="4817876" y="1309770"/>
              <a:ext cx="1509108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53"/>
            <p:cNvSpPr txBox="1"/>
            <p:nvPr/>
          </p:nvSpPr>
          <p:spPr>
            <a:xfrm>
              <a:off x="4817876" y="1309770"/>
              <a:ext cx="1509108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Ambiente</a:t>
              </a:r>
              <a:endParaRPr/>
            </a:p>
          </p:txBody>
        </p:sp>
        <p:sp>
          <p:nvSpPr>
            <p:cNvPr id="1073" name="Google Shape;1073;p53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987" y="59282"/>
                  </a:moveTo>
                  <a:cubicBezTo>
                    <a:pt x="117077" y="66396"/>
                    <a:pt x="115833" y="73464"/>
                    <a:pt x="113322" y="80121"/>
                  </a:cubicBezTo>
                  <a:lnTo>
                    <a:pt x="116056" y="81363"/>
                  </a:lnTo>
                  <a:lnTo>
                    <a:pt x="109835" y="82637"/>
                  </a:lnTo>
                  <a:lnTo>
                    <a:pt x="106470" y="77009"/>
                  </a:lnTo>
                  <a:lnTo>
                    <a:pt x="109204" y="78251"/>
                  </a:lnTo>
                  <a:lnTo>
                    <a:pt x="109204" y="78251"/>
                  </a:lnTo>
                  <a:cubicBezTo>
                    <a:pt x="111448" y="72201"/>
                    <a:pt x="112557" y="65790"/>
                    <a:pt x="112475" y="59339"/>
                  </a:cubicBezTo>
                  <a:close/>
                </a:path>
              </a:pathLst>
            </a:cu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53"/>
            <p:cNvSpPr/>
            <p:nvPr/>
          </p:nvSpPr>
          <p:spPr>
            <a:xfrm>
              <a:off x="4475064" y="2941186"/>
              <a:ext cx="1450012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53"/>
            <p:cNvSpPr txBox="1"/>
            <p:nvPr/>
          </p:nvSpPr>
          <p:spPr>
            <a:xfrm>
              <a:off x="4475064" y="2941186"/>
              <a:ext cx="1450012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Métodos</a:t>
              </a:r>
              <a:endParaRPr/>
            </a:p>
          </p:txBody>
        </p:sp>
        <p:sp>
          <p:nvSpPr>
            <p:cNvPr id="1076" name="Google Shape;1076;p53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1496" y="107498"/>
                  </a:moveTo>
                  <a:cubicBezTo>
                    <a:pt x="86602" y="110743"/>
                    <a:pt x="81236" y="113212"/>
                    <a:pt x="75588" y="114819"/>
                  </a:cubicBezTo>
                  <a:lnTo>
                    <a:pt x="76218" y="117755"/>
                  </a:lnTo>
                  <a:lnTo>
                    <a:pt x="71491" y="113516"/>
                  </a:lnTo>
                  <a:lnTo>
                    <a:pt x="74008" y="107461"/>
                  </a:lnTo>
                  <a:lnTo>
                    <a:pt x="74638" y="110397"/>
                  </a:lnTo>
                  <a:cubicBezTo>
                    <a:pt x="79735" y="108916"/>
                    <a:pt x="84579" y="106671"/>
                    <a:pt x="89003" y="103737"/>
                  </a:cubicBezTo>
                  <a:close/>
                </a:path>
              </a:pathLst>
            </a:cu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53"/>
            <p:cNvSpPr/>
            <p:nvPr/>
          </p:nvSpPr>
          <p:spPr>
            <a:xfrm>
              <a:off x="3287600" y="3667234"/>
              <a:ext cx="809633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53"/>
            <p:cNvSpPr txBox="1"/>
            <p:nvPr/>
          </p:nvSpPr>
          <p:spPr>
            <a:xfrm>
              <a:off x="3287600" y="3667234"/>
              <a:ext cx="809633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Equipos</a:t>
              </a:r>
              <a:endParaRPr/>
            </a:p>
          </p:txBody>
        </p:sp>
        <p:sp>
          <p:nvSpPr>
            <p:cNvPr id="1079" name="Google Shape;1079;p53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36" y="115722"/>
                  </a:moveTo>
                  <a:lnTo>
                    <a:pt x="48036" y="115722"/>
                  </a:lnTo>
                  <a:cubicBezTo>
                    <a:pt x="42294" y="114489"/>
                    <a:pt x="36778" y="112376"/>
                    <a:pt x="31682" y="109458"/>
                  </a:cubicBezTo>
                  <a:lnTo>
                    <a:pt x="30022" y="111961"/>
                  </a:lnTo>
                  <a:lnTo>
                    <a:pt x="29751" y="105618"/>
                  </a:lnTo>
                  <a:lnTo>
                    <a:pt x="35841" y="103187"/>
                  </a:lnTo>
                  <a:lnTo>
                    <a:pt x="34181" y="105689"/>
                  </a:lnTo>
                  <a:cubicBezTo>
                    <a:pt x="38803" y="108301"/>
                    <a:pt x="43793" y="110196"/>
                    <a:pt x="48983" y="111310"/>
                  </a:cubicBezTo>
                  <a:close/>
                </a:path>
              </a:pathLst>
            </a:cu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53"/>
            <p:cNvSpPr/>
            <p:nvPr/>
          </p:nvSpPr>
          <p:spPr>
            <a:xfrm>
              <a:off x="1286121" y="2941186"/>
              <a:ext cx="179728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53"/>
            <p:cNvSpPr txBox="1"/>
            <p:nvPr/>
          </p:nvSpPr>
          <p:spPr>
            <a:xfrm>
              <a:off x="1286121" y="2941186"/>
              <a:ext cx="179728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Trazabilidad</a:t>
              </a:r>
              <a:endParaRPr/>
            </a:p>
          </p:txBody>
        </p:sp>
        <p:sp>
          <p:nvSpPr>
            <p:cNvPr id="1082" name="Google Shape;1082;p53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1" y="83570"/>
                  </a:moveTo>
                  <a:cubicBezTo>
                    <a:pt x="5168" y="77092"/>
                    <a:pt x="3465" y="70120"/>
                    <a:pt x="3088" y="63016"/>
                  </a:cubicBezTo>
                  <a:lnTo>
                    <a:pt x="85" y="62978"/>
                  </a:lnTo>
                  <a:lnTo>
                    <a:pt x="5269" y="59311"/>
                  </a:lnTo>
                  <a:lnTo>
                    <a:pt x="10613" y="63111"/>
                  </a:lnTo>
                  <a:lnTo>
                    <a:pt x="7610" y="63073"/>
                  </a:lnTo>
                  <a:lnTo>
                    <a:pt x="7610" y="63073"/>
                  </a:lnTo>
                  <a:cubicBezTo>
                    <a:pt x="7988" y="69513"/>
                    <a:pt x="9550" y="75829"/>
                    <a:pt x="12219" y="81704"/>
                  </a:cubicBezTo>
                  <a:close/>
                </a:path>
              </a:pathLst>
            </a:cu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53"/>
            <p:cNvSpPr/>
            <p:nvPr/>
          </p:nvSpPr>
          <p:spPr>
            <a:xfrm>
              <a:off x="1108572" y="1309770"/>
              <a:ext cx="1407661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53"/>
            <p:cNvSpPr txBox="1"/>
            <p:nvPr/>
          </p:nvSpPr>
          <p:spPr>
            <a:xfrm>
              <a:off x="1108572" y="1309770"/>
              <a:ext cx="1407661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/>
            </a:p>
          </p:txBody>
        </p:sp>
        <p:sp>
          <p:nvSpPr>
            <p:cNvPr id="1085" name="Google Shape;1085;p53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613" y="35354"/>
                  </a:moveTo>
                  <a:cubicBezTo>
                    <a:pt x="10671" y="31063"/>
                    <a:pt x="13259" y="27047"/>
                    <a:pt x="16315" y="23399"/>
                  </a:cubicBezTo>
                  <a:lnTo>
                    <a:pt x="14144" y="21323"/>
                  </a:lnTo>
                  <a:lnTo>
                    <a:pt x="20436" y="22175"/>
                  </a:lnTo>
                  <a:lnTo>
                    <a:pt x="21754" y="28599"/>
                  </a:lnTo>
                  <a:lnTo>
                    <a:pt x="19584" y="26524"/>
                  </a:lnTo>
                  <a:lnTo>
                    <a:pt x="19584" y="26524"/>
                  </a:lnTo>
                  <a:cubicBezTo>
                    <a:pt x="16852" y="29823"/>
                    <a:pt x="14534" y="33443"/>
                    <a:pt x="12681" y="37305"/>
                  </a:cubicBezTo>
                  <a:close/>
                </a:path>
              </a:pathLst>
            </a:cu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53"/>
            <p:cNvSpPr/>
            <p:nvPr/>
          </p:nvSpPr>
          <p:spPr>
            <a:xfrm>
              <a:off x="2116386" y="1477"/>
              <a:ext cx="147869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53"/>
            <p:cNvSpPr txBox="1"/>
            <p:nvPr/>
          </p:nvSpPr>
          <p:spPr>
            <a:xfrm>
              <a:off x="2116386" y="1477"/>
              <a:ext cx="1478690" cy="809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/>
            </a:p>
          </p:txBody>
        </p:sp>
        <p:sp>
          <p:nvSpPr>
            <p:cNvPr id="1088" name="Google Shape;1088;p53"/>
            <p:cNvSpPr/>
            <p:nvPr/>
          </p:nvSpPr>
          <p:spPr>
            <a:xfrm>
              <a:off x="1593019" y="44291"/>
              <a:ext cx="4198794" cy="41987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7123" y="3081"/>
                  </a:moveTo>
                  <a:lnTo>
                    <a:pt x="57123" y="3081"/>
                  </a:lnTo>
                  <a:cubicBezTo>
                    <a:pt x="57425" y="3066"/>
                    <a:pt x="57727" y="3053"/>
                    <a:pt x="58030" y="3042"/>
                  </a:cubicBezTo>
                  <a:lnTo>
                    <a:pt x="58123" y="41"/>
                  </a:lnTo>
                  <a:lnTo>
                    <a:pt x="61694" y="5291"/>
                  </a:lnTo>
                  <a:lnTo>
                    <a:pt x="57797" y="10564"/>
                  </a:lnTo>
                  <a:lnTo>
                    <a:pt x="57890" y="7563"/>
                  </a:lnTo>
                  <a:lnTo>
                    <a:pt x="57890" y="7563"/>
                  </a:lnTo>
                  <a:cubicBezTo>
                    <a:pt x="57710" y="7570"/>
                    <a:pt x="57531" y="7578"/>
                    <a:pt x="57351" y="7587"/>
                  </a:cubicBezTo>
                  <a:close/>
                </a:path>
              </a:pathLst>
            </a:cu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89" name="Google Shape;1089;p53" descr="Confiabilidad - Iconos gratis de negocios y finanz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462" y="2523978"/>
            <a:ext cx="2174631" cy="2174631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53"/>
          <p:cNvSpPr/>
          <p:nvPr/>
        </p:nvSpPr>
        <p:spPr>
          <a:xfrm>
            <a:off x="8117058" y="3066756"/>
            <a:ext cx="36415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600" b="1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" name="Google Shape;1095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54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9656300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7" name="Google Shape;1097;p54" descr="Grup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1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1098" name="Google Shape;1098;p54"/>
          <p:cNvSpPr/>
          <p:nvPr/>
        </p:nvSpPr>
        <p:spPr>
          <a:xfrm>
            <a:off x="1266946" y="4588636"/>
            <a:ext cx="210185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/>
          </a:p>
        </p:txBody>
      </p:sp>
      <p:grpSp>
        <p:nvGrpSpPr>
          <p:cNvPr id="1099" name="Google Shape;1099;p54"/>
          <p:cNvGrpSpPr/>
          <p:nvPr/>
        </p:nvGrpSpPr>
        <p:grpSpPr>
          <a:xfrm>
            <a:off x="5279731" y="1664497"/>
            <a:ext cx="3718572" cy="4085471"/>
            <a:chOff x="1373156" y="122581"/>
            <a:chExt cx="3718572" cy="4085471"/>
          </a:xfrm>
        </p:grpSpPr>
        <p:sp>
          <p:nvSpPr>
            <p:cNvPr id="1100" name="Google Shape;1100;p54"/>
            <p:cNvSpPr/>
            <p:nvPr/>
          </p:nvSpPr>
          <p:spPr>
            <a:xfrm>
              <a:off x="1521899" y="283720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54"/>
            <p:cNvSpPr txBox="1"/>
            <p:nvPr/>
          </p:nvSpPr>
          <p:spPr>
            <a:xfrm>
              <a:off x="1521899" y="283720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Competente</a:t>
              </a:r>
              <a:endParaRPr/>
            </a:p>
          </p:txBody>
        </p:sp>
        <p:sp>
          <p:nvSpPr>
            <p:cNvPr id="1102" name="Google Shape;1102;p54"/>
            <p:cNvSpPr/>
            <p:nvPr/>
          </p:nvSpPr>
          <p:spPr>
            <a:xfrm>
              <a:off x="1373156" y="122581"/>
              <a:ext cx="780900" cy="117135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54"/>
            <p:cNvSpPr/>
            <p:nvPr/>
          </p:nvSpPr>
          <p:spPr>
            <a:xfrm>
              <a:off x="1521899" y="1688100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54"/>
            <p:cNvSpPr txBox="1"/>
            <p:nvPr/>
          </p:nvSpPr>
          <p:spPr>
            <a:xfrm>
              <a:off x="1521899" y="1688100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Nueva + supervisión</a:t>
              </a:r>
              <a:endParaRPr/>
            </a:p>
          </p:txBody>
        </p:sp>
        <p:sp>
          <p:nvSpPr>
            <p:cNvPr id="1105" name="Google Shape;1105;p54"/>
            <p:cNvSpPr/>
            <p:nvPr/>
          </p:nvSpPr>
          <p:spPr>
            <a:xfrm>
              <a:off x="1373156" y="1526962"/>
              <a:ext cx="780900" cy="117135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54"/>
            <p:cNvSpPr/>
            <p:nvPr/>
          </p:nvSpPr>
          <p:spPr>
            <a:xfrm>
              <a:off x="1521899" y="3092481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54"/>
            <p:cNvSpPr txBox="1"/>
            <p:nvPr/>
          </p:nvSpPr>
          <p:spPr>
            <a:xfrm>
              <a:off x="1521899" y="3092481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55600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Formación + experiencia + habilidades</a:t>
              </a:r>
              <a:endParaRPr/>
            </a:p>
          </p:txBody>
        </p:sp>
        <p:sp>
          <p:nvSpPr>
            <p:cNvPr id="1108" name="Google Shape;1108;p54"/>
            <p:cNvSpPr/>
            <p:nvPr/>
          </p:nvSpPr>
          <p:spPr>
            <a:xfrm>
              <a:off x="1373156" y="2931343"/>
              <a:ext cx="780900" cy="117135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9" name="Google Shape;1109;p54"/>
          <p:cNvSpPr txBox="1"/>
          <p:nvPr/>
        </p:nvSpPr>
        <p:spPr>
          <a:xfrm>
            <a:off x="9589997" y="4564782"/>
            <a:ext cx="185146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Certificaciones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 equipos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Legal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" name="Google Shape;1114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55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9656300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6" name="Google Shape;1116;p55" descr="Grup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1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55"/>
          <p:cNvSpPr/>
          <p:nvPr/>
        </p:nvSpPr>
        <p:spPr>
          <a:xfrm>
            <a:off x="1266946" y="4588636"/>
            <a:ext cx="210185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/>
          </a:p>
        </p:txBody>
      </p:sp>
      <p:grpSp>
        <p:nvGrpSpPr>
          <p:cNvPr id="1118" name="Google Shape;1118;p55"/>
          <p:cNvGrpSpPr/>
          <p:nvPr/>
        </p:nvGrpSpPr>
        <p:grpSpPr>
          <a:xfrm>
            <a:off x="6091601" y="1453534"/>
            <a:ext cx="4473052" cy="4952505"/>
            <a:chOff x="1455852" y="490"/>
            <a:chExt cx="4473052" cy="4952505"/>
          </a:xfrm>
        </p:grpSpPr>
        <p:sp>
          <p:nvSpPr>
            <p:cNvPr id="1119" name="Google Shape;1119;p55"/>
            <p:cNvSpPr/>
            <p:nvPr/>
          </p:nvSpPr>
          <p:spPr>
            <a:xfrm>
              <a:off x="2318560" y="1102924"/>
              <a:ext cx="2747637" cy="2747637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55"/>
            <p:cNvSpPr txBox="1"/>
            <p:nvPr/>
          </p:nvSpPr>
          <p:spPr>
            <a:xfrm>
              <a:off x="2720942" y="1505306"/>
              <a:ext cx="1942873" cy="19428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Perfiles - responsabilidades</a:t>
              </a:r>
              <a:endParaRPr/>
            </a:p>
          </p:txBody>
        </p:sp>
        <p:sp>
          <p:nvSpPr>
            <p:cNvPr id="1121" name="Google Shape;1121;p55"/>
            <p:cNvSpPr/>
            <p:nvPr/>
          </p:nvSpPr>
          <p:spPr>
            <a:xfrm>
              <a:off x="3005469" y="490"/>
              <a:ext cx="1373818" cy="1373818"/>
            </a:xfrm>
            <a:prstGeom prst="ellipse">
              <a:avLst/>
            </a:prstGeom>
            <a:solidFill>
              <a:srgbClr val="55BACE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55"/>
            <p:cNvSpPr txBox="1"/>
            <p:nvPr/>
          </p:nvSpPr>
          <p:spPr>
            <a:xfrm>
              <a:off x="3206660" y="201681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Ensayos </a:t>
              </a:r>
              <a:endParaRPr/>
            </a:p>
          </p:txBody>
        </p:sp>
        <p:sp>
          <p:nvSpPr>
            <p:cNvPr id="1123" name="Google Shape;1123;p55"/>
            <p:cNvSpPr/>
            <p:nvPr/>
          </p:nvSpPr>
          <p:spPr>
            <a:xfrm>
              <a:off x="4555086" y="895162"/>
              <a:ext cx="1373818" cy="1373818"/>
            </a:xfrm>
            <a:prstGeom prst="ellipse">
              <a:avLst/>
            </a:prstGeom>
            <a:solidFill>
              <a:srgbClr val="50C9B6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55"/>
            <p:cNvSpPr txBox="1"/>
            <p:nvPr/>
          </p:nvSpPr>
          <p:spPr>
            <a:xfrm>
              <a:off x="4756277" y="1096353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resultados</a:t>
              </a:r>
              <a:endParaRPr/>
            </a:p>
          </p:txBody>
        </p:sp>
        <p:sp>
          <p:nvSpPr>
            <p:cNvPr id="1125" name="Google Shape;1125;p55"/>
            <p:cNvSpPr/>
            <p:nvPr/>
          </p:nvSpPr>
          <p:spPr>
            <a:xfrm>
              <a:off x="4555086" y="2684506"/>
              <a:ext cx="1373818" cy="1373818"/>
            </a:xfrm>
            <a:prstGeom prst="ellipse">
              <a:avLst/>
            </a:prstGeom>
            <a:solidFill>
              <a:srgbClr val="4CC38C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55"/>
            <p:cNvSpPr txBox="1"/>
            <p:nvPr/>
          </p:nvSpPr>
          <p:spPr>
            <a:xfrm>
              <a:off x="4756277" y="2885697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Comunicar</a:t>
              </a:r>
              <a:endParaRPr/>
            </a:p>
          </p:txBody>
        </p:sp>
        <p:sp>
          <p:nvSpPr>
            <p:cNvPr id="1127" name="Google Shape;1127;p55"/>
            <p:cNvSpPr/>
            <p:nvPr/>
          </p:nvSpPr>
          <p:spPr>
            <a:xfrm>
              <a:off x="3005469" y="3579177"/>
              <a:ext cx="1373818" cy="1373818"/>
            </a:xfrm>
            <a:prstGeom prst="ellipse">
              <a:avLst/>
            </a:prstGeom>
            <a:solidFill>
              <a:srgbClr val="48BD62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55"/>
            <p:cNvSpPr txBox="1"/>
            <p:nvPr/>
          </p:nvSpPr>
          <p:spPr>
            <a:xfrm>
              <a:off x="3206660" y="3780368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Modificar y validar métodos</a:t>
              </a:r>
              <a:endParaRPr/>
            </a:p>
          </p:txBody>
        </p:sp>
        <p:sp>
          <p:nvSpPr>
            <p:cNvPr id="1129" name="Google Shape;1129;p55"/>
            <p:cNvSpPr/>
            <p:nvPr/>
          </p:nvSpPr>
          <p:spPr>
            <a:xfrm>
              <a:off x="1455852" y="2684506"/>
              <a:ext cx="1373818" cy="1373818"/>
            </a:xfrm>
            <a:prstGeom prst="ellipse">
              <a:avLst/>
            </a:prstGeom>
            <a:solidFill>
              <a:srgbClr val="4FB546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55"/>
            <p:cNvSpPr txBox="1"/>
            <p:nvPr/>
          </p:nvSpPr>
          <p:spPr>
            <a:xfrm>
              <a:off x="1657043" y="2885697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Experiencia, Certificaciones</a:t>
              </a:r>
              <a:endParaRPr/>
            </a:p>
          </p:txBody>
        </p:sp>
        <p:sp>
          <p:nvSpPr>
            <p:cNvPr id="1131" name="Google Shape;1131;p55"/>
            <p:cNvSpPr/>
            <p:nvPr/>
          </p:nvSpPr>
          <p:spPr>
            <a:xfrm>
              <a:off x="1455852" y="895162"/>
              <a:ext cx="1373818" cy="1373818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55"/>
            <p:cNvSpPr txBox="1"/>
            <p:nvPr/>
          </p:nvSpPr>
          <p:spPr>
            <a:xfrm>
              <a:off x="1657043" y="1096353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Obligaciones</a:t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7" name="Google Shape;1137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32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56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6659882" cy="100157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Instalaciones y ambiente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9" name="Google Shape;1139;p56" descr="Diseño de dibujo de laboratorio de ciencias | Vector Grat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40125" y="1554060"/>
            <a:ext cx="4793857" cy="47938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0" name="Google Shape;1140;p56"/>
          <p:cNvGrpSpPr/>
          <p:nvPr/>
        </p:nvGrpSpPr>
        <p:grpSpPr>
          <a:xfrm>
            <a:off x="1511495" y="1556297"/>
            <a:ext cx="4368799" cy="4466837"/>
            <a:chOff x="0" y="2237"/>
            <a:chExt cx="4368799" cy="4466837"/>
          </a:xfrm>
        </p:grpSpPr>
        <p:sp>
          <p:nvSpPr>
            <p:cNvPr id="1141" name="Google Shape;1141;p56"/>
            <p:cNvSpPr/>
            <p:nvPr/>
          </p:nvSpPr>
          <p:spPr>
            <a:xfrm rot="5400000">
              <a:off x="2540245" y="-857605"/>
              <a:ext cx="861076" cy="279603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EEF">
                <a:alpha val="89803"/>
              </a:srgbClr>
            </a:solidFill>
            <a:ln w="12700" cap="flat" cmpd="sng">
              <a:solidFill>
                <a:srgbClr val="CFDEEF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6"/>
            <p:cNvSpPr txBox="1"/>
            <p:nvPr/>
          </p:nvSpPr>
          <p:spPr>
            <a:xfrm>
              <a:off x="1572767" y="151907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Polvo, humedad, ruido</a:t>
              </a:r>
              <a:endParaRPr/>
            </a:p>
          </p:txBody>
        </p:sp>
        <p:sp>
          <p:nvSpPr>
            <p:cNvPr id="1143" name="Google Shape;1143;p56"/>
            <p:cNvSpPr/>
            <p:nvPr/>
          </p:nvSpPr>
          <p:spPr>
            <a:xfrm>
              <a:off x="0" y="2237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6"/>
            <p:cNvSpPr txBox="1"/>
            <p:nvPr/>
          </p:nvSpPr>
          <p:spPr>
            <a:xfrm>
              <a:off x="52543" y="54780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 dirty="0">
                  <a:latin typeface="Calibri"/>
                  <a:ea typeface="Calibri"/>
                  <a:cs typeface="Calibri"/>
                  <a:sym typeface="Calibri"/>
                </a:rPr>
                <a:t>Condiciones ambientales</a:t>
              </a:r>
              <a:endParaRPr dirty="0"/>
            </a:p>
          </p:txBody>
        </p:sp>
        <p:sp>
          <p:nvSpPr>
            <p:cNvPr id="1145" name="Google Shape;1145;p56"/>
            <p:cNvSpPr/>
            <p:nvPr/>
          </p:nvSpPr>
          <p:spPr>
            <a:xfrm rot="5400000">
              <a:off x="2540245" y="272558"/>
              <a:ext cx="861076" cy="279603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E8DD">
                <a:alpha val="89803"/>
              </a:srgbClr>
            </a:solidFill>
            <a:ln w="12700" cap="flat" cmpd="sng">
              <a:solidFill>
                <a:srgbClr val="CCE8DD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6"/>
            <p:cNvSpPr txBox="1"/>
            <p:nvPr/>
          </p:nvSpPr>
          <p:spPr>
            <a:xfrm>
              <a:off x="1572767" y="1282070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Contaminación cruzada</a:t>
              </a:r>
              <a:endParaRPr/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6"/>
            <p:cNvSpPr/>
            <p:nvPr/>
          </p:nvSpPr>
          <p:spPr>
            <a:xfrm>
              <a:off x="0" y="1132401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56"/>
            <p:cNvSpPr txBox="1"/>
            <p:nvPr/>
          </p:nvSpPr>
          <p:spPr>
            <a:xfrm>
              <a:off x="52543" y="1184944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Separación</a:t>
              </a:r>
              <a:endParaRPr/>
            </a:p>
          </p:txBody>
        </p:sp>
        <p:sp>
          <p:nvSpPr>
            <p:cNvPr id="1149" name="Google Shape;1149;p56"/>
            <p:cNvSpPr/>
            <p:nvPr/>
          </p:nvSpPr>
          <p:spPr>
            <a:xfrm rot="5400000">
              <a:off x="2540245" y="1402721"/>
              <a:ext cx="861076" cy="279603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3E1CC">
                <a:alpha val="89803"/>
              </a:srgbClr>
            </a:solidFill>
            <a:ln w="12700" cap="flat" cmpd="sng">
              <a:solidFill>
                <a:srgbClr val="D3E1CC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56"/>
            <p:cNvSpPr txBox="1"/>
            <p:nvPr/>
          </p:nvSpPr>
          <p:spPr>
            <a:xfrm>
              <a:off x="1572767" y="2412233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36175" rIns="72375" bIns="361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C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Restringido</a:t>
              </a:r>
              <a:endParaRPr/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56"/>
            <p:cNvSpPr/>
            <p:nvPr/>
          </p:nvSpPr>
          <p:spPr>
            <a:xfrm>
              <a:off x="0" y="2262564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56"/>
            <p:cNvSpPr txBox="1"/>
            <p:nvPr/>
          </p:nvSpPr>
          <p:spPr>
            <a:xfrm>
              <a:off x="52543" y="2315107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Acceso </a:t>
              </a:r>
              <a:endParaRPr/>
            </a:p>
          </p:txBody>
        </p:sp>
        <p:sp>
          <p:nvSpPr>
            <p:cNvPr id="1153" name="Google Shape;1153;p56"/>
            <p:cNvSpPr/>
            <p:nvPr/>
          </p:nvSpPr>
          <p:spPr>
            <a:xfrm>
              <a:off x="0" y="3392728"/>
              <a:ext cx="1572768" cy="1076346"/>
            </a:xfrm>
            <a:prstGeom prst="roundRect">
              <a:avLst>
                <a:gd name="adj" fmla="val 16667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56"/>
            <p:cNvSpPr txBox="1"/>
            <p:nvPr/>
          </p:nvSpPr>
          <p:spPr>
            <a:xfrm>
              <a:off x="52543" y="3445271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Orden y limpieza</a:t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9" name="Google Shape;115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32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57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6659882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61" name="Google Shape;1161;p57"/>
          <p:cNvGrpSpPr/>
          <p:nvPr/>
        </p:nvGrpSpPr>
        <p:grpSpPr>
          <a:xfrm>
            <a:off x="1891323" y="1830520"/>
            <a:ext cx="8127999" cy="4237968"/>
            <a:chOff x="0" y="590349"/>
            <a:chExt cx="8127999" cy="4237968"/>
          </a:xfrm>
        </p:grpSpPr>
        <p:sp>
          <p:nvSpPr>
            <p:cNvPr id="1162" name="Google Shape;1162;p57"/>
            <p:cNvSpPr/>
            <p:nvPr/>
          </p:nvSpPr>
          <p:spPr>
            <a:xfrm>
              <a:off x="1319174" y="2777140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89803"/>
              </a:srgbClr>
            </a:solidFill>
            <a:ln w="12700" cap="flat" cmpd="sng">
              <a:solidFill>
                <a:srgbClr val="4372C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57"/>
            <p:cNvSpPr txBox="1"/>
            <p:nvPr/>
          </p:nvSpPr>
          <p:spPr>
            <a:xfrm>
              <a:off x="1556612" y="2981024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/>
            </a:p>
          </p:txBody>
        </p:sp>
        <p:sp>
          <p:nvSpPr>
            <p:cNvPr id="1164" name="Google Shape;1164;p57"/>
            <p:cNvSpPr/>
            <p:nvPr/>
          </p:nvSpPr>
          <p:spPr>
            <a:xfrm>
              <a:off x="1355750" y="3365794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57"/>
            <p:cNvSpPr/>
            <p:nvPr/>
          </p:nvSpPr>
          <p:spPr>
            <a:xfrm>
              <a:off x="0" y="2049481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4">
                <a:alphaModFix/>
              </a:blip>
              <a:stretch>
                <a:fillRect t="-7998" b="-7999"/>
              </a:stretch>
            </a:blipFill>
            <a:ln w="12700" cap="flat" cmpd="sng">
              <a:solidFill>
                <a:srgbClr val="4372C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57"/>
            <p:cNvSpPr/>
            <p:nvPr/>
          </p:nvSpPr>
          <p:spPr>
            <a:xfrm>
              <a:off x="1050137" y="3191190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57"/>
            <p:cNvSpPr/>
            <p:nvPr/>
          </p:nvSpPr>
          <p:spPr>
            <a:xfrm>
              <a:off x="2638348" y="2045667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81960"/>
              </a:srgbClr>
            </a:solidFill>
            <a:ln w="12700" cap="flat" cmpd="sng">
              <a:solidFill>
                <a:srgbClr val="4372C3">
                  <a:alpha val="8196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57"/>
            <p:cNvSpPr txBox="1"/>
            <p:nvPr/>
          </p:nvSpPr>
          <p:spPr>
            <a:xfrm>
              <a:off x="2875786" y="2249551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Transporte</a:t>
              </a:r>
              <a:endParaRPr/>
            </a:p>
          </p:txBody>
        </p:sp>
        <p:sp>
          <p:nvSpPr>
            <p:cNvPr id="1169" name="Google Shape;1169;p57"/>
            <p:cNvSpPr/>
            <p:nvPr/>
          </p:nvSpPr>
          <p:spPr>
            <a:xfrm>
              <a:off x="3693363" y="3183985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57"/>
            <p:cNvSpPr/>
            <p:nvPr/>
          </p:nvSpPr>
          <p:spPr>
            <a:xfrm>
              <a:off x="3956710" y="2774598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5">
                <a:alphaModFix/>
              </a:blip>
              <a:stretch>
                <a:fillRect t="-7998" b="-7999"/>
              </a:stretch>
            </a:blipFill>
            <a:ln w="12700" cap="flat" cmpd="sng">
              <a:solidFill>
                <a:srgbClr val="4372C3">
                  <a:alpha val="8196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57"/>
            <p:cNvSpPr/>
            <p:nvPr/>
          </p:nvSpPr>
          <p:spPr>
            <a:xfrm>
              <a:off x="3994099" y="3360285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57"/>
            <p:cNvSpPr/>
            <p:nvPr/>
          </p:nvSpPr>
          <p:spPr>
            <a:xfrm>
              <a:off x="1319174" y="1322246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74117"/>
              </a:srgbClr>
            </a:solidFill>
            <a:ln w="12700" cap="flat" cmpd="sng">
              <a:solidFill>
                <a:srgbClr val="4372C3">
                  <a:alpha val="7411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57"/>
            <p:cNvSpPr txBox="1"/>
            <p:nvPr/>
          </p:nvSpPr>
          <p:spPr>
            <a:xfrm>
              <a:off x="1556612" y="1526130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Preparación</a:t>
              </a:r>
              <a:endParaRPr/>
            </a:p>
          </p:txBody>
        </p:sp>
        <p:sp>
          <p:nvSpPr>
            <p:cNvPr id="1174" name="Google Shape;1174;p57"/>
            <p:cNvSpPr/>
            <p:nvPr/>
          </p:nvSpPr>
          <p:spPr>
            <a:xfrm>
              <a:off x="2369312" y="1347250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57"/>
            <p:cNvSpPr/>
            <p:nvPr/>
          </p:nvSpPr>
          <p:spPr>
            <a:xfrm>
              <a:off x="2638348" y="590349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6">
                <a:alphaModFix/>
              </a:blip>
              <a:stretch>
                <a:fillRect t="-999" b="-999"/>
              </a:stretch>
            </a:blipFill>
            <a:ln w="12700" cap="flat" cmpd="sng">
              <a:solidFill>
                <a:srgbClr val="4372C3">
                  <a:alpha val="7411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57"/>
            <p:cNvSpPr/>
            <p:nvPr/>
          </p:nvSpPr>
          <p:spPr>
            <a:xfrm>
              <a:off x="2681427" y="1173493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57"/>
            <p:cNvSpPr/>
            <p:nvPr/>
          </p:nvSpPr>
          <p:spPr>
            <a:xfrm>
              <a:off x="3956710" y="1319279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65882"/>
              </a:srgbClr>
            </a:solidFill>
            <a:ln w="12700" cap="flat" cmpd="sng">
              <a:solidFill>
                <a:srgbClr val="4372C3">
                  <a:alpha val="6588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57"/>
            <p:cNvSpPr txBox="1"/>
            <p:nvPr/>
          </p:nvSpPr>
          <p:spPr>
            <a:xfrm>
              <a:off x="4194148" y="1523163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Análisis</a:t>
              </a:r>
              <a:endParaRPr/>
            </a:p>
          </p:txBody>
        </p:sp>
        <p:sp>
          <p:nvSpPr>
            <p:cNvPr id="1179" name="Google Shape;1179;p57"/>
            <p:cNvSpPr/>
            <p:nvPr/>
          </p:nvSpPr>
          <p:spPr>
            <a:xfrm>
              <a:off x="5283200" y="1902424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57"/>
            <p:cNvSpPr/>
            <p:nvPr/>
          </p:nvSpPr>
          <p:spPr>
            <a:xfrm>
              <a:off x="5275884" y="2059229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7">
                <a:alphaModFix/>
              </a:blip>
              <a:stretch>
                <a:fillRect t="-7998" b="-7999"/>
              </a:stretch>
            </a:blipFill>
            <a:ln w="12700" cap="flat" cmpd="sng">
              <a:solidFill>
                <a:srgbClr val="4372C3">
                  <a:alpha val="6588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57"/>
            <p:cNvSpPr/>
            <p:nvPr/>
          </p:nvSpPr>
          <p:spPr>
            <a:xfrm>
              <a:off x="5574995" y="2082961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57"/>
            <p:cNvSpPr/>
            <p:nvPr/>
          </p:nvSpPr>
          <p:spPr>
            <a:xfrm>
              <a:off x="5275884" y="604334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58039"/>
              </a:srgbClr>
            </a:solidFill>
            <a:ln w="12700" cap="flat" cmpd="sng">
              <a:solidFill>
                <a:srgbClr val="4372C3">
                  <a:alpha val="58039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57"/>
            <p:cNvSpPr txBox="1"/>
            <p:nvPr/>
          </p:nvSpPr>
          <p:spPr>
            <a:xfrm>
              <a:off x="5513322" y="808218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Tratamiento de resultados</a:t>
              </a:r>
              <a:endParaRPr/>
            </a:p>
          </p:txBody>
        </p:sp>
        <p:sp>
          <p:nvSpPr>
            <p:cNvPr id="1184" name="Google Shape;1184;p57"/>
            <p:cNvSpPr/>
            <p:nvPr/>
          </p:nvSpPr>
          <p:spPr>
            <a:xfrm>
              <a:off x="6602374" y="1194259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57"/>
            <p:cNvSpPr/>
            <p:nvPr/>
          </p:nvSpPr>
          <p:spPr>
            <a:xfrm>
              <a:off x="6595059" y="1338774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8">
                <a:alphaModFix/>
              </a:blip>
              <a:stretch>
                <a:fillRect t="-7998" b="-7999"/>
              </a:stretch>
            </a:blipFill>
            <a:ln w="12700" cap="flat" cmpd="sng">
              <a:solidFill>
                <a:srgbClr val="4372C3">
                  <a:alpha val="58039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57"/>
            <p:cNvSpPr/>
            <p:nvPr/>
          </p:nvSpPr>
          <p:spPr>
            <a:xfrm>
              <a:off x="6900672" y="1368016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57"/>
            <p:cNvSpPr/>
            <p:nvPr/>
          </p:nvSpPr>
          <p:spPr>
            <a:xfrm>
              <a:off x="6595059" y="2791550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72C3">
                <a:alpha val="49803"/>
              </a:srgbClr>
            </a:solidFill>
            <a:ln w="12700" cap="flat" cmpd="sng">
              <a:solidFill>
                <a:srgbClr val="4372C3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57"/>
            <p:cNvSpPr txBox="1"/>
            <p:nvPr/>
          </p:nvSpPr>
          <p:spPr>
            <a:xfrm>
              <a:off x="6832497" y="2995434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0300" rIns="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Almacén</a:t>
              </a:r>
              <a:endParaRPr/>
            </a:p>
          </p:txBody>
        </p:sp>
        <p:sp>
          <p:nvSpPr>
            <p:cNvPr id="1189" name="Google Shape;1189;p57"/>
            <p:cNvSpPr/>
            <p:nvPr/>
          </p:nvSpPr>
          <p:spPr>
            <a:xfrm>
              <a:off x="6899046" y="3944277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57"/>
            <p:cNvSpPr/>
            <p:nvPr/>
          </p:nvSpPr>
          <p:spPr>
            <a:xfrm>
              <a:off x="5275884" y="3512004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9">
                <a:alphaModFix/>
              </a:blip>
              <a:stretch>
                <a:fillRect t="-7998" b="-7999"/>
              </a:stretch>
            </a:blipFill>
            <a:ln w="12700" cap="flat" cmpd="sng">
              <a:solidFill>
                <a:srgbClr val="4372C3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57"/>
            <p:cNvSpPr/>
            <p:nvPr/>
          </p:nvSpPr>
          <p:spPr>
            <a:xfrm>
              <a:off x="6614566" y="4089639"/>
              <a:ext cx="178816" cy="154262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6" name="Google Shape;119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32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58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931867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instrucciones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8" name="Google Shape;1198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1997" y="266544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0028" y="1674055"/>
            <a:ext cx="2230828" cy="2230828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58"/>
          <p:cNvSpPr txBox="1"/>
          <p:nvPr/>
        </p:nvSpPr>
        <p:spPr>
          <a:xfrm>
            <a:off x="8356209" y="2897945"/>
            <a:ext cx="10306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EQUIPOS</a:t>
            </a:r>
            <a:endParaRPr/>
          </a:p>
        </p:txBody>
      </p:sp>
      <p:pic>
        <p:nvPicPr>
          <p:cNvPr id="1201" name="Google Shape;1201;p58" descr="avanLab - Avantecn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96781" y="3904883"/>
            <a:ext cx="2124075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58"/>
          <p:cNvSpPr txBox="1"/>
          <p:nvPr/>
        </p:nvSpPr>
        <p:spPr>
          <a:xfrm>
            <a:off x="8356209" y="4718916"/>
            <a:ext cx="15141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PREPARACIÓN</a:t>
            </a:r>
            <a:endParaRPr/>
          </a:p>
        </p:txBody>
      </p:sp>
      <p:sp>
        <p:nvSpPr>
          <p:cNvPr id="1203" name="Google Shape;1203;p58"/>
          <p:cNvSpPr txBox="1"/>
          <p:nvPr/>
        </p:nvSpPr>
        <p:spPr>
          <a:xfrm>
            <a:off x="1652524" y="4968385"/>
            <a:ext cx="170206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INSTRUCCIONES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Disponible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/>
          </a:p>
        </p:txBody>
      </p:sp>
      <p:cxnSp>
        <p:nvCxnSpPr>
          <p:cNvPr id="1204" name="Google Shape;1204;p58"/>
          <p:cNvCxnSpPr>
            <a:stCxn id="1198" idx="3"/>
          </p:cNvCxnSpPr>
          <p:nvPr/>
        </p:nvCxnSpPr>
        <p:spPr>
          <a:xfrm rot="10800000" flipH="1">
            <a:off x="3575122" y="2789609"/>
            <a:ext cx="2214900" cy="947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05" name="Google Shape;1205;p58"/>
          <p:cNvCxnSpPr>
            <a:endCxn id="1201" idx="1"/>
          </p:cNvCxnSpPr>
          <p:nvPr/>
        </p:nvCxnSpPr>
        <p:spPr>
          <a:xfrm>
            <a:off x="3597881" y="4029008"/>
            <a:ext cx="2298900" cy="9522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Google Shape;1210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33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11" name="Google Shape;1211;p59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931867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selección de métodos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2" name="Google Shape;1212;p59"/>
          <p:cNvGrpSpPr/>
          <p:nvPr/>
        </p:nvGrpSpPr>
        <p:grpSpPr>
          <a:xfrm>
            <a:off x="528709" y="2647902"/>
            <a:ext cx="4818966" cy="1927586"/>
            <a:chOff x="0" y="955339"/>
            <a:chExt cx="4818966" cy="1927586"/>
          </a:xfrm>
        </p:grpSpPr>
        <p:sp>
          <p:nvSpPr>
            <p:cNvPr id="1213" name="Google Shape;1213;p59"/>
            <p:cNvSpPr/>
            <p:nvPr/>
          </p:nvSpPr>
          <p:spPr>
            <a:xfrm>
              <a:off x="0" y="955339"/>
              <a:ext cx="4818966" cy="192758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</a:path>
                <a:path w="120000" h="120000" fill="darkenLess" extrusionOk="0">
                  <a:moveTo>
                    <a:pt x="63750" y="25000"/>
                  </a:move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63750" y="40000"/>
                  </a:lnTo>
                  <a:close/>
                </a:path>
                <a:path w="120000" h="120000" fill="none" extrusionOk="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  <a:moveTo>
                    <a:pt x="63750" y="25000"/>
                  </a:moveTo>
                  <a:lnTo>
                    <a:pt x="63750" y="40000"/>
                  </a:lnTo>
                  <a:moveTo>
                    <a:pt x="56250" y="35000"/>
                  </a:moveTo>
                  <a:lnTo>
                    <a:pt x="56250" y="80000"/>
                  </a:lnTo>
                </a:path>
              </a:pathLst>
            </a:cu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9"/>
            <p:cNvSpPr/>
            <p:nvPr/>
          </p:nvSpPr>
          <p:spPr>
            <a:xfrm>
              <a:off x="578275" y="1292667"/>
              <a:ext cx="1590258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9"/>
            <p:cNvSpPr txBox="1"/>
            <p:nvPr/>
          </p:nvSpPr>
          <p:spPr>
            <a:xfrm>
              <a:off x="578275" y="1292667"/>
              <a:ext cx="1590258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2450" rIns="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Necesidad del cliente</a:t>
              </a:r>
              <a:endParaRPr/>
            </a:p>
          </p:txBody>
        </p:sp>
        <p:sp>
          <p:nvSpPr>
            <p:cNvPr id="1216" name="Google Shape;1216;p59"/>
            <p:cNvSpPr/>
            <p:nvPr/>
          </p:nvSpPr>
          <p:spPr>
            <a:xfrm>
              <a:off x="2409483" y="1601081"/>
              <a:ext cx="1879396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9"/>
            <p:cNvSpPr txBox="1"/>
            <p:nvPr/>
          </p:nvSpPr>
          <p:spPr>
            <a:xfrm>
              <a:off x="2409483" y="1601081"/>
              <a:ext cx="1879396" cy="944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2450" rIns="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 o calibración</a:t>
              </a:r>
              <a:endParaRPr/>
            </a:p>
          </p:txBody>
        </p:sp>
      </p:grpSp>
      <p:sp>
        <p:nvSpPr>
          <p:cNvPr id="1218" name="Google Shape;1218;p59"/>
          <p:cNvSpPr txBox="1"/>
          <p:nvPr/>
        </p:nvSpPr>
        <p:spPr>
          <a:xfrm>
            <a:off x="7662911" y="2391508"/>
            <a:ext cx="4360985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Normas nacionales, internacionales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regionales.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Versión reciente.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Métodos propios validados, previo a la aplicación (planificados, personas competentes, recursos).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el método cambia, repetir la confirmación.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el método propuesto por el cliente no es apropiado, informar.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9" name="Google Shape;1219;p59" descr="eligiendo el icono de color de la opción. casilla de verificación de  selección manual. seleccionando respuesta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1682" y="254013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4" name="Google Shape;1224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60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931867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métodos no normalizados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26" name="Google Shape;1226;p60"/>
          <p:cNvGrpSpPr/>
          <p:nvPr/>
        </p:nvGrpSpPr>
        <p:grpSpPr>
          <a:xfrm>
            <a:off x="1889519" y="1788811"/>
            <a:ext cx="8125354" cy="2447395"/>
            <a:chOff x="1322" y="0"/>
            <a:chExt cx="8125354" cy="2447395"/>
          </a:xfrm>
        </p:grpSpPr>
        <p:sp>
          <p:nvSpPr>
            <p:cNvPr id="1227" name="Google Shape;1227;p60"/>
            <p:cNvSpPr/>
            <p:nvPr/>
          </p:nvSpPr>
          <p:spPr>
            <a:xfrm>
              <a:off x="1322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60"/>
            <p:cNvSpPr/>
            <p:nvPr/>
          </p:nvSpPr>
          <p:spPr>
            <a:xfrm>
              <a:off x="48312" y="46990"/>
              <a:ext cx="375920" cy="375920"/>
            </a:xfrm>
            <a:prstGeom prst="chord">
              <a:avLst>
                <a:gd name="adj1" fmla="val 1800000"/>
                <a:gd name="adj2" fmla="val 9000000"/>
              </a:avLst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60"/>
            <p:cNvSpPr/>
            <p:nvPr/>
          </p:nvSpPr>
          <p:spPr>
            <a:xfrm>
              <a:off x="569118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60"/>
            <p:cNvSpPr txBox="1"/>
            <p:nvPr/>
          </p:nvSpPr>
          <p:spPr>
            <a:xfrm>
              <a:off x="569118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Acordados</a:t>
              </a:r>
              <a:endParaRPr/>
            </a:p>
          </p:txBody>
        </p:sp>
        <p:sp>
          <p:nvSpPr>
            <p:cNvPr id="1231" name="Google Shape;1231;p60"/>
            <p:cNvSpPr/>
            <p:nvPr/>
          </p:nvSpPr>
          <p:spPr>
            <a:xfrm>
              <a:off x="569118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60"/>
            <p:cNvSpPr txBox="1"/>
            <p:nvPr/>
          </p:nvSpPr>
          <p:spPr>
            <a:xfrm>
              <a:off x="569118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233" name="Google Shape;1233;p60"/>
            <p:cNvSpPr/>
            <p:nvPr/>
          </p:nvSpPr>
          <p:spPr>
            <a:xfrm>
              <a:off x="2057135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60"/>
            <p:cNvSpPr/>
            <p:nvPr/>
          </p:nvSpPr>
          <p:spPr>
            <a:xfrm>
              <a:off x="2104125" y="46990"/>
              <a:ext cx="375920" cy="375920"/>
            </a:xfrm>
            <a:prstGeom prst="chord">
              <a:avLst>
                <a:gd name="adj1" fmla="val 0"/>
                <a:gd name="adj2" fmla="val 10800000"/>
              </a:avLst>
            </a:prstGeom>
            <a:solidFill>
              <a:srgbClr val="50C9B6"/>
            </a:solidFill>
            <a:ln w="12700" cap="flat" cmpd="sng">
              <a:solidFill>
                <a:srgbClr val="50C9B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60"/>
            <p:cNvSpPr/>
            <p:nvPr/>
          </p:nvSpPr>
          <p:spPr>
            <a:xfrm>
              <a:off x="2624931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60"/>
            <p:cNvSpPr txBox="1"/>
            <p:nvPr/>
          </p:nvSpPr>
          <p:spPr>
            <a:xfrm>
              <a:off x="2624931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Objetivo</a:t>
              </a:r>
              <a:endParaRPr/>
            </a:p>
          </p:txBody>
        </p:sp>
        <p:sp>
          <p:nvSpPr>
            <p:cNvPr id="1237" name="Google Shape;1237;p60"/>
            <p:cNvSpPr/>
            <p:nvPr/>
          </p:nvSpPr>
          <p:spPr>
            <a:xfrm>
              <a:off x="2624931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60"/>
            <p:cNvSpPr txBox="1"/>
            <p:nvPr/>
          </p:nvSpPr>
          <p:spPr>
            <a:xfrm>
              <a:off x="2624931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1239" name="Google Shape;1239;p60"/>
            <p:cNvSpPr/>
            <p:nvPr/>
          </p:nvSpPr>
          <p:spPr>
            <a:xfrm>
              <a:off x="4112947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60"/>
            <p:cNvSpPr/>
            <p:nvPr/>
          </p:nvSpPr>
          <p:spPr>
            <a:xfrm>
              <a:off x="4159937" y="46990"/>
              <a:ext cx="375920" cy="375920"/>
            </a:xfrm>
            <a:prstGeom prst="chord">
              <a:avLst>
                <a:gd name="adj1" fmla="val 19800000"/>
                <a:gd name="adj2" fmla="val 12600000"/>
              </a:avLst>
            </a:prstGeom>
            <a:solidFill>
              <a:srgbClr val="48BD62"/>
            </a:solidFill>
            <a:ln w="12700" cap="flat" cmpd="sng">
              <a:solidFill>
                <a:srgbClr val="48BD6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60"/>
            <p:cNvSpPr/>
            <p:nvPr/>
          </p:nvSpPr>
          <p:spPr>
            <a:xfrm>
              <a:off x="4680743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60"/>
            <p:cNvSpPr txBox="1"/>
            <p:nvPr/>
          </p:nvSpPr>
          <p:spPr>
            <a:xfrm>
              <a:off x="4680743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250" tIns="48250" rIns="48250" bIns="482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Validados previamente</a:t>
              </a:r>
              <a:endParaRPr/>
            </a:p>
          </p:txBody>
        </p:sp>
        <p:sp>
          <p:nvSpPr>
            <p:cNvPr id="1243" name="Google Shape;1243;p60"/>
            <p:cNvSpPr/>
            <p:nvPr/>
          </p:nvSpPr>
          <p:spPr>
            <a:xfrm>
              <a:off x="4680743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60"/>
            <p:cNvSpPr txBox="1"/>
            <p:nvPr/>
          </p:nvSpPr>
          <p:spPr>
            <a:xfrm>
              <a:off x="4680743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1245" name="Google Shape;1245;p60"/>
            <p:cNvSpPr/>
            <p:nvPr/>
          </p:nvSpPr>
          <p:spPr>
            <a:xfrm>
              <a:off x="6168760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60"/>
            <p:cNvSpPr/>
            <p:nvPr/>
          </p:nvSpPr>
          <p:spPr>
            <a:xfrm>
              <a:off x="6215750" y="46990"/>
              <a:ext cx="375920" cy="375920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rgbClr val="6FAB46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60"/>
            <p:cNvSpPr/>
            <p:nvPr/>
          </p:nvSpPr>
          <p:spPr>
            <a:xfrm>
              <a:off x="6736556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60"/>
            <p:cNvSpPr txBox="1"/>
            <p:nvPr/>
          </p:nvSpPr>
          <p:spPr>
            <a:xfrm>
              <a:off x="6736556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sp>
        <p:nvSpPr>
          <p:cNvPr id="1249" name="Google Shape;1249;p60"/>
          <p:cNvSpPr txBox="1"/>
          <p:nvPr/>
        </p:nvSpPr>
        <p:spPr>
          <a:xfrm>
            <a:off x="8515300" y="2321169"/>
            <a:ext cx="178850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PROCEDIMIENTO</a:t>
            </a:r>
            <a:endParaRPr/>
          </a:p>
        </p:txBody>
      </p:sp>
      <p:pic>
        <p:nvPicPr>
          <p:cNvPr id="1250" name="Google Shape;1250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975" y="3388481"/>
            <a:ext cx="50387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8250" y="3388481"/>
            <a:ext cx="6134100" cy="2219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2" name="Google Shape;1252;p60"/>
          <p:cNvCxnSpPr/>
          <p:nvPr/>
        </p:nvCxnSpPr>
        <p:spPr>
          <a:xfrm>
            <a:off x="528709" y="3388481"/>
            <a:ext cx="11053641" cy="0"/>
          </a:xfrm>
          <a:prstGeom prst="straightConnector1">
            <a:avLst/>
          </a:prstGeom>
          <a:noFill/>
          <a:ln w="762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53" name="Google Shape;1253;p60"/>
          <p:cNvCxnSpPr>
            <a:stCxn id="1249" idx="2"/>
          </p:cNvCxnSpPr>
          <p:nvPr/>
        </p:nvCxnSpPr>
        <p:spPr>
          <a:xfrm flipH="1">
            <a:off x="5583652" y="2690501"/>
            <a:ext cx="3825900" cy="6399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8" name="Google Shape;1258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59" name="Google Shape;1259;p61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599136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p61"/>
          <p:cNvSpPr txBox="1"/>
          <p:nvPr/>
        </p:nvSpPr>
        <p:spPr>
          <a:xfrm>
            <a:off x="672548" y="1607303"/>
            <a:ext cx="1001248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“Confirmación con evidencias objetivas que se cumplen especificaciones para un uso previsto”</a:t>
            </a:r>
            <a:endParaRPr/>
          </a:p>
        </p:txBody>
      </p:sp>
      <p:grpSp>
        <p:nvGrpSpPr>
          <p:cNvPr id="1261" name="Google Shape;1261;p61"/>
          <p:cNvGrpSpPr/>
          <p:nvPr/>
        </p:nvGrpSpPr>
        <p:grpSpPr>
          <a:xfrm>
            <a:off x="921498" y="2035200"/>
            <a:ext cx="6628166" cy="4015599"/>
            <a:chOff x="248950" y="1388"/>
            <a:chExt cx="6628166" cy="4015599"/>
          </a:xfrm>
        </p:grpSpPr>
        <p:sp>
          <p:nvSpPr>
            <p:cNvPr id="1262" name="Google Shape;1262;p61"/>
            <p:cNvSpPr/>
            <p:nvPr/>
          </p:nvSpPr>
          <p:spPr>
            <a:xfrm>
              <a:off x="996038" y="2009188"/>
              <a:ext cx="490089" cy="16342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61"/>
            <p:cNvSpPr txBox="1"/>
            <p:nvPr/>
          </p:nvSpPr>
          <p:spPr>
            <a:xfrm>
              <a:off x="1198429" y="2783661"/>
              <a:ext cx="85307" cy="853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endParaRPr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61"/>
            <p:cNvSpPr/>
            <p:nvPr/>
          </p:nvSpPr>
          <p:spPr>
            <a:xfrm>
              <a:off x="996038" y="2009188"/>
              <a:ext cx="490089" cy="70039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61"/>
            <p:cNvSpPr txBox="1"/>
            <p:nvPr/>
          </p:nvSpPr>
          <p:spPr>
            <a:xfrm>
              <a:off x="1219712" y="2338014"/>
              <a:ext cx="42741" cy="42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61"/>
            <p:cNvSpPr/>
            <p:nvPr/>
          </p:nvSpPr>
          <p:spPr>
            <a:xfrm>
              <a:off x="3936578" y="1775722"/>
              <a:ext cx="490089" cy="466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61"/>
            <p:cNvSpPr txBox="1"/>
            <p:nvPr/>
          </p:nvSpPr>
          <p:spPr>
            <a:xfrm>
              <a:off x="4164700" y="1992265"/>
              <a:ext cx="33845" cy="33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61"/>
            <p:cNvSpPr/>
            <p:nvPr/>
          </p:nvSpPr>
          <p:spPr>
            <a:xfrm>
              <a:off x="3936578" y="1308792"/>
              <a:ext cx="490089" cy="466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61"/>
            <p:cNvSpPr txBox="1"/>
            <p:nvPr/>
          </p:nvSpPr>
          <p:spPr>
            <a:xfrm>
              <a:off x="4164700" y="1525334"/>
              <a:ext cx="33845" cy="33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61"/>
            <p:cNvSpPr/>
            <p:nvPr/>
          </p:nvSpPr>
          <p:spPr>
            <a:xfrm>
              <a:off x="996038" y="1775722"/>
              <a:ext cx="490089" cy="2334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61"/>
            <p:cNvSpPr txBox="1"/>
            <p:nvPr/>
          </p:nvSpPr>
          <p:spPr>
            <a:xfrm>
              <a:off x="1227512" y="1878884"/>
              <a:ext cx="27142" cy="271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61"/>
            <p:cNvSpPr/>
            <p:nvPr/>
          </p:nvSpPr>
          <p:spPr>
            <a:xfrm>
              <a:off x="3936578" y="329212"/>
              <a:ext cx="490089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61"/>
            <p:cNvSpPr txBox="1"/>
            <p:nvPr/>
          </p:nvSpPr>
          <p:spPr>
            <a:xfrm>
              <a:off x="4169370" y="362680"/>
              <a:ext cx="24504" cy="24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61"/>
            <p:cNvSpPr/>
            <p:nvPr/>
          </p:nvSpPr>
          <p:spPr>
            <a:xfrm>
              <a:off x="996038" y="374932"/>
              <a:ext cx="490089" cy="16342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61"/>
            <p:cNvSpPr txBox="1"/>
            <p:nvPr/>
          </p:nvSpPr>
          <p:spPr>
            <a:xfrm>
              <a:off x="1198429" y="1149406"/>
              <a:ext cx="85307" cy="853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endParaRPr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61"/>
            <p:cNvSpPr/>
            <p:nvPr/>
          </p:nvSpPr>
          <p:spPr>
            <a:xfrm rot="-5400000">
              <a:off x="-1343527" y="1635643"/>
              <a:ext cx="3932043" cy="747088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61"/>
            <p:cNvSpPr txBox="1"/>
            <p:nvPr/>
          </p:nvSpPr>
          <p:spPr>
            <a:xfrm rot="-5400000">
              <a:off x="-1343527" y="1635643"/>
              <a:ext cx="3932043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100" tIns="31100" rIns="31100" bIns="31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900"/>
                <a:buFont typeface="Calibri"/>
                <a:buNone/>
              </a:pPr>
              <a:r>
                <a:rPr lang="es-EC" sz="4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Tipos</a:t>
              </a:r>
              <a:endParaRPr/>
            </a:p>
          </p:txBody>
        </p:sp>
        <p:sp>
          <p:nvSpPr>
            <p:cNvPr id="1278" name="Google Shape;1278;p61"/>
            <p:cNvSpPr/>
            <p:nvPr/>
          </p:nvSpPr>
          <p:spPr>
            <a:xfrm>
              <a:off x="1486128" y="1388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61"/>
            <p:cNvSpPr txBox="1"/>
            <p:nvPr/>
          </p:nvSpPr>
          <p:spPr>
            <a:xfrm>
              <a:off x="1486128" y="138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/>
            </a:p>
          </p:txBody>
        </p:sp>
        <p:sp>
          <p:nvSpPr>
            <p:cNvPr id="1280" name="Google Shape;1280;p61"/>
            <p:cNvSpPr/>
            <p:nvPr/>
          </p:nvSpPr>
          <p:spPr>
            <a:xfrm>
              <a:off x="4426668" y="1388"/>
              <a:ext cx="2450449" cy="747088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61"/>
            <p:cNvSpPr txBox="1"/>
            <p:nvPr/>
          </p:nvSpPr>
          <p:spPr>
            <a:xfrm>
              <a:off x="4426668" y="138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/>
            </a:p>
          </p:txBody>
        </p:sp>
        <p:sp>
          <p:nvSpPr>
            <p:cNvPr id="1282" name="Google Shape;1282;p61"/>
            <p:cNvSpPr/>
            <p:nvPr/>
          </p:nvSpPr>
          <p:spPr>
            <a:xfrm>
              <a:off x="1486128" y="1402178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61"/>
            <p:cNvSpPr txBox="1"/>
            <p:nvPr/>
          </p:nvSpPr>
          <p:spPr>
            <a:xfrm>
              <a:off x="1486128" y="140217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Ensayos</a:t>
              </a:r>
              <a:endParaRPr/>
            </a:p>
          </p:txBody>
        </p:sp>
        <p:sp>
          <p:nvSpPr>
            <p:cNvPr id="1284" name="Google Shape;1284;p61"/>
            <p:cNvSpPr/>
            <p:nvPr/>
          </p:nvSpPr>
          <p:spPr>
            <a:xfrm>
              <a:off x="4426668" y="935248"/>
              <a:ext cx="2450449" cy="747088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61"/>
            <p:cNvSpPr txBox="1"/>
            <p:nvPr/>
          </p:nvSpPr>
          <p:spPr>
            <a:xfrm>
              <a:off x="4426668" y="93524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 con otro método</a:t>
              </a:r>
              <a:endParaRPr/>
            </a:p>
          </p:txBody>
        </p:sp>
        <p:sp>
          <p:nvSpPr>
            <p:cNvPr id="1286" name="Google Shape;1286;p61"/>
            <p:cNvSpPr/>
            <p:nvPr/>
          </p:nvSpPr>
          <p:spPr>
            <a:xfrm>
              <a:off x="4426668" y="1869108"/>
              <a:ext cx="2450449" cy="747088"/>
            </a:xfrm>
            <a:prstGeom prst="rect">
              <a:avLst/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61"/>
            <p:cNvSpPr txBox="1"/>
            <p:nvPr/>
          </p:nvSpPr>
          <p:spPr>
            <a:xfrm>
              <a:off x="4426668" y="186910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/>
            </a:p>
          </p:txBody>
        </p:sp>
        <p:sp>
          <p:nvSpPr>
            <p:cNvPr id="1288" name="Google Shape;1288;p61"/>
            <p:cNvSpPr/>
            <p:nvPr/>
          </p:nvSpPr>
          <p:spPr>
            <a:xfrm>
              <a:off x="1486128" y="2336039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61"/>
            <p:cNvSpPr txBox="1"/>
            <p:nvPr/>
          </p:nvSpPr>
          <p:spPr>
            <a:xfrm>
              <a:off x="1486128" y="2336039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factores incidentes</a:t>
              </a:r>
              <a:endParaRPr/>
            </a:p>
          </p:txBody>
        </p:sp>
        <p:sp>
          <p:nvSpPr>
            <p:cNvPr id="1290" name="Google Shape;1290;p61"/>
            <p:cNvSpPr/>
            <p:nvPr/>
          </p:nvSpPr>
          <p:spPr>
            <a:xfrm>
              <a:off x="1486128" y="3269899"/>
              <a:ext cx="2450449" cy="747088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61"/>
            <p:cNvSpPr txBox="1"/>
            <p:nvPr/>
          </p:nvSpPr>
          <p:spPr>
            <a:xfrm>
              <a:off x="1486128" y="3269899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la incertidumbre</a:t>
              </a:r>
              <a:endParaRPr/>
            </a:p>
          </p:txBody>
        </p:sp>
      </p:grpSp>
      <p:pic>
        <p:nvPicPr>
          <p:cNvPr id="1292" name="Google Shape;1292;p61" descr="Metodología - Iconos gratis de flech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3171" y="2386760"/>
            <a:ext cx="3155911" cy="3155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7" name="Google Shape;1297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62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669372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99" name="Google Shape;1299;p62"/>
          <p:cNvGrpSpPr/>
          <p:nvPr/>
        </p:nvGrpSpPr>
        <p:grpSpPr>
          <a:xfrm>
            <a:off x="1538336" y="1586709"/>
            <a:ext cx="5051326" cy="4683001"/>
            <a:chOff x="1538336" y="1143"/>
            <a:chExt cx="5051326" cy="4683001"/>
          </a:xfrm>
        </p:grpSpPr>
        <p:sp>
          <p:nvSpPr>
            <p:cNvPr id="1300" name="Google Shape;1300;p62"/>
            <p:cNvSpPr/>
            <p:nvPr/>
          </p:nvSpPr>
          <p:spPr>
            <a:xfrm>
              <a:off x="1538336" y="1816464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62"/>
            <p:cNvSpPr txBox="1"/>
            <p:nvPr/>
          </p:nvSpPr>
          <p:spPr>
            <a:xfrm>
              <a:off x="1569159" y="1847287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Estadística</a:t>
              </a:r>
              <a:endParaRPr/>
            </a:p>
          </p:txBody>
        </p:sp>
        <p:sp>
          <p:nvSpPr>
            <p:cNvPr id="1302" name="Google Shape;1302;p62"/>
            <p:cNvSpPr/>
            <p:nvPr/>
          </p:nvSpPr>
          <p:spPr>
            <a:xfrm rot="-3907178">
              <a:off x="3063479" y="1414769"/>
              <a:ext cx="2001040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62"/>
            <p:cNvSpPr txBox="1"/>
            <p:nvPr/>
          </p:nvSpPr>
          <p:spPr>
            <a:xfrm rot="-3907178">
              <a:off x="4013973" y="1384958"/>
              <a:ext cx="100052" cy="1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62"/>
            <p:cNvSpPr/>
            <p:nvPr/>
          </p:nvSpPr>
          <p:spPr>
            <a:xfrm>
              <a:off x="4484943" y="1143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62"/>
            <p:cNvSpPr txBox="1"/>
            <p:nvPr/>
          </p:nvSpPr>
          <p:spPr>
            <a:xfrm>
              <a:off x="4515766" y="31966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Incertidumbre</a:t>
              </a:r>
              <a:endParaRPr/>
            </a:p>
          </p:txBody>
        </p:sp>
        <p:sp>
          <p:nvSpPr>
            <p:cNvPr id="1306" name="Google Shape;1306;p62"/>
            <p:cNvSpPr/>
            <p:nvPr/>
          </p:nvSpPr>
          <p:spPr>
            <a:xfrm rot="-2142401">
              <a:off x="3545605" y="2019876"/>
              <a:ext cx="1036788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62"/>
            <p:cNvSpPr txBox="1"/>
            <p:nvPr/>
          </p:nvSpPr>
          <p:spPr>
            <a:xfrm rot="-2142401">
              <a:off x="4038080" y="2014171"/>
              <a:ext cx="51839" cy="51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62"/>
            <p:cNvSpPr/>
            <p:nvPr/>
          </p:nvSpPr>
          <p:spPr>
            <a:xfrm>
              <a:off x="4484943" y="1211357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62"/>
            <p:cNvSpPr txBox="1"/>
            <p:nvPr/>
          </p:nvSpPr>
          <p:spPr>
            <a:xfrm>
              <a:off x="4515766" y="1242180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Límite de detección</a:t>
              </a:r>
              <a:endParaRPr/>
            </a:p>
          </p:txBody>
        </p:sp>
        <p:sp>
          <p:nvSpPr>
            <p:cNvPr id="1310" name="Google Shape;1310;p62"/>
            <p:cNvSpPr/>
            <p:nvPr/>
          </p:nvSpPr>
          <p:spPr>
            <a:xfrm rot="2142401">
              <a:off x="3545605" y="2624983"/>
              <a:ext cx="1036788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62"/>
            <p:cNvSpPr txBox="1"/>
            <p:nvPr/>
          </p:nvSpPr>
          <p:spPr>
            <a:xfrm rot="2142401">
              <a:off x="4038080" y="2619278"/>
              <a:ext cx="51839" cy="51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62"/>
            <p:cNvSpPr/>
            <p:nvPr/>
          </p:nvSpPr>
          <p:spPr>
            <a:xfrm>
              <a:off x="4484943" y="2421571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62"/>
            <p:cNvSpPr txBox="1"/>
            <p:nvPr/>
          </p:nvSpPr>
          <p:spPr>
            <a:xfrm>
              <a:off x="4515766" y="2452394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Repetibilidad</a:t>
              </a:r>
              <a:endParaRPr/>
            </a:p>
          </p:txBody>
        </p:sp>
        <p:sp>
          <p:nvSpPr>
            <p:cNvPr id="1314" name="Google Shape;1314;p62"/>
            <p:cNvSpPr/>
            <p:nvPr/>
          </p:nvSpPr>
          <p:spPr>
            <a:xfrm rot="3907178">
              <a:off x="3063479" y="3230090"/>
              <a:ext cx="2001040" cy="4042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62"/>
            <p:cNvSpPr txBox="1"/>
            <p:nvPr/>
          </p:nvSpPr>
          <p:spPr>
            <a:xfrm rot="3907178">
              <a:off x="4013973" y="3200278"/>
              <a:ext cx="100052" cy="1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62"/>
            <p:cNvSpPr/>
            <p:nvPr/>
          </p:nvSpPr>
          <p:spPr>
            <a:xfrm>
              <a:off x="4484943" y="3631785"/>
              <a:ext cx="2104719" cy="1052359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62"/>
            <p:cNvSpPr txBox="1"/>
            <p:nvPr/>
          </p:nvSpPr>
          <p:spPr>
            <a:xfrm>
              <a:off x="4515766" y="3662608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Sensibilidad</a:t>
              </a:r>
              <a:endParaRPr/>
            </a:p>
          </p:txBody>
        </p:sp>
      </p:grpSp>
      <p:pic>
        <p:nvPicPr>
          <p:cNvPr id="1318" name="Google Shape;1318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5105" y="2624527"/>
            <a:ext cx="2607365" cy="2607365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62"/>
          <p:cNvSpPr txBox="1"/>
          <p:nvPr/>
        </p:nvSpPr>
        <p:spPr>
          <a:xfrm>
            <a:off x="8220766" y="1585564"/>
            <a:ext cx="243508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RESPONDER A LAS NECESIDADES DEL CLIENTE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4" name="Google Shape;132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63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669372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lang="es-EC" b="1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6" name="Google Shape;1326;p63"/>
          <p:cNvGrpSpPr/>
          <p:nvPr/>
        </p:nvGrpSpPr>
        <p:grpSpPr>
          <a:xfrm>
            <a:off x="2644728" y="1590261"/>
            <a:ext cx="4548072" cy="4548072"/>
            <a:chOff x="612728" y="0"/>
            <a:chExt cx="4548072" cy="4548072"/>
          </a:xfrm>
        </p:grpSpPr>
        <p:sp>
          <p:nvSpPr>
            <p:cNvPr id="1327" name="Google Shape;1327;p63"/>
            <p:cNvSpPr/>
            <p:nvPr/>
          </p:nvSpPr>
          <p:spPr>
            <a:xfrm>
              <a:off x="612728" y="0"/>
              <a:ext cx="4548072" cy="4548072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63"/>
            <p:cNvSpPr txBox="1"/>
            <p:nvPr/>
          </p:nvSpPr>
          <p:spPr>
            <a:xfrm>
              <a:off x="2250944" y="227403"/>
              <a:ext cx="1271640" cy="682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Cambios con previa autorización</a:t>
              </a:r>
              <a:endParaRPr/>
            </a:p>
          </p:txBody>
        </p:sp>
        <p:sp>
          <p:nvSpPr>
            <p:cNvPr id="1329" name="Google Shape;1329;p63"/>
            <p:cNvSpPr/>
            <p:nvPr/>
          </p:nvSpPr>
          <p:spPr>
            <a:xfrm>
              <a:off x="1067536" y="909614"/>
              <a:ext cx="3638457" cy="3638457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63"/>
            <p:cNvSpPr txBox="1"/>
            <p:nvPr/>
          </p:nvSpPr>
          <p:spPr>
            <a:xfrm>
              <a:off x="2250944" y="1127921"/>
              <a:ext cx="1271640" cy="654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113775" rIns="113775" bIns="113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Revisiones periódicas</a:t>
              </a:r>
              <a:endParaRPr/>
            </a:p>
          </p:txBody>
        </p:sp>
        <p:sp>
          <p:nvSpPr>
            <p:cNvPr id="1331" name="Google Shape;1331;p63"/>
            <p:cNvSpPr/>
            <p:nvPr/>
          </p:nvSpPr>
          <p:spPr>
            <a:xfrm>
              <a:off x="1522343" y="1819228"/>
              <a:ext cx="2728843" cy="2728843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63"/>
            <p:cNvSpPr txBox="1"/>
            <p:nvPr/>
          </p:nvSpPr>
          <p:spPr>
            <a:xfrm>
              <a:off x="2250944" y="2023892"/>
              <a:ext cx="1271640" cy="613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Característica</a:t>
              </a: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del método</a:t>
              </a:r>
              <a:endParaRPr/>
            </a:p>
          </p:txBody>
        </p:sp>
        <p:sp>
          <p:nvSpPr>
            <p:cNvPr id="1333" name="Google Shape;1333;p63"/>
            <p:cNvSpPr/>
            <p:nvPr/>
          </p:nvSpPr>
          <p:spPr>
            <a:xfrm>
              <a:off x="1977150" y="2728843"/>
              <a:ext cx="1819228" cy="1819228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63"/>
            <p:cNvSpPr txBox="1"/>
            <p:nvPr/>
          </p:nvSpPr>
          <p:spPr>
            <a:xfrm>
              <a:off x="2243570" y="3183650"/>
              <a:ext cx="1286389" cy="909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Especificación</a:t>
              </a: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</p:grpSp>
      <p:pic>
        <p:nvPicPr>
          <p:cNvPr id="1335" name="Google Shape;1335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9081" y="2798786"/>
            <a:ext cx="2833388" cy="2833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9B5F8-FE72-D411-AF1E-B9F9BCC8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3F15F7-AD70-6A64-F085-EB8793EDE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Picture 2" descr="Qué es Kahoot y para qué sirve?">
            <a:extLst>
              <a:ext uri="{FF2B5EF4-FFF2-40B4-BE49-F238E27FC236}">
                <a16:creationId xmlns:a16="http://schemas.microsoft.com/office/drawing/2014/main" id="{315B478A-42F0-1392-1DFB-E21448216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350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519</Words>
  <Application>Microsoft Office PowerPoint</Application>
  <PresentationFormat>Panorámica</PresentationFormat>
  <Paragraphs>163</Paragraphs>
  <Slides>29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MajritTx</vt:lpstr>
      <vt:lpstr>MajritTxRoman</vt:lpstr>
      <vt:lpstr>Roboto</vt:lpstr>
      <vt:lpstr>Tema de Office</vt:lpstr>
      <vt:lpstr> ISO 17025:2005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Revisiones por la dirección</vt:lpstr>
      <vt:lpstr>Revisiones por la dirección</vt:lpstr>
      <vt:lpstr>Revisiones por la dirección</vt:lpstr>
      <vt:lpstr>Revisiones por la dirección</vt:lpstr>
      <vt:lpstr>Presentación de PowerPoint</vt:lpstr>
      <vt:lpstr>Exactitud y confiabilidad de resultados</vt:lpstr>
      <vt:lpstr>Exactitud y confiabilidad de resultados</vt:lpstr>
      <vt:lpstr>Exactitud y confiabilidad de resultados</vt:lpstr>
      <vt:lpstr>Instalaciones y ambiente</vt:lpstr>
      <vt:lpstr>Métodos y su validación</vt:lpstr>
      <vt:lpstr>Métodos y su validación, instrucciones</vt:lpstr>
      <vt:lpstr>Métodos y su validación, selección de métodos</vt:lpstr>
      <vt:lpstr>Métodos y su validación, métodos no normalizados</vt:lpstr>
      <vt:lpstr>Métodos y su validación</vt:lpstr>
      <vt:lpstr>Métodos y su validación</vt:lpstr>
      <vt:lpstr>Métodos y su validación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Paulina Arias</dc:creator>
  <cp:lastModifiedBy>Paulina Arias</cp:lastModifiedBy>
  <cp:revision>3</cp:revision>
  <dcterms:created xsi:type="dcterms:W3CDTF">2023-05-07T22:59:39Z</dcterms:created>
  <dcterms:modified xsi:type="dcterms:W3CDTF">2023-05-08T00:49:42Z</dcterms:modified>
</cp:coreProperties>
</file>