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49" r:id="rId2"/>
    <p:sldId id="361" r:id="rId3"/>
    <p:sldId id="362" r:id="rId4"/>
    <p:sldId id="363" r:id="rId5"/>
    <p:sldId id="364" r:id="rId6"/>
    <p:sldId id="365" r:id="rId7"/>
    <p:sldId id="368" r:id="rId8"/>
    <p:sldId id="366" r:id="rId9"/>
    <p:sldId id="367" r:id="rId10"/>
    <p:sldId id="276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9C8A1-C01F-4E6A-838B-4C6E303D429E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93CE4-AAA6-4807-A63E-1E5675DF5AF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0141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9075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8850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3139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5293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542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7077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74" name="Google Shape;3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0" name="Google Shape;5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11" name="Google Shape;61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23" name="Google Shape;62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54" name="Google Shape;65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83" name="Google Shape;68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05" name="Google Shape;70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28" name="Google Shape;72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62" name="Google Shape;76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80" name="Google Shape;78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98" name="Google Shape;79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06" name="Google Shape;80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24" name="Google Shape;82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41" name="Google Shape;84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62" name="Google Shape;86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69" name="Google Shape;86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76" name="Google Shape;87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83" name="Google Shape;88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90" name="Google Shape;8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16" name="Google Shape;91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396C8-7923-E32B-81C7-ECFBD4856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D84011-B69B-4972-4A29-061D856B2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F25A03-F0C3-F6E2-BBB7-1C094122B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D884FF-CD3D-B189-F4CB-DC5FDF7F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5EB0E6-6C5C-AAC3-497F-85D36DA9A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561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71954-845A-7E62-FDDE-13BA532D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0B070-642F-D5F2-FC38-8C7724801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DC7751-EB4B-C9DA-7604-0F95F6C5B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FDD7EB-F62C-D65A-8FB6-A29C1DF35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466DAB-5978-0DBD-004D-DE32B8B2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87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1925B-C6FD-D2F1-E870-D1F5CA5E4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E36382-3828-A962-8954-171A1C8E1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87E2A8-BFCD-942F-DCE4-DC524C9E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5F2E45-7AD7-EE18-C788-ACE5ED7AE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06A723-415F-513A-043C-9FA312CB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997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100D1-4471-2786-983F-607D6C4A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742883-E3EA-3629-7F1C-C0F216864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BF937C-EB51-2FF1-9DAE-8634FBDF3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35BE9F-1F0F-64D3-D509-12BA6808A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61EB08-EF55-B65B-F986-592D50DD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2580D1-CAE2-D431-314E-BDB246A62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9001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9E1C0-DE95-26F1-9086-DCF8AC93E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FA304F-B81D-DFB4-5B7C-2DD0873AE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9AE75D-8E3F-0492-62CC-64FB9EF39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26374B-2681-9571-9F57-5BB2FC469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BBF09C-A9F5-7B22-9B38-BD32FAF9E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76D84EC-1F21-BB3A-84FF-62F7305F6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232976-1E1A-88DB-76C2-663C0F758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7438578-57B6-3072-5A3B-2213E606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1419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477C9-D1E1-37F2-588D-4459F327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67641C-1929-7DC6-057C-4C490366D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9A7ADD-779A-42E8-A7EC-0C3E0339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AD708B-49B1-EF9D-13E7-F3BD1378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8436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B2BACA-43DD-0309-85AF-19A6ABBD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FFCCBC-3A72-6A3B-C166-070C7E42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B0D891-5FC4-F66E-D022-0FC33843B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7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A3800-8CD7-CF70-6499-840F2B16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317F8E-9B91-55AC-7118-FAEE995B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80D8AB-7E31-94D2-88C8-C750C4AF5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21E160-EB66-6207-1188-E8338B8DE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1A5CE9-B990-C0EC-F499-11A696B5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AE2A8D-FB01-4D25-A67F-D2F38948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654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8188C-1716-D1B3-547D-B266A0D59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DAF121-9EE2-5677-50B8-9909E58E2A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148230-82C0-1F5F-AE38-DC2614AC2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3423DA-5C49-8EF9-B851-3C05D1F5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BD525C-13F1-EDFE-6739-3D52B7061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9E8F39-156F-A417-D155-683767B7E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3669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40DB1-9DF7-F368-1896-AF4784A02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F814FD-2D7A-2CE9-A1BE-9DBC072A6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A7F758-D024-73F3-EBD3-9103E417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7E66B4-3876-4DB0-A386-681E9EB04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632DEE-3629-5427-8137-494517C8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2684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59E02B8-D92A-24C4-49E6-A5E92AFC0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7A0507-5505-B059-8DDB-4E500D6C5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18DC3A-935A-71E3-2EEC-4233450DD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63BBFD-356A-9FDE-5975-55708072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455A44-B880-906B-3460-CDCAF396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71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DD0DAB4-5AD6-3ACD-F83E-327761118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F79252-F32B-38B7-37BF-312F92FD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C12DA9-DEF2-6ED6-E63A-D00EAE607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719D0-48D9-4201-8F4E-3A1BF6B38CF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AF48CF-B062-7FFC-A093-D9AFF92EC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659B08-5C9D-334A-BD2D-C2BB3D67F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19874-79DE-4839-8804-7862F75ACF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0258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gb.com.cn/En/brand.html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254" name="Google Shape;254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5" name="Google Shape;255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6" name="Google Shape;256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257" name="Google Shape;257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" name="Google Shape;258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9" name="Google Shape;259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260" name="Google Shape;260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1" name="Google Shape;261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62" name="Google Shape;262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63" name="Google Shape;263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67" name="Google Shape;267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70" name="Google Shape;270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" name="Google Shape;272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73" name="Google Shape;273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6" name="Google Shape;276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78" name="Google Shape;278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79" name="Google Shape;279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80" name="Google Shape;280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81" name="Google Shape;281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82" name="Google Shape;282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86" name="Google Shape;286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89" name="Google Shape;289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92" name="Google Shape;292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D752F0B-9B90-C506-C12D-E952A459A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404938"/>
            <a:ext cx="69342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49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AC07CE-A513-39DA-1E10-1397CF882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6058" y="1782309"/>
            <a:ext cx="5591175" cy="45910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2B38C8-CC95-A74E-421B-8119A256EFE5}"/>
              </a:ext>
            </a:extLst>
          </p:cNvPr>
          <p:cNvSpPr txBox="1"/>
          <p:nvPr/>
        </p:nvSpPr>
        <p:spPr>
          <a:xfrm>
            <a:off x="0" y="381926"/>
            <a:ext cx="752723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i="0" dirty="0">
                <a:solidFill>
                  <a:srgbClr val="000000"/>
                </a:solidFill>
                <a:effectLst/>
                <a:latin typeface="SemanaSerif-ExtraBold"/>
              </a:rPr>
              <a:t>Grave error de laboratorio habría provocado la muerte por coronavirus en más de 20 personas</a:t>
            </a:r>
          </a:p>
        </p:txBody>
      </p:sp>
    </p:spTree>
    <p:extLst>
      <p:ext uri="{BB962C8B-B14F-4D97-AF65-F5344CB8AC3E}">
        <p14:creationId xmlns:p14="http://schemas.microsoft.com/office/powerpoint/2010/main" val="361282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1FE48A-5339-D269-CBCB-D0B666696C61}"/>
              </a:ext>
            </a:extLst>
          </p:cNvPr>
          <p:cNvSpPr txBox="1"/>
          <p:nvPr/>
        </p:nvSpPr>
        <p:spPr>
          <a:xfrm>
            <a:off x="1563756" y="1556779"/>
            <a:ext cx="850789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latin typeface="SemanaSerif-Bold"/>
              </a:rPr>
              <a:t>U</a:t>
            </a:r>
            <a:r>
              <a:rPr lang="es-ES" sz="3200" b="0" i="0" dirty="0">
                <a:solidFill>
                  <a:srgbClr val="000000"/>
                </a:solidFill>
                <a:effectLst/>
                <a:latin typeface="SemanaSerif-Bold"/>
              </a:rPr>
              <a:t>n laboratorio británico habría cometido un error al calificar como “negativos” miles de resultados que en realidad habían dado “positivos”</a:t>
            </a:r>
            <a:r>
              <a:rPr lang="es-ES" sz="3200" b="0" i="0" dirty="0">
                <a:solidFill>
                  <a:srgbClr val="000000"/>
                </a:solidFill>
                <a:effectLst/>
                <a:latin typeface="SemanaSerif-Regular"/>
              </a:rPr>
              <a:t>. Situación que habría provocado la muerte de más de 20 personas, según reportó la Agencia de Seguridad Sanitaria del Reino Unido (UKHSA).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274646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ovid-19: el gráfico que te ayuda a evaluar el riesgo de contagio cada vez  que vas a una reunión social - BBC News Mundo">
            <a:extLst>
              <a:ext uri="{FF2B5EF4-FFF2-40B4-BE49-F238E27FC236}">
                <a16:creationId xmlns:a16="http://schemas.microsoft.com/office/drawing/2014/main" id="{E8681666-A6A3-D4CF-2A6D-211849330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14388"/>
            <a:ext cx="9296400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355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Cómo se hace una PCR explicado con viñetas para niños">
            <a:extLst>
              <a:ext uri="{FF2B5EF4-FFF2-40B4-BE49-F238E27FC236}">
                <a16:creationId xmlns:a16="http://schemas.microsoft.com/office/drawing/2014/main" id="{99479437-DAD5-DE2E-603F-49A524BBD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844" y="1375574"/>
            <a:ext cx="6105525" cy="663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848997-B760-59C0-86C7-8B6419587C47}"/>
              </a:ext>
            </a:extLst>
          </p:cNvPr>
          <p:cNvSpPr txBox="1"/>
          <p:nvPr/>
        </p:nvSpPr>
        <p:spPr>
          <a:xfrm>
            <a:off x="834887" y="1585654"/>
            <a:ext cx="8309113" cy="2585323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Recolección insatisfactoria de la muestra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: El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frotis nasofaríngeo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no es lo suficientemente intenso, no se produce gran recolección de material genético. Se recomienda frotis nasofaríngeo a través de ambos orificios nasales. Necesita producir cierto </a:t>
            </a:r>
            <a:r>
              <a:rPr lang="es-ES" b="0" i="1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discomfort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en el paciente.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Degradación parcial de la muestra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desde su recolección: Posible degradación de la muestra si no se almacena correctamente. El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ARN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es mucho más inestable que el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ADN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. Se recomienda almacenar en frigorífico dentro de las primeras 24h. En congelador para más de 24h. En congelador especial de -60/-80ºC para periodos de más de 72h.</a:t>
            </a:r>
          </a:p>
        </p:txBody>
      </p:sp>
    </p:spTree>
    <p:extLst>
      <p:ext uri="{BB962C8B-B14F-4D97-AF65-F5344CB8AC3E}">
        <p14:creationId xmlns:p14="http://schemas.microsoft.com/office/powerpoint/2010/main" val="242396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PRUEBAS PCR COVID-19 – Clinica Latino">
            <a:extLst>
              <a:ext uri="{FF2B5EF4-FFF2-40B4-BE49-F238E27FC236}">
                <a16:creationId xmlns:a16="http://schemas.microsoft.com/office/drawing/2014/main" id="{14114C70-528C-8216-D17C-E4497E706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05" y="1860453"/>
            <a:ext cx="6186487" cy="41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34A2DF7-22D1-9BC5-C81D-8044B75F9E6B}"/>
              </a:ext>
            </a:extLst>
          </p:cNvPr>
          <p:cNvSpPr txBox="1"/>
          <p:nvPr/>
        </p:nvSpPr>
        <p:spPr>
          <a:xfrm>
            <a:off x="689113" y="1724153"/>
            <a:ext cx="8454887" cy="2585323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Para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PCR directa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cobran especial importancia en este apartado los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medios de transporte de virus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o </a:t>
            </a:r>
            <a:r>
              <a:rPr lang="es-ES" b="1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MTVs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. Es importante que no tenga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inhibidores como el cloruro de </a:t>
            </a:r>
            <a:r>
              <a:rPr lang="es-ES" b="1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guanidinio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; también hay que evitar un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contenido en sales solubles demasiado alto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generalmente visible en función de la coloración. Existen algunas casas comerciales, como </a:t>
            </a:r>
            <a:r>
              <a:rPr lang="es-ES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Biocomma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cuyo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MTV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“clásico” ha presentado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problemas de inhibición en la reacción de PCR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impidiendo la amplificación del control interno. Otros </a:t>
            </a:r>
            <a:r>
              <a:rPr lang="es-ES" b="1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MTVs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como el de </a:t>
            </a:r>
            <a:r>
              <a:rPr lang="es-ES" b="0" i="0" u="none" strike="noStrike" dirty="0" err="1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8"/>
              </a:rPr>
              <a:t>Kaibili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(Genesis), permiten el correcto funcionamiento de la </a:t>
            </a:r>
            <a:r>
              <a:rPr lang="es-E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reacción de PCR</a:t>
            </a:r>
            <a:r>
              <a:rPr lang="es-E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2437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9"/>
          <p:cNvSpPr/>
          <p:nvPr/>
        </p:nvSpPr>
        <p:spPr>
          <a:xfrm>
            <a:off x="569175" y="2505670"/>
            <a:ext cx="110536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RELATIVOS A LA GESTIÓN</a:t>
            </a:r>
            <a:endParaRPr/>
          </a:p>
        </p:txBody>
      </p:sp>
      <p:pic>
        <p:nvPicPr>
          <p:cNvPr id="378" name="Google Shape;378;p19" descr="Periódi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1599" y="3534507"/>
            <a:ext cx="1726809" cy="1726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8" descr="Cómo elaborar el manual de calidad de una empres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0720" y="1228073"/>
            <a:ext cx="8642995" cy="3466964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8"/>
          <p:cNvSpPr txBox="1">
            <a:spLocks noGrp="1"/>
          </p:cNvSpPr>
          <p:nvPr>
            <p:ph type="title"/>
          </p:nvPr>
        </p:nvSpPr>
        <p:spPr>
          <a:xfrm>
            <a:off x="352435" y="473082"/>
            <a:ext cx="4817012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86" name="Google Shape;586;p28" descr="Martillo de juez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 descr="Conecta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 descr="Marca de verificació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28"/>
          <p:cNvGrpSpPr/>
          <p:nvPr/>
        </p:nvGrpSpPr>
        <p:grpSpPr>
          <a:xfrm>
            <a:off x="2134731" y="2384540"/>
            <a:ext cx="8126909" cy="2875309"/>
            <a:chOff x="545" y="663298"/>
            <a:chExt cx="8126909" cy="2875309"/>
          </a:xfrm>
        </p:grpSpPr>
        <p:sp>
          <p:nvSpPr>
            <p:cNvPr id="590" name="Google Shape;590;p28"/>
            <p:cNvSpPr/>
            <p:nvPr/>
          </p:nvSpPr>
          <p:spPr>
            <a:xfrm>
              <a:off x="4064000" y="1851442"/>
              <a:ext cx="2875309" cy="4990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91" name="Google Shape;591;p28"/>
            <p:cNvSpPr/>
            <p:nvPr/>
          </p:nvSpPr>
          <p:spPr>
            <a:xfrm>
              <a:off x="4018280" y="1851442"/>
              <a:ext cx="91440" cy="4990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92" name="Google Shape;592;p28"/>
            <p:cNvSpPr/>
            <p:nvPr/>
          </p:nvSpPr>
          <p:spPr>
            <a:xfrm>
              <a:off x="1188690" y="1851442"/>
              <a:ext cx="2875309" cy="4990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93" name="Google Shape;593;p28"/>
            <p:cNvSpPr/>
            <p:nvPr/>
          </p:nvSpPr>
          <p:spPr>
            <a:xfrm>
              <a:off x="3469927" y="663298"/>
              <a:ext cx="1188144" cy="118814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3469927" y="663298"/>
              <a:ext cx="1188144" cy="118814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2875855" y="877164"/>
              <a:ext cx="2376289" cy="760412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8"/>
            <p:cNvSpPr txBox="1"/>
            <p:nvPr/>
          </p:nvSpPr>
          <p:spPr>
            <a:xfrm>
              <a:off x="2875855" y="877164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Estructura </a:t>
              </a:r>
              <a:endParaRPr/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594617" y="2350463"/>
              <a:ext cx="1188144" cy="118814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8"/>
            <p:cNvSpPr/>
            <p:nvPr/>
          </p:nvSpPr>
          <p:spPr>
            <a:xfrm>
              <a:off x="594617" y="2350463"/>
              <a:ext cx="1188144" cy="118814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54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8"/>
            <p:cNvSpPr txBox="1"/>
            <p:nvPr/>
          </p:nvSpPr>
          <p:spPr>
            <a:xfrm>
              <a:off x="54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Referencias </a:t>
              </a:r>
              <a:endParaRPr/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3469927" y="2350463"/>
              <a:ext cx="1188144" cy="118814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3469927" y="2350463"/>
              <a:ext cx="1188144" cy="118814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8"/>
            <p:cNvSpPr/>
            <p:nvPr/>
          </p:nvSpPr>
          <p:spPr>
            <a:xfrm>
              <a:off x="287585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8"/>
            <p:cNvSpPr txBox="1"/>
            <p:nvPr/>
          </p:nvSpPr>
          <p:spPr>
            <a:xfrm>
              <a:off x="287585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Funciones</a:t>
              </a:r>
              <a:endParaRPr/>
            </a:p>
          </p:txBody>
        </p:sp>
        <p:sp>
          <p:nvSpPr>
            <p:cNvPr id="605" name="Google Shape;605;p28"/>
            <p:cNvSpPr/>
            <p:nvPr/>
          </p:nvSpPr>
          <p:spPr>
            <a:xfrm>
              <a:off x="6345237" y="2350463"/>
              <a:ext cx="1188144" cy="118814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6345237" y="2350463"/>
              <a:ext cx="1188144" cy="118814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8"/>
            <p:cNvSpPr/>
            <p:nvPr/>
          </p:nvSpPr>
          <p:spPr>
            <a:xfrm>
              <a:off x="575116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8"/>
            <p:cNvSpPr txBox="1"/>
            <p:nvPr/>
          </p:nvSpPr>
          <p:spPr>
            <a:xfrm>
              <a:off x="575116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Responsabilidades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9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como proceder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9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616" name="Google Shape;616;p29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9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9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29" descr="Qué es exactamente el control de documentos? | Blog Exac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4340" y="1337233"/>
            <a:ext cx="6935372" cy="4623581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9"/>
          <p:cNvSpPr txBox="1"/>
          <p:nvPr/>
        </p:nvSpPr>
        <p:spPr>
          <a:xfrm>
            <a:off x="8026245" y="1633086"/>
            <a:ext cx="3074881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Instructivos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Gráficos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LISTA MAESTRA</a:t>
            </a:r>
            <a:endParaRPr/>
          </a:p>
          <a:p>
            <a:pPr marL="28575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30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aprobación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0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628" name="Google Shape;628;p30" descr="Martillo de jue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0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0" descr="Marca de verificació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31" name="Google Shape;631;p30"/>
          <p:cNvGraphicFramePr/>
          <p:nvPr/>
        </p:nvGraphicFramePr>
        <p:xfrm>
          <a:off x="960414" y="1652106"/>
          <a:ext cx="4625125" cy="12852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 u="none" strike="noStrike" cap="none"/>
                        <a:t>Revisado por: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Aprobado por: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Nombre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Firma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Fecha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Nombre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Firma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Fecha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32" name="Google Shape;632;p30"/>
          <p:cNvGrpSpPr/>
          <p:nvPr/>
        </p:nvGrpSpPr>
        <p:grpSpPr>
          <a:xfrm>
            <a:off x="5570216" y="1270646"/>
            <a:ext cx="5003808" cy="5003808"/>
            <a:chOff x="1117400" y="18622"/>
            <a:chExt cx="5003808" cy="5003808"/>
          </a:xfrm>
        </p:grpSpPr>
        <p:sp>
          <p:nvSpPr>
            <p:cNvPr id="633" name="Google Shape;633;p30"/>
            <p:cNvSpPr/>
            <p:nvPr/>
          </p:nvSpPr>
          <p:spPr>
            <a:xfrm>
              <a:off x="2924945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0"/>
            <p:cNvSpPr txBox="1"/>
            <p:nvPr/>
          </p:nvSpPr>
          <p:spPr>
            <a:xfrm>
              <a:off x="3128318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/>
            </a:p>
          </p:txBody>
        </p:sp>
        <p:sp>
          <p:nvSpPr>
            <p:cNvPr id="635" name="Google Shape;635;p30"/>
            <p:cNvSpPr/>
            <p:nvPr/>
          </p:nvSpPr>
          <p:spPr>
            <a:xfrm rot="-5400000">
              <a:off x="3409890" y="1599487"/>
              <a:ext cx="418827" cy="345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0"/>
            <p:cNvSpPr txBox="1"/>
            <p:nvPr/>
          </p:nvSpPr>
          <p:spPr>
            <a:xfrm rot="-5400000">
              <a:off x="3608833" y="1606283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30"/>
            <p:cNvSpPr/>
            <p:nvPr/>
          </p:nvSpPr>
          <p:spPr>
            <a:xfrm>
              <a:off x="2924945" y="18622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0"/>
            <p:cNvSpPr txBox="1"/>
            <p:nvPr/>
          </p:nvSpPr>
          <p:spPr>
            <a:xfrm>
              <a:off x="3128318" y="221995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/>
            </a:p>
          </p:txBody>
        </p:sp>
        <p:sp>
          <p:nvSpPr>
            <p:cNvPr id="639" name="Google Shape;639;p30"/>
            <p:cNvSpPr/>
            <p:nvPr/>
          </p:nvSpPr>
          <p:spPr>
            <a:xfrm>
              <a:off x="4313663" y="2503260"/>
              <a:ext cx="418827" cy="345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0"/>
            <p:cNvSpPr txBox="1"/>
            <p:nvPr/>
          </p:nvSpPr>
          <p:spPr>
            <a:xfrm>
              <a:off x="4512606" y="2510055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30"/>
            <p:cNvSpPr/>
            <p:nvPr/>
          </p:nvSpPr>
          <p:spPr>
            <a:xfrm>
              <a:off x="4732490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AE1D7"/>
                </a:gs>
                <a:gs pos="50000">
                  <a:srgbClr val="9CDCD0"/>
                </a:gs>
                <a:gs pos="100000">
                  <a:srgbClr val="8ADBCC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0"/>
            <p:cNvSpPr txBox="1"/>
            <p:nvPr/>
          </p:nvSpPr>
          <p:spPr>
            <a:xfrm>
              <a:off x="4935863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/>
            </a:p>
          </p:txBody>
        </p:sp>
        <p:sp>
          <p:nvSpPr>
            <p:cNvPr id="643" name="Google Shape;643;p30"/>
            <p:cNvSpPr/>
            <p:nvPr/>
          </p:nvSpPr>
          <p:spPr>
            <a:xfrm rot="5400000">
              <a:off x="3409890" y="3407032"/>
              <a:ext cx="418827" cy="345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0"/>
            <p:cNvSpPr txBox="1"/>
            <p:nvPr/>
          </p:nvSpPr>
          <p:spPr>
            <a:xfrm rot="5400000">
              <a:off x="3608833" y="3413828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2924945" y="3633712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7DAB0"/>
                </a:gs>
                <a:gs pos="50000">
                  <a:srgbClr val="99D4A3"/>
                </a:gs>
                <a:gs pos="100000">
                  <a:srgbClr val="87D19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0"/>
            <p:cNvSpPr txBox="1"/>
            <p:nvPr/>
          </p:nvSpPr>
          <p:spPr>
            <a:xfrm>
              <a:off x="3128318" y="3837085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uso involuntario</a:t>
              </a:r>
              <a:endParaRPr/>
            </a:p>
          </p:txBody>
        </p:sp>
        <p:sp>
          <p:nvSpPr>
            <p:cNvPr id="647" name="Google Shape;647;p30"/>
            <p:cNvSpPr/>
            <p:nvPr/>
          </p:nvSpPr>
          <p:spPr>
            <a:xfrm rot="10800000">
              <a:off x="2506118" y="2503260"/>
              <a:ext cx="418827" cy="345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0"/>
            <p:cNvSpPr txBox="1"/>
            <p:nvPr/>
          </p:nvSpPr>
          <p:spPr>
            <a:xfrm>
              <a:off x="2705061" y="2510055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30"/>
            <p:cNvSpPr/>
            <p:nvPr/>
          </p:nvSpPr>
          <p:spPr>
            <a:xfrm>
              <a:off x="1117400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B3D3A4"/>
                </a:gs>
                <a:gs pos="50000">
                  <a:srgbClr val="A7CC97"/>
                </a:gs>
                <a:gs pos="100000">
                  <a:srgbClr val="9AC78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0"/>
            <p:cNvSpPr txBox="1"/>
            <p:nvPr/>
          </p:nvSpPr>
          <p:spPr>
            <a:xfrm>
              <a:off x="1320773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marcados</a:t>
              </a:r>
              <a:endParaRPr/>
            </a:p>
          </p:txBody>
        </p:sp>
      </p:grpSp>
      <p:graphicFrame>
        <p:nvGraphicFramePr>
          <p:cNvPr id="651" name="Google Shape;651;p30"/>
          <p:cNvGraphicFramePr/>
          <p:nvPr/>
        </p:nvGraphicFramePr>
        <p:xfrm>
          <a:off x="840105" y="3537679"/>
          <a:ext cx="2191425" cy="12852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Debe contener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Identificación: código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Revisión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Páginas numeradas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1" descr="La mentalidad que debemos tener a la hora de afrontar cambio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5" y="1435639"/>
            <a:ext cx="8261029" cy="465016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1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cambios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9" name="Google Shape;659;p31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0" name="Google Shape;660;p31"/>
          <p:cNvGrpSpPr/>
          <p:nvPr/>
        </p:nvGrpSpPr>
        <p:grpSpPr>
          <a:xfrm>
            <a:off x="4988790" y="1238140"/>
            <a:ext cx="5940889" cy="5248032"/>
            <a:chOff x="761745" y="2572"/>
            <a:chExt cx="5940889" cy="5248032"/>
          </a:xfrm>
        </p:grpSpPr>
        <p:sp>
          <p:nvSpPr>
            <p:cNvPr id="661" name="Google Shape;661;p31"/>
            <p:cNvSpPr/>
            <p:nvPr/>
          </p:nvSpPr>
          <p:spPr>
            <a:xfrm>
              <a:off x="761745" y="2572"/>
              <a:ext cx="1485222" cy="1485222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1"/>
            <p:cNvSpPr txBox="1"/>
            <p:nvPr/>
          </p:nvSpPr>
          <p:spPr>
            <a:xfrm>
              <a:off x="979251" y="220078"/>
              <a:ext cx="1050210" cy="1050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Analizados</a:t>
              </a:r>
              <a:endParaRPr/>
            </a:p>
          </p:txBody>
        </p:sp>
        <p:sp>
          <p:nvSpPr>
            <p:cNvPr id="663" name="Google Shape;663;p31"/>
            <p:cNvSpPr/>
            <p:nvPr/>
          </p:nvSpPr>
          <p:spPr>
            <a:xfrm rot="10800000">
              <a:off x="1244442" y="1679574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1"/>
            <p:cNvSpPr/>
            <p:nvPr/>
          </p:nvSpPr>
          <p:spPr>
            <a:xfrm>
              <a:off x="1009035" y="2254911"/>
              <a:ext cx="990643" cy="990643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1"/>
            <p:cNvSpPr txBox="1"/>
            <p:nvPr/>
          </p:nvSpPr>
          <p:spPr>
            <a:xfrm>
              <a:off x="1154111" y="239998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/>
            </a:p>
          </p:txBody>
        </p:sp>
        <p:sp>
          <p:nvSpPr>
            <p:cNvPr id="666" name="Google Shape;666;p31"/>
            <p:cNvSpPr/>
            <p:nvPr/>
          </p:nvSpPr>
          <p:spPr>
            <a:xfrm rot="10800000">
              <a:off x="1244442" y="3560979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53C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1"/>
            <p:cNvSpPr/>
            <p:nvPr/>
          </p:nvSpPr>
          <p:spPr>
            <a:xfrm>
              <a:off x="1009035" y="4259961"/>
              <a:ext cx="990643" cy="990643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1"/>
            <p:cNvSpPr txBox="1"/>
            <p:nvPr/>
          </p:nvSpPr>
          <p:spPr>
            <a:xfrm>
              <a:off x="1154111" y="440503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Aprobados</a:t>
              </a:r>
              <a:endParaRPr/>
            </a:p>
          </p:txBody>
        </p:sp>
        <p:sp>
          <p:nvSpPr>
            <p:cNvPr id="669" name="Google Shape;669;p31"/>
            <p:cNvSpPr/>
            <p:nvPr/>
          </p:nvSpPr>
          <p:spPr>
            <a:xfrm rot="5400000">
              <a:off x="2369866" y="4551997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4EC7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1"/>
            <p:cNvSpPr/>
            <p:nvPr/>
          </p:nvSpPr>
          <p:spPr>
            <a:xfrm>
              <a:off x="3236868" y="4259961"/>
              <a:ext cx="990643" cy="990643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1"/>
            <p:cNvSpPr txBox="1"/>
            <p:nvPr/>
          </p:nvSpPr>
          <p:spPr>
            <a:xfrm>
              <a:off x="3381944" y="440503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Firma, fecha</a:t>
              </a:r>
              <a:endParaRPr/>
            </a:p>
          </p:txBody>
        </p:sp>
        <p:sp>
          <p:nvSpPr>
            <p:cNvPr id="672" name="Google Shape;672;p31"/>
            <p:cNvSpPr/>
            <p:nvPr/>
          </p:nvSpPr>
          <p:spPr>
            <a:xfrm>
              <a:off x="3472276" y="3537965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49C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1"/>
            <p:cNvSpPr/>
            <p:nvPr/>
          </p:nvSpPr>
          <p:spPr>
            <a:xfrm>
              <a:off x="3236868" y="2254911"/>
              <a:ext cx="990643" cy="990643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1"/>
            <p:cNvSpPr txBox="1"/>
            <p:nvPr/>
          </p:nvSpPr>
          <p:spPr>
            <a:xfrm>
              <a:off x="3381944" y="239998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Mano</a:t>
              </a:r>
              <a:endParaRPr/>
            </a:p>
          </p:txBody>
        </p:sp>
        <p:sp>
          <p:nvSpPr>
            <p:cNvPr id="675" name="Google Shape;675;p31"/>
            <p:cNvSpPr/>
            <p:nvPr/>
          </p:nvSpPr>
          <p:spPr>
            <a:xfrm>
              <a:off x="3472276" y="1532915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49B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1"/>
            <p:cNvSpPr/>
            <p:nvPr/>
          </p:nvSpPr>
          <p:spPr>
            <a:xfrm>
              <a:off x="3236868" y="249862"/>
              <a:ext cx="990643" cy="990643"/>
            </a:xfrm>
            <a:prstGeom prst="ellipse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1"/>
            <p:cNvSpPr txBox="1"/>
            <p:nvPr/>
          </p:nvSpPr>
          <p:spPr>
            <a:xfrm>
              <a:off x="3381944" y="394938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/>
            </a:p>
          </p:txBody>
        </p:sp>
        <p:sp>
          <p:nvSpPr>
            <p:cNvPr id="678" name="Google Shape;678;p31"/>
            <p:cNvSpPr/>
            <p:nvPr/>
          </p:nvSpPr>
          <p:spPr>
            <a:xfrm rot="5400000">
              <a:off x="4474054" y="541897"/>
              <a:ext cx="519827" cy="406572"/>
            </a:xfrm>
            <a:prstGeom prst="triangle">
              <a:avLst>
                <a:gd name="adj" fmla="val 5000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1"/>
            <p:cNvSpPr/>
            <p:nvPr/>
          </p:nvSpPr>
          <p:spPr>
            <a:xfrm>
              <a:off x="5217412" y="2572"/>
              <a:ext cx="1485222" cy="1485222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1"/>
            <p:cNvSpPr txBox="1"/>
            <p:nvPr/>
          </p:nvSpPr>
          <p:spPr>
            <a:xfrm>
              <a:off x="5434918" y="220078"/>
              <a:ext cx="1050210" cy="1050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255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32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7" name="Google Shape;687;p32" descr="Conecta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8" name="Google Shape;688;p32"/>
          <p:cNvGrpSpPr/>
          <p:nvPr/>
        </p:nvGrpSpPr>
        <p:grpSpPr>
          <a:xfrm>
            <a:off x="2823756" y="1652594"/>
            <a:ext cx="6871782" cy="3033401"/>
            <a:chOff x="839" y="336579"/>
            <a:chExt cx="6871782" cy="3033401"/>
          </a:xfrm>
        </p:grpSpPr>
        <p:sp>
          <p:nvSpPr>
            <p:cNvPr id="689" name="Google Shape;689;p32"/>
            <p:cNvSpPr/>
            <p:nvPr/>
          </p:nvSpPr>
          <p:spPr>
            <a:xfrm>
              <a:off x="2455047" y="1648762"/>
              <a:ext cx="1799752" cy="4123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690" name="Google Shape;690;p32"/>
            <p:cNvSpPr/>
            <p:nvPr/>
          </p:nvSpPr>
          <p:spPr>
            <a:xfrm>
              <a:off x="655294" y="1648762"/>
              <a:ext cx="1799752" cy="4123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691" name="Google Shape;691;p32"/>
            <p:cNvSpPr/>
            <p:nvPr/>
          </p:nvSpPr>
          <p:spPr>
            <a:xfrm>
              <a:off x="1800591" y="339851"/>
              <a:ext cx="1308911" cy="1308911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2"/>
            <p:cNvSpPr/>
            <p:nvPr/>
          </p:nvSpPr>
          <p:spPr>
            <a:xfrm>
              <a:off x="3109502" y="336579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2"/>
            <p:cNvSpPr txBox="1"/>
            <p:nvPr/>
          </p:nvSpPr>
          <p:spPr>
            <a:xfrm>
              <a:off x="3109502" y="336579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Pasos</a:t>
              </a:r>
              <a:endParaRPr/>
            </a:p>
          </p:txBody>
        </p:sp>
        <p:sp>
          <p:nvSpPr>
            <p:cNvPr id="694" name="Google Shape;694;p32"/>
            <p:cNvSpPr/>
            <p:nvPr/>
          </p:nvSpPr>
          <p:spPr>
            <a:xfrm>
              <a:off x="839" y="2061069"/>
              <a:ext cx="1308911" cy="130891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2"/>
            <p:cNvSpPr/>
            <p:nvPr/>
          </p:nvSpPr>
          <p:spPr>
            <a:xfrm>
              <a:off x="1309750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2"/>
            <p:cNvSpPr txBox="1"/>
            <p:nvPr/>
          </p:nvSpPr>
          <p:spPr>
            <a:xfrm>
              <a:off x="1309750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Pedidos</a:t>
              </a:r>
              <a:endParaRPr/>
            </a:p>
          </p:txBody>
        </p:sp>
        <p:sp>
          <p:nvSpPr>
            <p:cNvPr id="697" name="Google Shape;697;p32"/>
            <p:cNvSpPr/>
            <p:nvPr/>
          </p:nvSpPr>
          <p:spPr>
            <a:xfrm>
              <a:off x="3600344" y="2061069"/>
              <a:ext cx="1308911" cy="1308911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2"/>
            <p:cNvSpPr/>
            <p:nvPr/>
          </p:nvSpPr>
          <p:spPr>
            <a:xfrm>
              <a:off x="4909255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2"/>
            <p:cNvSpPr txBox="1"/>
            <p:nvPr/>
          </p:nvSpPr>
          <p:spPr>
            <a:xfrm>
              <a:off x="4909255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Ofertas</a:t>
              </a:r>
              <a:endParaRPr/>
            </a:p>
          </p:txBody>
        </p:sp>
      </p:grpSp>
      <p:sp>
        <p:nvSpPr>
          <p:cNvPr id="700" name="Google Shape;700;p32"/>
          <p:cNvSpPr/>
          <p:nvPr/>
        </p:nvSpPr>
        <p:spPr>
          <a:xfrm>
            <a:off x="5327374" y="4638261"/>
            <a:ext cx="484632" cy="3843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32"/>
          <p:cNvSpPr txBox="1"/>
          <p:nvPr/>
        </p:nvSpPr>
        <p:spPr>
          <a:xfrm>
            <a:off x="4417259" y="5022575"/>
            <a:ext cx="230486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CONTRATO</a:t>
            </a:r>
            <a:endParaRPr/>
          </a:p>
        </p:txBody>
      </p:sp>
      <p:sp>
        <p:nvSpPr>
          <p:cNvPr id="702" name="Google Shape;702;p32"/>
          <p:cNvSpPr txBox="1"/>
          <p:nvPr/>
        </p:nvSpPr>
        <p:spPr>
          <a:xfrm>
            <a:off x="6997148" y="5022574"/>
            <a:ext cx="474427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Requisitos: método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Capacidad: personal, equipos, información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Satisfacción requerimiento de clientes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≠ resueltas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Financieros, legales de tiempo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255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0749" y="1663203"/>
            <a:ext cx="8265308" cy="4649236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33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0" name="Google Shape;710;p33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1" name="Google Shape;711;p33"/>
          <p:cNvGrpSpPr/>
          <p:nvPr/>
        </p:nvGrpSpPr>
        <p:grpSpPr>
          <a:xfrm>
            <a:off x="591364" y="1853506"/>
            <a:ext cx="4003290" cy="4268630"/>
            <a:chOff x="1249555" y="-1"/>
            <a:chExt cx="4003291" cy="4268630"/>
          </a:xfrm>
        </p:grpSpPr>
        <p:sp>
          <p:nvSpPr>
            <p:cNvPr id="712" name="Google Shape;712;p33"/>
            <p:cNvSpPr/>
            <p:nvPr/>
          </p:nvSpPr>
          <p:spPr>
            <a:xfrm>
              <a:off x="2060593" y="2134315"/>
              <a:ext cx="532042" cy="10137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3"/>
            <p:cNvSpPr txBox="1"/>
            <p:nvPr/>
          </p:nvSpPr>
          <p:spPr>
            <a:xfrm>
              <a:off x="2297991" y="2612591"/>
              <a:ext cx="57246" cy="57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33"/>
            <p:cNvSpPr/>
            <p:nvPr/>
          </p:nvSpPr>
          <p:spPr>
            <a:xfrm>
              <a:off x="2060593" y="2088595"/>
              <a:ext cx="53204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3"/>
            <p:cNvSpPr txBox="1"/>
            <p:nvPr/>
          </p:nvSpPr>
          <p:spPr>
            <a:xfrm>
              <a:off x="2313313" y="2121013"/>
              <a:ext cx="26602" cy="26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2060593" y="1120515"/>
              <a:ext cx="532042" cy="10137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3"/>
            <p:cNvSpPr txBox="1"/>
            <p:nvPr/>
          </p:nvSpPr>
          <p:spPr>
            <a:xfrm>
              <a:off x="2297991" y="1598792"/>
              <a:ext cx="57246" cy="57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33"/>
            <p:cNvSpPr/>
            <p:nvPr/>
          </p:nvSpPr>
          <p:spPr>
            <a:xfrm rot="-5400000">
              <a:off x="-479241" y="1728795"/>
              <a:ext cx="4268630" cy="811039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3"/>
            <p:cNvSpPr txBox="1"/>
            <p:nvPr/>
          </p:nvSpPr>
          <p:spPr>
            <a:xfrm rot="-5400000">
              <a:off x="-479241" y="1728795"/>
              <a:ext cx="4268630" cy="811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650" tIns="33650" rIns="33650" bIns="3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Calibri"/>
                <a:buNone/>
              </a:pPr>
              <a:r>
                <a:rPr lang="es-EC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REGISTRAR</a:t>
              </a:r>
              <a:endParaRPr/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2592635" y="714995"/>
              <a:ext cx="2660210" cy="811039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3"/>
            <p:cNvSpPr txBox="1"/>
            <p:nvPr/>
          </p:nvSpPr>
          <p:spPr>
            <a:xfrm>
              <a:off x="2592635" y="714995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Modificaciones</a:t>
              </a:r>
              <a:endParaRPr/>
            </a:p>
          </p:txBody>
        </p:sp>
        <p:sp>
          <p:nvSpPr>
            <p:cNvPr id="722" name="Google Shape;722;p33"/>
            <p:cNvSpPr/>
            <p:nvPr/>
          </p:nvSpPr>
          <p:spPr>
            <a:xfrm>
              <a:off x="2592635" y="1728795"/>
              <a:ext cx="2660210" cy="811039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3"/>
            <p:cNvSpPr txBox="1"/>
            <p:nvPr/>
          </p:nvSpPr>
          <p:spPr>
            <a:xfrm>
              <a:off x="2592635" y="1728795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Peticiones extra</a:t>
              </a:r>
              <a:endParaRPr/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2592635" y="2742594"/>
              <a:ext cx="2660210" cy="811039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3"/>
            <p:cNvSpPr txBox="1"/>
            <p:nvPr/>
          </p:nvSpPr>
          <p:spPr>
            <a:xfrm>
              <a:off x="2592635" y="2742594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Retroalimentación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34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2" name="Google Shape;73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0818" y="1435639"/>
            <a:ext cx="5201095" cy="51469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3" name="Google Shape;733;p34"/>
          <p:cNvGrpSpPr/>
          <p:nvPr/>
        </p:nvGrpSpPr>
        <p:grpSpPr>
          <a:xfrm>
            <a:off x="533960" y="2102622"/>
            <a:ext cx="6494653" cy="3802790"/>
            <a:chOff x="3873" y="232919"/>
            <a:chExt cx="6494653" cy="3802790"/>
          </a:xfrm>
        </p:grpSpPr>
        <p:sp>
          <p:nvSpPr>
            <p:cNvPr id="734" name="Google Shape;734;p34"/>
            <p:cNvSpPr/>
            <p:nvPr/>
          </p:nvSpPr>
          <p:spPr>
            <a:xfrm>
              <a:off x="3873" y="1952721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4"/>
            <p:cNvSpPr txBox="1"/>
            <p:nvPr/>
          </p:nvSpPr>
          <p:spPr>
            <a:xfrm>
              <a:off x="28902" y="1977750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REVISAR</a:t>
              </a:r>
              <a:endParaRPr/>
            </a:p>
          </p:txBody>
        </p:sp>
        <p:sp>
          <p:nvSpPr>
            <p:cNvPr id="736" name="Google Shape;736;p34"/>
            <p:cNvSpPr/>
            <p:nvPr/>
          </p:nvSpPr>
          <p:spPr>
            <a:xfrm rot="-3654187">
              <a:off x="1351891" y="1747768"/>
              <a:ext cx="1405849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4"/>
            <p:cNvSpPr txBox="1"/>
            <p:nvPr/>
          </p:nvSpPr>
          <p:spPr>
            <a:xfrm rot="-3654187">
              <a:off x="2019670" y="1730639"/>
              <a:ext cx="70292" cy="7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2396640" y="724291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4"/>
            <p:cNvSpPr txBox="1"/>
            <p:nvPr/>
          </p:nvSpPr>
          <p:spPr>
            <a:xfrm>
              <a:off x="2421669" y="749320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rutinarias</a:t>
              </a:r>
              <a:endParaRPr/>
            </a:p>
          </p:txBody>
        </p:sp>
        <p:sp>
          <p:nvSpPr>
            <p:cNvPr id="740" name="Google Shape;740;p34"/>
            <p:cNvSpPr/>
            <p:nvPr/>
          </p:nvSpPr>
          <p:spPr>
            <a:xfrm rot="-2142401">
              <a:off x="4026626" y="887867"/>
              <a:ext cx="841914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4"/>
            <p:cNvSpPr txBox="1"/>
            <p:nvPr/>
          </p:nvSpPr>
          <p:spPr>
            <a:xfrm rot="-2142401">
              <a:off x="4426535" y="884837"/>
              <a:ext cx="42095" cy="420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4789407" y="232919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4"/>
            <p:cNvSpPr txBox="1"/>
            <p:nvPr/>
          </p:nvSpPr>
          <p:spPr>
            <a:xfrm>
              <a:off x="4814436" y="257948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Fecha + iniciales</a:t>
              </a:r>
              <a:endParaRPr/>
            </a:p>
          </p:txBody>
        </p:sp>
        <p:sp>
          <p:nvSpPr>
            <p:cNvPr id="744" name="Google Shape;744;p34"/>
            <p:cNvSpPr/>
            <p:nvPr/>
          </p:nvSpPr>
          <p:spPr>
            <a:xfrm rot="2142401">
              <a:off x="4026626" y="1379239"/>
              <a:ext cx="841914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4"/>
            <p:cNvSpPr txBox="1"/>
            <p:nvPr/>
          </p:nvSpPr>
          <p:spPr>
            <a:xfrm rot="2142401">
              <a:off x="4426535" y="1376209"/>
              <a:ext cx="42095" cy="420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4789407" y="1215663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4"/>
            <p:cNvSpPr txBox="1"/>
            <p:nvPr/>
          </p:nvSpPr>
          <p:spPr>
            <a:xfrm>
              <a:off x="4814436" y="1240692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Inicio</a:t>
              </a:r>
              <a:endParaRPr/>
            </a:p>
          </p:txBody>
        </p:sp>
        <p:sp>
          <p:nvSpPr>
            <p:cNvPr id="748" name="Google Shape;748;p34"/>
            <p:cNvSpPr/>
            <p:nvPr/>
          </p:nvSpPr>
          <p:spPr>
            <a:xfrm rot="1186030">
              <a:off x="1691589" y="2484826"/>
              <a:ext cx="726454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4"/>
            <p:cNvSpPr txBox="1"/>
            <p:nvPr/>
          </p:nvSpPr>
          <p:spPr>
            <a:xfrm rot="1186030">
              <a:off x="2036655" y="2484682"/>
              <a:ext cx="36322" cy="36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2396640" y="2198406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4"/>
            <p:cNvSpPr txBox="1"/>
            <p:nvPr/>
          </p:nvSpPr>
          <p:spPr>
            <a:xfrm>
              <a:off x="2421669" y="2223435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nuevas</a:t>
              </a:r>
              <a:endParaRPr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4105759" y="2607669"/>
              <a:ext cx="683647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4"/>
            <p:cNvSpPr txBox="1"/>
            <p:nvPr/>
          </p:nvSpPr>
          <p:spPr>
            <a:xfrm>
              <a:off x="4430492" y="2608595"/>
              <a:ext cx="34182" cy="341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4789407" y="2198406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4"/>
            <p:cNvSpPr txBox="1"/>
            <p:nvPr/>
          </p:nvSpPr>
          <p:spPr>
            <a:xfrm>
              <a:off x="4814436" y="2223435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Completa</a:t>
              </a:r>
              <a:endParaRPr/>
            </a:p>
          </p:txBody>
        </p:sp>
        <p:sp>
          <p:nvSpPr>
            <p:cNvPr id="756" name="Google Shape;756;p34"/>
            <p:cNvSpPr/>
            <p:nvPr/>
          </p:nvSpPr>
          <p:spPr>
            <a:xfrm rot="3654187">
              <a:off x="1351891" y="2976198"/>
              <a:ext cx="1405849" cy="360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4"/>
            <p:cNvSpPr txBox="1"/>
            <p:nvPr/>
          </p:nvSpPr>
          <p:spPr>
            <a:xfrm rot="3654187">
              <a:off x="2019670" y="2959069"/>
              <a:ext cx="70292" cy="7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2396640" y="3181150"/>
              <a:ext cx="1709119" cy="8545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4"/>
            <p:cNvSpPr txBox="1"/>
            <p:nvPr/>
          </p:nvSpPr>
          <p:spPr>
            <a:xfrm>
              <a:off x="2421669" y="3206179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Subcontratado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35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9597582" cy="100157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Subcontratación de ensayos  y calibraciones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6" name="Google Shape;766;p35"/>
          <p:cNvGrpSpPr/>
          <p:nvPr/>
        </p:nvGrpSpPr>
        <p:grpSpPr>
          <a:xfrm>
            <a:off x="759365" y="1706177"/>
            <a:ext cx="10609213" cy="2365593"/>
            <a:chOff x="1784" y="2580820"/>
            <a:chExt cx="10609213" cy="2365593"/>
          </a:xfrm>
        </p:grpSpPr>
        <p:sp>
          <p:nvSpPr>
            <p:cNvPr id="767" name="Google Shape;767;p35"/>
            <p:cNvSpPr/>
            <p:nvPr/>
          </p:nvSpPr>
          <p:spPr>
            <a:xfrm>
              <a:off x="1784" y="2580820"/>
              <a:ext cx="2365593" cy="2365593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5"/>
            <p:cNvSpPr txBox="1"/>
            <p:nvPr/>
          </p:nvSpPr>
          <p:spPr>
            <a:xfrm>
              <a:off x="34821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temporal</a:t>
              </a:r>
              <a:endParaRPr/>
            </a:p>
          </p:txBody>
        </p:sp>
        <p:sp>
          <p:nvSpPr>
            <p:cNvPr id="769" name="Google Shape;769;p35"/>
            <p:cNvSpPr/>
            <p:nvPr/>
          </p:nvSpPr>
          <p:spPr>
            <a:xfrm>
              <a:off x="2559464" y="3077594"/>
              <a:ext cx="1372044" cy="1372044"/>
            </a:xfrm>
            <a:prstGeom prst="mathPlus">
              <a:avLst>
                <a:gd name="adj1" fmla="val 2352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5"/>
            <p:cNvSpPr txBox="1"/>
            <p:nvPr/>
          </p:nvSpPr>
          <p:spPr>
            <a:xfrm>
              <a:off x="2741328" y="3602264"/>
              <a:ext cx="1008316" cy="322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35"/>
            <p:cNvSpPr/>
            <p:nvPr/>
          </p:nvSpPr>
          <p:spPr>
            <a:xfrm>
              <a:off x="4123594" y="2580820"/>
              <a:ext cx="2365593" cy="2365593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5"/>
            <p:cNvSpPr txBox="1"/>
            <p:nvPr/>
          </p:nvSpPr>
          <p:spPr>
            <a:xfrm>
              <a:off x="447002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</a:t>
              </a:r>
              <a:endParaRPr/>
            </a:p>
          </p:txBody>
        </p:sp>
        <p:sp>
          <p:nvSpPr>
            <p:cNvPr id="773" name="Google Shape;773;p35"/>
            <p:cNvSpPr/>
            <p:nvPr/>
          </p:nvSpPr>
          <p:spPr>
            <a:xfrm>
              <a:off x="6681274" y="3077594"/>
              <a:ext cx="1372044" cy="1372044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5"/>
            <p:cNvSpPr txBox="1"/>
            <p:nvPr/>
          </p:nvSpPr>
          <p:spPr>
            <a:xfrm>
              <a:off x="6863138" y="3360235"/>
              <a:ext cx="1008316" cy="806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35"/>
            <p:cNvSpPr/>
            <p:nvPr/>
          </p:nvSpPr>
          <p:spPr>
            <a:xfrm>
              <a:off x="8245404" y="2580820"/>
              <a:ext cx="2365593" cy="2365593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5"/>
            <p:cNvSpPr txBox="1"/>
            <p:nvPr/>
          </p:nvSpPr>
          <p:spPr>
            <a:xfrm>
              <a:off x="859183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/>
            </a:p>
          </p:txBody>
        </p:sp>
      </p:grpSp>
      <p:sp>
        <p:nvSpPr>
          <p:cNvPr id="777" name="Google Shape;777;p35"/>
          <p:cNvSpPr txBox="1"/>
          <p:nvPr/>
        </p:nvSpPr>
        <p:spPr>
          <a:xfrm>
            <a:off x="3935895" y="4678017"/>
            <a:ext cx="539038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Advertir al cliente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 responsable por el subcontratado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excepción: cliente o gobierno subcontraten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registro de todos los subcontratistas y ensayos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36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0657755" cy="1001575"/>
          </a:xfrm>
          <a:prstGeom prst="rect">
            <a:avLst/>
          </a:prstGeom>
          <a:solidFill>
            <a:srgbClr val="07BDB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4" name="Google Shape;784;p36" descr="8 Pasos Para Entender Mejor El Proceso de Compr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956" y="1311965"/>
            <a:ext cx="6531201" cy="4734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5" name="Google Shape;785;p36"/>
          <p:cNvGrpSpPr/>
          <p:nvPr/>
        </p:nvGrpSpPr>
        <p:grpSpPr>
          <a:xfrm>
            <a:off x="6401344" y="1315505"/>
            <a:ext cx="4756439" cy="4727737"/>
            <a:chOff x="545" y="3540"/>
            <a:chExt cx="4756439" cy="4727737"/>
          </a:xfrm>
        </p:grpSpPr>
        <p:sp>
          <p:nvSpPr>
            <p:cNvPr id="786" name="Google Shape;786;p36"/>
            <p:cNvSpPr/>
            <p:nvPr/>
          </p:nvSpPr>
          <p:spPr>
            <a:xfrm>
              <a:off x="545" y="3540"/>
              <a:ext cx="4756439" cy="1518933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6"/>
            <p:cNvSpPr txBox="1"/>
            <p:nvPr/>
          </p:nvSpPr>
          <p:spPr>
            <a:xfrm>
              <a:off x="45033" y="48028"/>
              <a:ext cx="4667463" cy="1429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es-EC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Política</a:t>
              </a: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545" y="1607942"/>
              <a:ext cx="3107053" cy="1518933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6"/>
            <p:cNvSpPr txBox="1"/>
            <p:nvPr/>
          </p:nvSpPr>
          <p:spPr>
            <a:xfrm>
              <a:off x="45033" y="1652430"/>
              <a:ext cx="301807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Selección</a:t>
              </a: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545" y="3212344"/>
              <a:ext cx="1521573" cy="1518933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6"/>
            <p:cNvSpPr txBox="1"/>
            <p:nvPr/>
          </p:nvSpPr>
          <p:spPr>
            <a:xfrm>
              <a:off x="45033" y="3256832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Recepción</a:t>
              </a:r>
              <a:endParaRPr/>
            </a:p>
          </p:txBody>
        </p:sp>
        <p:sp>
          <p:nvSpPr>
            <p:cNvPr id="792" name="Google Shape;792;p36"/>
            <p:cNvSpPr/>
            <p:nvPr/>
          </p:nvSpPr>
          <p:spPr>
            <a:xfrm>
              <a:off x="1586025" y="3212344"/>
              <a:ext cx="1521573" cy="1518933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6"/>
            <p:cNvSpPr txBox="1"/>
            <p:nvPr/>
          </p:nvSpPr>
          <p:spPr>
            <a:xfrm>
              <a:off x="1630513" y="3256832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/>
            </a:p>
          </p:txBody>
        </p:sp>
        <p:sp>
          <p:nvSpPr>
            <p:cNvPr id="794" name="Google Shape;794;p36"/>
            <p:cNvSpPr/>
            <p:nvPr/>
          </p:nvSpPr>
          <p:spPr>
            <a:xfrm>
              <a:off x="3235411" y="1607942"/>
              <a:ext cx="1521573" cy="1518933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6"/>
            <p:cNvSpPr txBox="1"/>
            <p:nvPr/>
          </p:nvSpPr>
          <p:spPr>
            <a:xfrm>
              <a:off x="3279899" y="1652430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Compra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Google Shape;80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37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0657755" cy="1001575"/>
          </a:xfrm>
          <a:prstGeom prst="rect">
            <a:avLst/>
          </a:prstGeom>
          <a:solidFill>
            <a:srgbClr val="07BDB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2" name="Google Shape;802;p37" descr="Estándares y reactivos para análisis de agua • CEIIN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5" y="1616766"/>
            <a:ext cx="88582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37"/>
          <p:cNvSpPr txBox="1"/>
          <p:nvPr/>
        </p:nvSpPr>
        <p:spPr>
          <a:xfrm>
            <a:off x="8712605" y="2549705"/>
            <a:ext cx="2978820" cy="23083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Recepción – especificaciones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Validación documental	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Tipo, clase, especificaciones, instrucciones, resultados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Evaluar proveedores y tener registro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38" descr="Cómo mejorar el servicio de atención al cliente en comercio local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5" y="571499"/>
            <a:ext cx="11471031" cy="667831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38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4243703" cy="1001575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 al cliente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1" name="Google Shape;811;p38"/>
          <p:cNvGrpSpPr/>
          <p:nvPr/>
        </p:nvGrpSpPr>
        <p:grpSpPr>
          <a:xfrm>
            <a:off x="3953912" y="1628476"/>
            <a:ext cx="4564354" cy="4564354"/>
            <a:chOff x="985435" y="452"/>
            <a:chExt cx="4564354" cy="4564354"/>
          </a:xfrm>
        </p:grpSpPr>
        <p:sp>
          <p:nvSpPr>
            <p:cNvPr id="812" name="Google Shape;812;p38"/>
            <p:cNvSpPr/>
            <p:nvPr/>
          </p:nvSpPr>
          <p:spPr>
            <a:xfrm>
              <a:off x="2001466" y="1016483"/>
              <a:ext cx="2532292" cy="2532292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8"/>
            <p:cNvSpPr txBox="1"/>
            <p:nvPr/>
          </p:nvSpPr>
          <p:spPr>
            <a:xfrm>
              <a:off x="2372312" y="1387329"/>
              <a:ext cx="1790600" cy="17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Cliente</a:t>
              </a:r>
              <a:endParaRPr/>
            </a:p>
          </p:txBody>
        </p:sp>
        <p:sp>
          <p:nvSpPr>
            <p:cNvPr id="814" name="Google Shape;814;p38"/>
            <p:cNvSpPr/>
            <p:nvPr/>
          </p:nvSpPr>
          <p:spPr>
            <a:xfrm>
              <a:off x="2634539" y="452"/>
              <a:ext cx="1266146" cy="1266146"/>
            </a:xfrm>
            <a:prstGeom prst="ellipse">
              <a:avLst/>
            </a:prstGeom>
            <a:solidFill>
              <a:srgbClr val="52CBCC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8"/>
            <p:cNvSpPr txBox="1"/>
            <p:nvPr/>
          </p:nvSpPr>
          <p:spPr>
            <a:xfrm>
              <a:off x="2819962" y="185875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Feed back</a:t>
              </a:r>
              <a:endParaRPr/>
            </a:p>
          </p:txBody>
        </p:sp>
        <p:sp>
          <p:nvSpPr>
            <p:cNvPr id="816" name="Google Shape;816;p38"/>
            <p:cNvSpPr/>
            <p:nvPr/>
          </p:nvSpPr>
          <p:spPr>
            <a:xfrm>
              <a:off x="4283643" y="1649556"/>
              <a:ext cx="1266146" cy="1266146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8"/>
            <p:cNvSpPr txBox="1"/>
            <p:nvPr/>
          </p:nvSpPr>
          <p:spPr>
            <a:xfrm>
              <a:off x="4469066" y="1834979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Acceso</a:t>
              </a:r>
              <a:endParaRPr/>
            </a:p>
          </p:txBody>
        </p:sp>
        <p:sp>
          <p:nvSpPr>
            <p:cNvPr id="818" name="Google Shape;818;p38"/>
            <p:cNvSpPr/>
            <p:nvPr/>
          </p:nvSpPr>
          <p:spPr>
            <a:xfrm>
              <a:off x="2634539" y="3298660"/>
              <a:ext cx="1266146" cy="1266146"/>
            </a:xfrm>
            <a:prstGeom prst="ellipse">
              <a:avLst/>
            </a:prstGeom>
            <a:solidFill>
              <a:srgbClr val="46BA4E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8"/>
            <p:cNvSpPr txBox="1"/>
            <p:nvPr/>
          </p:nvSpPr>
          <p:spPr>
            <a:xfrm>
              <a:off x="2819962" y="3484083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Cooperación</a:t>
              </a:r>
              <a:endParaRPr/>
            </a:p>
          </p:txBody>
        </p:sp>
        <p:sp>
          <p:nvSpPr>
            <p:cNvPr id="820" name="Google Shape;820;p38"/>
            <p:cNvSpPr/>
            <p:nvPr/>
          </p:nvSpPr>
          <p:spPr>
            <a:xfrm>
              <a:off x="985435" y="1649556"/>
              <a:ext cx="1266146" cy="1266146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8"/>
            <p:cNvSpPr txBox="1"/>
            <p:nvPr/>
          </p:nvSpPr>
          <p:spPr>
            <a:xfrm>
              <a:off x="1170858" y="1834979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Comunicación</a:t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39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961271" cy="1001575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Quejas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8" name="Google Shape;828;p39" descr="Quejas orales y escritas en inglés: Frases, expresiones y consejo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2956" y="405837"/>
            <a:ext cx="6625287" cy="53598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9" name="Google Shape;829;p39"/>
          <p:cNvGrpSpPr/>
          <p:nvPr/>
        </p:nvGrpSpPr>
        <p:grpSpPr>
          <a:xfrm>
            <a:off x="500575" y="1812711"/>
            <a:ext cx="4193330" cy="3267001"/>
            <a:chOff x="0" y="377072"/>
            <a:chExt cx="4193330" cy="3267001"/>
          </a:xfrm>
        </p:grpSpPr>
        <p:sp>
          <p:nvSpPr>
            <p:cNvPr id="830" name="Google Shape;830;p39"/>
            <p:cNvSpPr/>
            <p:nvPr/>
          </p:nvSpPr>
          <p:spPr>
            <a:xfrm>
              <a:off x="0" y="746072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9"/>
            <p:cNvSpPr/>
            <p:nvPr/>
          </p:nvSpPr>
          <p:spPr>
            <a:xfrm>
              <a:off x="209666" y="377072"/>
              <a:ext cx="2935331" cy="7380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9"/>
            <p:cNvSpPr txBox="1"/>
            <p:nvPr/>
          </p:nvSpPr>
          <p:spPr>
            <a:xfrm>
              <a:off x="245692" y="413098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Pasos - resolución</a:t>
              </a:r>
              <a:endParaRPr/>
            </a:p>
          </p:txBody>
        </p:sp>
        <p:sp>
          <p:nvSpPr>
            <p:cNvPr id="833" name="Google Shape;833;p39"/>
            <p:cNvSpPr/>
            <p:nvPr/>
          </p:nvSpPr>
          <p:spPr>
            <a:xfrm>
              <a:off x="0" y="1880073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85B5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9"/>
            <p:cNvSpPr/>
            <p:nvPr/>
          </p:nvSpPr>
          <p:spPr>
            <a:xfrm>
              <a:off x="209666" y="1511073"/>
              <a:ext cx="2935331" cy="738000"/>
            </a:xfrm>
            <a:prstGeom prst="roundRect">
              <a:avLst>
                <a:gd name="adj" fmla="val 16667"/>
              </a:avLst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9"/>
            <p:cNvSpPr txBox="1"/>
            <p:nvPr/>
          </p:nvSpPr>
          <p:spPr>
            <a:xfrm>
              <a:off x="245692" y="1547099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/>
            </a:p>
          </p:txBody>
        </p:sp>
        <p:sp>
          <p:nvSpPr>
            <p:cNvPr id="836" name="Google Shape;836;p39"/>
            <p:cNvSpPr/>
            <p:nvPr/>
          </p:nvSpPr>
          <p:spPr>
            <a:xfrm>
              <a:off x="0" y="3014073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E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9"/>
            <p:cNvSpPr/>
            <p:nvPr/>
          </p:nvSpPr>
          <p:spPr>
            <a:xfrm>
              <a:off x="209666" y="2645073"/>
              <a:ext cx="2935331" cy="738000"/>
            </a:xfrm>
            <a:prstGeom prst="roundRect">
              <a:avLst>
                <a:gd name="adj" fmla="val 16667"/>
              </a:avLst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9"/>
            <p:cNvSpPr txBox="1"/>
            <p:nvPr/>
          </p:nvSpPr>
          <p:spPr>
            <a:xfrm>
              <a:off x="245692" y="2681099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</a:t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40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7602416" cy="1001575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procesos no conformes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5" name="Google Shape;845;p40"/>
          <p:cNvGrpSpPr/>
          <p:nvPr/>
        </p:nvGrpSpPr>
        <p:grpSpPr>
          <a:xfrm>
            <a:off x="3016739" y="719666"/>
            <a:ext cx="8128000" cy="5418666"/>
            <a:chOff x="0" y="0"/>
            <a:chExt cx="8128000" cy="5418666"/>
          </a:xfrm>
        </p:grpSpPr>
        <p:sp>
          <p:nvSpPr>
            <p:cNvPr id="846" name="Google Shape;846;p40"/>
            <p:cNvSpPr/>
            <p:nvPr/>
          </p:nvSpPr>
          <p:spPr>
            <a:xfrm>
              <a:off x="0" y="1625600"/>
              <a:ext cx="8128000" cy="2167466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3661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 txBox="1"/>
            <p:nvPr/>
          </p:nvSpPr>
          <p:spPr>
            <a:xfrm>
              <a:off x="3661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</a:t>
              </a: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613195" y="2438400"/>
              <a:ext cx="541866" cy="541866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1852642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 txBox="1"/>
            <p:nvPr/>
          </p:nvSpPr>
          <p:spPr>
            <a:xfrm>
              <a:off x="1852642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Evaluar criticidad</a:t>
              </a: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2462176" y="2438400"/>
              <a:ext cx="541866" cy="541866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3701623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0"/>
            <p:cNvSpPr txBox="1"/>
            <p:nvPr/>
          </p:nvSpPr>
          <p:spPr>
            <a:xfrm>
              <a:off x="3701623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Toma de acciones</a:t>
              </a:r>
              <a:endParaRPr/>
            </a:p>
          </p:txBody>
        </p:sp>
        <p:sp>
          <p:nvSpPr>
            <p:cNvPr id="855" name="Google Shape;855;p40"/>
            <p:cNvSpPr/>
            <p:nvPr/>
          </p:nvSpPr>
          <p:spPr>
            <a:xfrm>
              <a:off x="4311157" y="2438400"/>
              <a:ext cx="541866" cy="541866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5550604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0"/>
            <p:cNvSpPr txBox="1"/>
            <p:nvPr/>
          </p:nvSpPr>
          <p:spPr>
            <a:xfrm>
              <a:off x="5550604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Reanudar el trabajo</a:t>
              </a:r>
              <a:endParaRPr/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6160138" y="2438400"/>
              <a:ext cx="541866" cy="541866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9" name="Google Shape;859;p40" descr="Rechazar - Iconos gratis de negoci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4" y="2117571"/>
            <a:ext cx="2777985" cy="2777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1" descr="El ciclo PDCA para la mejora continua de la logístic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8789" y="1324415"/>
            <a:ext cx="9350646" cy="4893505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41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848730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Mejora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42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3" name="Google Shape;873;p42" descr="Resolver causa raíz de un problema | Identificar causa origen de un problem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0665" y="1470719"/>
            <a:ext cx="7160456" cy="4632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43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0" name="Google Shape;880;p43" descr="Herramientas según la metodología Lean Six Sigma para la toma decisiones -  Izert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8303" y="1601194"/>
            <a:ext cx="8264663" cy="4236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44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7" name="Google Shape;887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1449" y="1869703"/>
            <a:ext cx="7264559" cy="3580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Google Shape;89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45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4" name="Google Shape;894;p45" descr="Seguimiento de un proyecto - Qué es, definición y concepto | 2023 |  Econom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4" y="1626577"/>
            <a:ext cx="5874141" cy="3916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5" name="Google Shape;895;p45"/>
          <p:cNvGrpSpPr/>
          <p:nvPr/>
        </p:nvGrpSpPr>
        <p:grpSpPr>
          <a:xfrm>
            <a:off x="6735558" y="2881661"/>
            <a:ext cx="4211970" cy="1051823"/>
            <a:chOff x="236285" y="1946810"/>
            <a:chExt cx="4211970" cy="1051823"/>
          </a:xfrm>
        </p:grpSpPr>
        <p:sp>
          <p:nvSpPr>
            <p:cNvPr id="896" name="Google Shape;896;p45"/>
            <p:cNvSpPr/>
            <p:nvPr/>
          </p:nvSpPr>
          <p:spPr>
            <a:xfrm>
              <a:off x="236285" y="1946810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5"/>
            <p:cNvSpPr txBox="1"/>
            <p:nvPr/>
          </p:nvSpPr>
          <p:spPr>
            <a:xfrm>
              <a:off x="236285" y="1946810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/>
            </a:p>
          </p:txBody>
        </p:sp>
        <p:sp>
          <p:nvSpPr>
            <p:cNvPr id="898" name="Google Shape;898;p45"/>
            <p:cNvSpPr/>
            <p:nvPr/>
          </p:nvSpPr>
          <p:spPr>
            <a:xfrm>
              <a:off x="236285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5"/>
            <p:cNvSpPr/>
            <p:nvPr/>
          </p:nvSpPr>
          <p:spPr>
            <a:xfrm>
              <a:off x="830641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E57A3A"/>
            </a:solidFill>
            <a:ln w="12700" cap="flat" cmpd="sng">
              <a:solidFill>
                <a:srgbClr val="E57A3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5"/>
            <p:cNvSpPr/>
            <p:nvPr/>
          </p:nvSpPr>
          <p:spPr>
            <a:xfrm>
              <a:off x="1424997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DE7944"/>
            </a:solidFill>
            <a:ln w="12700" cap="flat" cmpd="sng">
              <a:solidFill>
                <a:srgbClr val="DE794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5"/>
            <p:cNvSpPr/>
            <p:nvPr/>
          </p:nvSpPr>
          <p:spPr>
            <a:xfrm>
              <a:off x="2019353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D8794E"/>
            </a:solidFill>
            <a:ln w="12700" cap="flat" cmpd="sng">
              <a:solidFill>
                <a:srgbClr val="D8794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5"/>
            <p:cNvSpPr/>
            <p:nvPr/>
          </p:nvSpPr>
          <p:spPr>
            <a:xfrm>
              <a:off x="2613709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D27957"/>
            </a:solidFill>
            <a:ln w="12700" cap="flat" cmpd="sng">
              <a:solidFill>
                <a:srgbClr val="D279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5"/>
            <p:cNvSpPr/>
            <p:nvPr/>
          </p:nvSpPr>
          <p:spPr>
            <a:xfrm>
              <a:off x="3208064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CC7B61"/>
            </a:solidFill>
            <a:ln w="12700" cap="flat" cmpd="sng">
              <a:solidFill>
                <a:srgbClr val="CC7B6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5"/>
            <p:cNvSpPr/>
            <p:nvPr/>
          </p:nvSpPr>
          <p:spPr>
            <a:xfrm>
              <a:off x="3802420" y="2329716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C67D6A"/>
            </a:solidFill>
            <a:ln w="12700" cap="flat" cmpd="sng">
              <a:solidFill>
                <a:srgbClr val="C67D6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5"/>
            <p:cNvSpPr/>
            <p:nvPr/>
          </p:nvSpPr>
          <p:spPr>
            <a:xfrm>
              <a:off x="236285" y="2522128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5"/>
            <p:cNvSpPr txBox="1"/>
            <p:nvPr/>
          </p:nvSpPr>
          <p:spPr>
            <a:xfrm>
              <a:off x="236285" y="2522128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/>
            </a:p>
          </p:txBody>
        </p:sp>
        <p:sp>
          <p:nvSpPr>
            <p:cNvPr id="907" name="Google Shape;907;p45"/>
            <p:cNvSpPr/>
            <p:nvPr/>
          </p:nvSpPr>
          <p:spPr>
            <a:xfrm>
              <a:off x="236285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C18173"/>
            </a:solidFill>
            <a:ln w="12700" cap="flat" cmpd="sng">
              <a:solidFill>
                <a:srgbClr val="C181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5"/>
            <p:cNvSpPr/>
            <p:nvPr/>
          </p:nvSpPr>
          <p:spPr>
            <a:xfrm>
              <a:off x="830641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BC857B"/>
            </a:solidFill>
            <a:ln w="12700" cap="flat" cmpd="sng">
              <a:solidFill>
                <a:srgbClr val="BC857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5"/>
            <p:cNvSpPr/>
            <p:nvPr/>
          </p:nvSpPr>
          <p:spPr>
            <a:xfrm>
              <a:off x="1424997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B68B85"/>
            </a:solidFill>
            <a:ln w="12700" cap="flat" cmpd="sng">
              <a:solidFill>
                <a:srgbClr val="B68B8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5"/>
            <p:cNvSpPr/>
            <p:nvPr/>
          </p:nvSpPr>
          <p:spPr>
            <a:xfrm>
              <a:off x="2019353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B1908D"/>
            </a:solidFill>
            <a:ln w="12700" cap="flat" cmpd="sng">
              <a:solidFill>
                <a:srgbClr val="B190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5"/>
            <p:cNvSpPr/>
            <p:nvPr/>
          </p:nvSpPr>
          <p:spPr>
            <a:xfrm>
              <a:off x="2613709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AD9695"/>
            </a:solidFill>
            <a:ln w="12700" cap="flat" cmpd="sng">
              <a:solidFill>
                <a:srgbClr val="AD969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5"/>
            <p:cNvSpPr/>
            <p:nvPr/>
          </p:nvSpPr>
          <p:spPr>
            <a:xfrm>
              <a:off x="3208064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A89D9C"/>
            </a:solidFill>
            <a:ln w="12700" cap="flat" cmpd="sng">
              <a:solidFill>
                <a:srgbClr val="A89D9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5"/>
            <p:cNvSpPr/>
            <p:nvPr/>
          </p:nvSpPr>
          <p:spPr>
            <a:xfrm>
              <a:off x="3802420" y="2905034"/>
              <a:ext cx="561596" cy="93599"/>
            </a:xfrm>
            <a:prstGeom prst="parallelogram">
              <a:avLst>
                <a:gd name="adj" fmla="val 140840"/>
              </a:avLst>
            </a:prstGeom>
            <a:solidFill>
              <a:srgbClr val="A4A4A4"/>
            </a:solidFill>
            <a:ln w="12700" cap="flat" cmpd="sng">
              <a:solidFill>
                <a:srgbClr val="A4A4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46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5351586" cy="10015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preventivas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0" name="Google Shape;920;p46"/>
          <p:cNvGrpSpPr/>
          <p:nvPr/>
        </p:nvGrpSpPr>
        <p:grpSpPr>
          <a:xfrm>
            <a:off x="646816" y="1492673"/>
            <a:ext cx="4713321" cy="4448682"/>
            <a:chOff x="1114933" y="57034"/>
            <a:chExt cx="4713321" cy="4448682"/>
          </a:xfrm>
        </p:grpSpPr>
        <p:sp>
          <p:nvSpPr>
            <p:cNvPr id="921" name="Google Shape;921;p46"/>
            <p:cNvSpPr/>
            <p:nvPr/>
          </p:nvSpPr>
          <p:spPr>
            <a:xfrm>
              <a:off x="2102768" y="57034"/>
              <a:ext cx="2737650" cy="2737650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6"/>
            <p:cNvSpPr txBox="1"/>
            <p:nvPr/>
          </p:nvSpPr>
          <p:spPr>
            <a:xfrm>
              <a:off x="2467788" y="536123"/>
              <a:ext cx="2007610" cy="1231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Proactiva</a:t>
              </a:r>
              <a:endParaRPr/>
            </a:p>
          </p:txBody>
        </p:sp>
        <p:sp>
          <p:nvSpPr>
            <p:cNvPr id="923" name="Google Shape;923;p46"/>
            <p:cNvSpPr/>
            <p:nvPr/>
          </p:nvSpPr>
          <p:spPr>
            <a:xfrm>
              <a:off x="3090604" y="1768066"/>
              <a:ext cx="2737650" cy="2737650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6"/>
            <p:cNvSpPr txBox="1"/>
            <p:nvPr/>
          </p:nvSpPr>
          <p:spPr>
            <a:xfrm>
              <a:off x="3927869" y="2475292"/>
              <a:ext cx="1642590" cy="1505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</a:t>
              </a:r>
              <a:endParaRPr/>
            </a:p>
          </p:txBody>
        </p:sp>
        <p:sp>
          <p:nvSpPr>
            <p:cNvPr id="925" name="Google Shape;925;p46"/>
            <p:cNvSpPr/>
            <p:nvPr/>
          </p:nvSpPr>
          <p:spPr>
            <a:xfrm>
              <a:off x="1114933" y="1768066"/>
              <a:ext cx="2737650" cy="2737650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6"/>
            <p:cNvSpPr txBox="1"/>
            <p:nvPr/>
          </p:nvSpPr>
          <p:spPr>
            <a:xfrm>
              <a:off x="1372728" y="2475292"/>
              <a:ext cx="1642590" cy="1505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/>
            </a:p>
          </p:txBody>
        </p:sp>
      </p:grpSp>
      <p:pic>
        <p:nvPicPr>
          <p:cNvPr id="927" name="Google Shape;927;p46" descr="Curso - taller de acciones correctivas -acciones preventivas | Curso -  taller de capacitacion para eliminar las no conformidades en estándares de  produccion - manufactura - cali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9360" y="1628511"/>
            <a:ext cx="4037512" cy="4090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Qué es Kahoot y para qué sirve?">
            <a:extLst>
              <a:ext uri="{FF2B5EF4-FFF2-40B4-BE49-F238E27FC236}">
                <a16:creationId xmlns:a16="http://schemas.microsoft.com/office/drawing/2014/main" id="{0FA35048-E580-8FE6-3158-86B1FBF1B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621</Words>
  <Application>Microsoft Office PowerPoint</Application>
  <PresentationFormat>Panorámica</PresentationFormat>
  <Paragraphs>151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Open Sans</vt:lpstr>
      <vt:lpstr>Roboto</vt:lpstr>
      <vt:lpstr>SemanaSerif-Bold</vt:lpstr>
      <vt:lpstr>SemanaSerif-ExtraBold</vt:lpstr>
      <vt:lpstr>SemanaSerif-Regular</vt:lpstr>
      <vt:lpstr>Tema de Office</vt:lpstr>
      <vt:lpstr> ISO 17025:2005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Manual</vt:lpstr>
      <vt:lpstr>Control de documentos, como proceder</vt:lpstr>
      <vt:lpstr>Control de documentos, aprobación</vt:lpstr>
      <vt:lpstr>Control de documentos, cambios</vt:lpstr>
      <vt:lpstr>Revisión de pedidos, ofertas y contratos</vt:lpstr>
      <vt:lpstr>Revisión de pedidos, ofertas y contratos</vt:lpstr>
      <vt:lpstr>Revisión de pedidos, ofertas y contratos</vt:lpstr>
      <vt:lpstr>Subcontratación de ensayos  y calibraciones</vt:lpstr>
      <vt:lpstr>Compras de servicios y suministros</vt:lpstr>
      <vt:lpstr>Compras de servicios y suministros</vt:lpstr>
      <vt:lpstr>Servicio al cliente</vt:lpstr>
      <vt:lpstr>Quejas</vt:lpstr>
      <vt:lpstr>Control de procesos no conformes</vt:lpstr>
      <vt:lpstr>Mejora</vt:lpstr>
      <vt:lpstr>Acciones correctivas</vt:lpstr>
      <vt:lpstr>Acciones correctivas</vt:lpstr>
      <vt:lpstr>Acciones correctivas</vt:lpstr>
      <vt:lpstr>Acciones correctivas</vt:lpstr>
      <vt:lpstr>Acciones preventivas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Paulina Arias</dc:creator>
  <cp:lastModifiedBy>Paulina Arias</cp:lastModifiedBy>
  <cp:revision>3</cp:revision>
  <dcterms:created xsi:type="dcterms:W3CDTF">2023-05-06T22:26:12Z</dcterms:created>
  <dcterms:modified xsi:type="dcterms:W3CDTF">2023-05-08T00:37:36Z</dcterms:modified>
</cp:coreProperties>
</file>