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73" r:id="rId2"/>
    <p:sldId id="274" r:id="rId3"/>
    <p:sldId id="391" r:id="rId4"/>
    <p:sldId id="392" r:id="rId5"/>
    <p:sldId id="393" r:id="rId6"/>
    <p:sldId id="394" r:id="rId7"/>
    <p:sldId id="390" r:id="rId8"/>
    <p:sldId id="374" r:id="rId9"/>
    <p:sldId id="365" r:id="rId10"/>
    <p:sldId id="366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275" r:id="rId19"/>
    <p:sldId id="375" r:id="rId20"/>
    <p:sldId id="376" r:id="rId21"/>
    <p:sldId id="377" r:id="rId22"/>
    <p:sldId id="378" r:id="rId23"/>
    <p:sldId id="379" r:id="rId24"/>
    <p:sldId id="380" r:id="rId25"/>
    <p:sldId id="381" r:id="rId26"/>
    <p:sldId id="382" r:id="rId27"/>
    <p:sldId id="387" r:id="rId28"/>
    <p:sldId id="385" r:id="rId29"/>
    <p:sldId id="386" r:id="rId30"/>
    <p:sldId id="383" r:id="rId31"/>
    <p:sldId id="384" r:id="rId32"/>
    <p:sldId id="388" r:id="rId33"/>
    <p:sldId id="389" r:id="rId34"/>
    <p:sldId id="280" r:id="rId35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F91C0-2451-40E7-B1F5-C7DA88488A2C}" type="datetimeFigureOut">
              <a:rPr lang="es-EC" smtClean="0"/>
              <a:t>22/2/2023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E901B-2B80-4D4B-9FA2-387126AF47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92081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Título y objeto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5079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178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3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3232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1405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5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25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5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2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105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6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4780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1213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8" name="Google Shape;68;p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2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4550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9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2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0728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2735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1"/>
          <p:cNvSpPr txBox="1">
            <a:spLocks noGrp="1"/>
          </p:cNvSpPr>
          <p:nvPr>
            <p:ph type="title"/>
          </p:nvPr>
        </p:nvSpPr>
        <p:spPr>
          <a:xfrm rot="5400000">
            <a:off x="7133432" y="1956595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1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3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4512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marR="0" lvl="0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100" marR="0" lvl="1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38100" marR="0" lvl="2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8100" marR="0" lvl="3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8100" marR="0" lvl="4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8100" marR="0" lvl="5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8100" marR="0" lvl="6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100" marR="0" lvl="7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100" marR="0" lvl="8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791332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8">
            <a:extLst>
              <a:ext uri="{FF2B5EF4-FFF2-40B4-BE49-F238E27FC236}">
                <a16:creationId xmlns:a16="http://schemas.microsoft.com/office/drawing/2014/main" id="{979FA850-0A3D-4419-9D5B-1C4EF17DDE65}"/>
              </a:ext>
            </a:extLst>
          </p:cNvPr>
          <p:cNvSpPr txBox="1">
            <a:spLocks/>
          </p:cNvSpPr>
          <p:nvPr/>
        </p:nvSpPr>
        <p:spPr>
          <a:xfrm>
            <a:off x="4614333" y="5313705"/>
            <a:ext cx="7162800" cy="6515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31114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algn="ctr">
              <a:spcBef>
                <a:spcPts val="244"/>
              </a:spcBef>
            </a:pPr>
            <a:r>
              <a:rPr lang="es-MX" sz="2400" b="1" kern="0" spc="-5" dirty="0">
                <a:solidFill>
                  <a:schemeClr val="tx1"/>
                </a:solidFill>
              </a:rPr>
              <a:t>INTERPRETACIÓN DE LAS NORMAS ISO</a:t>
            </a:r>
          </a:p>
          <a:p>
            <a:pPr marL="12700" algn="ctr">
              <a:spcBef>
                <a:spcPts val="105"/>
              </a:spcBef>
            </a:pPr>
            <a:r>
              <a:rPr lang="es-MX" sz="1800" b="1" kern="0" spc="-5" dirty="0">
                <a:solidFill>
                  <a:schemeClr val="tx1"/>
                </a:solidFill>
              </a:rPr>
              <a:t>Luis Clavijo Ayala</a:t>
            </a:r>
            <a:endParaRPr lang="es-MX" sz="1800" b="1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669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3F10251F-657A-4AEE-8BC3-932064F8A62E}"/>
              </a:ext>
            </a:extLst>
          </p:cNvPr>
          <p:cNvSpPr txBox="1"/>
          <p:nvPr/>
        </p:nvSpPr>
        <p:spPr>
          <a:xfrm>
            <a:off x="1035424" y="2379134"/>
            <a:ext cx="10206317" cy="17575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361315" algn="ctr">
              <a:lnSpc>
                <a:spcPct val="150000"/>
              </a:lnSpc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  <a:defRPr/>
            </a:pPr>
            <a:r>
              <a:rPr lang="es-MX" sz="4000" b="1" spc="-5" dirty="0">
                <a:solidFill>
                  <a:prstClr val="black"/>
                </a:solidFill>
                <a:latin typeface="Arial"/>
                <a:cs typeface="Arial"/>
              </a:rPr>
              <a:t>NORMAS ISO</a:t>
            </a:r>
          </a:p>
          <a:p>
            <a:pPr marL="12065" marR="361315" algn="ctr">
              <a:lnSpc>
                <a:spcPct val="150000"/>
              </a:lnSpc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  <a:defRPr/>
            </a:pPr>
            <a:r>
              <a:rPr lang="es-MX" sz="4000" b="1" spc="-5" dirty="0">
                <a:solidFill>
                  <a:prstClr val="black"/>
                </a:solidFill>
                <a:latin typeface="Arial"/>
                <a:cs typeface="Arial"/>
              </a:rPr>
              <a:t>DEFINICIONES GENERALES</a:t>
            </a:r>
          </a:p>
        </p:txBody>
      </p:sp>
    </p:spTree>
    <p:extLst>
      <p:ext uri="{BB962C8B-B14F-4D97-AF65-F5344CB8AC3E}">
        <p14:creationId xmlns:p14="http://schemas.microsoft.com/office/powerpoint/2010/main" val="3406881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4639235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Definiciones generales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FC07C19-3FEC-4B4E-812A-A3A5C84457E3}"/>
              </a:ext>
            </a:extLst>
          </p:cNvPr>
          <p:cNvSpPr txBox="1"/>
          <p:nvPr/>
        </p:nvSpPr>
        <p:spPr>
          <a:xfrm>
            <a:off x="564776" y="1301083"/>
            <a:ext cx="1000536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Organización: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persona o grupo de personas que tienen sus propias funciones con responsabilidades, autoridades y relaciones para el logro de sus objetivos.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Parte interesada: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persona u organización que puede afectar, o percibirse como afectada por una decisión o actividad.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C" b="1" dirty="0"/>
              <a:t>Requisito: </a:t>
            </a:r>
            <a:r>
              <a:rPr lang="es-EC" dirty="0"/>
              <a:t>necesidad o expectativa establecida, generalmente implícita u obligatoria.</a:t>
            </a:r>
          </a:p>
          <a:p>
            <a:pPr algn="just"/>
            <a:endParaRPr lang="es-EC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b="1" dirty="0"/>
              <a:t>Requisitos legales y otros requisitos: </a:t>
            </a:r>
            <a:r>
              <a:rPr lang="es-MX" dirty="0"/>
              <a:t>requisitos legales que una organización tiene que cumplir y otros requisitos que una organización tiene que cumplir o que elige cumplir.</a:t>
            </a:r>
          </a:p>
          <a:p>
            <a:endParaRPr lang="es-MX" dirty="0"/>
          </a:p>
          <a:p>
            <a:r>
              <a:rPr lang="es-MX" b="1" dirty="0"/>
              <a:t>Sistema de gestión: </a:t>
            </a:r>
            <a:r>
              <a:rPr lang="es-MX" dirty="0"/>
              <a:t>conjunto de elementos de una organización interrelacionados o que interactúan para establecer políticas, objetivos y procesos para lograr estos objetivos.</a:t>
            </a:r>
          </a:p>
          <a:p>
            <a:endParaRPr lang="es-MX" dirty="0"/>
          </a:p>
          <a:p>
            <a:r>
              <a:rPr lang="es-MX" b="1" dirty="0"/>
              <a:t>Alta dirección: </a:t>
            </a:r>
            <a:r>
              <a:rPr lang="es-MX" dirty="0"/>
              <a:t>persona o grupo de personas que dirige y controla una organización al más alto nivel.</a:t>
            </a:r>
          </a:p>
          <a:p>
            <a:endParaRPr lang="es-MX" dirty="0"/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561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4639235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Definiciones generales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FC07C19-3FEC-4B4E-812A-A3A5C84457E3}"/>
              </a:ext>
            </a:extLst>
          </p:cNvPr>
          <p:cNvSpPr txBox="1"/>
          <p:nvPr/>
        </p:nvSpPr>
        <p:spPr>
          <a:xfrm>
            <a:off x="551329" y="1099378"/>
            <a:ext cx="1000536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/>
              <a:t>Eficacia: </a:t>
            </a:r>
            <a:r>
              <a:rPr lang="es-MX" dirty="0"/>
              <a:t>grado en el que se realizan las actividades planificadas y se alcanzan los resultados planificados.</a:t>
            </a:r>
          </a:p>
          <a:p>
            <a:endParaRPr lang="es-MX" dirty="0"/>
          </a:p>
          <a:p>
            <a:r>
              <a:rPr lang="es-MX" b="1" dirty="0"/>
              <a:t>Política: </a:t>
            </a:r>
            <a:r>
              <a:rPr lang="es-MX" dirty="0"/>
              <a:t>intenciones y dirección de una organización, como las expresa formalmente su alta dirección.</a:t>
            </a:r>
          </a:p>
          <a:p>
            <a:endParaRPr lang="es-MX" dirty="0"/>
          </a:p>
          <a:p>
            <a:r>
              <a:rPr lang="es-MX" b="1" dirty="0"/>
              <a:t>Competencia: </a:t>
            </a:r>
            <a:r>
              <a:rPr lang="es-MX" dirty="0"/>
              <a:t>capacidad para aplicar conocimientos y habilidades con el fin de alcanzar los resultados previstos.</a:t>
            </a:r>
          </a:p>
          <a:p>
            <a:endParaRPr lang="es-MX" dirty="0"/>
          </a:p>
          <a:p>
            <a:r>
              <a:rPr lang="es-MX" b="1" dirty="0"/>
              <a:t>Información documentada: </a:t>
            </a:r>
            <a:r>
              <a:rPr lang="es-MX" dirty="0"/>
              <a:t>información que una organización tiene que controlar y mantener, y el medio que la contiene.</a:t>
            </a:r>
          </a:p>
          <a:p>
            <a:endParaRPr lang="es-MX" dirty="0"/>
          </a:p>
          <a:p>
            <a:r>
              <a:rPr lang="es-MX" b="1" dirty="0"/>
              <a:t>Proceso: </a:t>
            </a:r>
            <a:r>
              <a:rPr lang="es-MX" dirty="0"/>
              <a:t>conjunto de actividades interrelacionadas o que interactúan, que transforma las entradas en salidas.</a:t>
            </a:r>
          </a:p>
          <a:p>
            <a:endParaRPr lang="es-MX" dirty="0"/>
          </a:p>
          <a:p>
            <a:r>
              <a:rPr lang="es-MX" b="1" dirty="0"/>
              <a:t>Procedimiento: </a:t>
            </a:r>
            <a:r>
              <a:rPr lang="es-MX" dirty="0"/>
              <a:t>forma especificada de llevar a cabo una actividad o un proceso.</a:t>
            </a:r>
          </a:p>
          <a:p>
            <a:endParaRPr lang="es-MX" dirty="0"/>
          </a:p>
          <a:p>
            <a:r>
              <a:rPr lang="es-MX" b="1" dirty="0"/>
              <a:t>Desempeño: </a:t>
            </a:r>
            <a:r>
              <a:rPr lang="es-MX" dirty="0"/>
              <a:t>resultado medible.</a:t>
            </a:r>
          </a:p>
          <a:p>
            <a:endParaRPr lang="es-MX" dirty="0"/>
          </a:p>
          <a:p>
            <a:endParaRPr lang="es-MX" dirty="0"/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04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4639235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Definiciones generales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FC07C19-3FEC-4B4E-812A-A3A5C84457E3}"/>
              </a:ext>
            </a:extLst>
          </p:cNvPr>
          <p:cNvSpPr txBox="1"/>
          <p:nvPr/>
        </p:nvSpPr>
        <p:spPr>
          <a:xfrm>
            <a:off x="551329" y="1099378"/>
            <a:ext cx="1000536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/>
              <a:t>Seguimiento: </a:t>
            </a:r>
            <a:r>
              <a:rPr lang="es-MX" dirty="0"/>
              <a:t>determinación del estado de un sistema, un proceso o una actividad.</a:t>
            </a:r>
          </a:p>
          <a:p>
            <a:endParaRPr lang="es-MX" dirty="0"/>
          </a:p>
          <a:p>
            <a:r>
              <a:rPr lang="es-MX" b="1" dirty="0"/>
              <a:t>Medición: </a:t>
            </a:r>
            <a:r>
              <a:rPr lang="es-MX" dirty="0"/>
              <a:t>proceso para determinar un valor.</a:t>
            </a:r>
          </a:p>
          <a:p>
            <a:endParaRPr lang="es-MX" dirty="0"/>
          </a:p>
          <a:p>
            <a:r>
              <a:rPr lang="es-MX" b="1" dirty="0"/>
              <a:t>Auditoría: </a:t>
            </a:r>
            <a:r>
              <a:rPr lang="es-MX" dirty="0"/>
              <a:t>proceso sistemático, independiente y documentado para obtener las evidencias de auditoría y evaluarlas de manera objetiva con el fin de determinar el grado en el que se cumplen los criterios de auditoría.</a:t>
            </a:r>
          </a:p>
          <a:p>
            <a:endParaRPr lang="es-MX" dirty="0"/>
          </a:p>
          <a:p>
            <a:r>
              <a:rPr lang="es-MX" b="1" dirty="0"/>
              <a:t>Conformidad: </a:t>
            </a:r>
            <a:r>
              <a:rPr lang="es-MX" dirty="0"/>
              <a:t>cumplimiento de un requisito.</a:t>
            </a:r>
          </a:p>
          <a:p>
            <a:endParaRPr lang="es-MX" dirty="0"/>
          </a:p>
          <a:p>
            <a:r>
              <a:rPr lang="es-MX" b="1" dirty="0"/>
              <a:t>No conformidad: </a:t>
            </a:r>
            <a:r>
              <a:rPr lang="es-MX" dirty="0"/>
              <a:t>incumplimiento de un requisito.</a:t>
            </a:r>
          </a:p>
          <a:p>
            <a:endParaRPr lang="es-MX" dirty="0"/>
          </a:p>
          <a:p>
            <a:r>
              <a:rPr lang="es-MX" b="1" dirty="0"/>
              <a:t>Acción correctiva: </a:t>
            </a:r>
            <a:r>
              <a:rPr lang="es-MX" dirty="0"/>
              <a:t>acción para eliminar la causa de una no conformidad o un incidente y prevenir que vuelva a ocurrir.</a:t>
            </a:r>
          </a:p>
          <a:p>
            <a:endParaRPr lang="es-MX" dirty="0"/>
          </a:p>
          <a:p>
            <a:r>
              <a:rPr lang="es-MX" b="1" dirty="0"/>
              <a:t>Mejora continua: </a:t>
            </a:r>
            <a:r>
              <a:rPr lang="es-MX" dirty="0"/>
              <a:t>actividad recurrente para mejorar el desempeño.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462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4639235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Estructura de las normas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AA1C8E8-2987-4674-A85C-B39839718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541" y="1146540"/>
            <a:ext cx="6519968" cy="464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039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3F10251F-657A-4AEE-8BC3-932064F8A62E}"/>
              </a:ext>
            </a:extLst>
          </p:cNvPr>
          <p:cNvSpPr txBox="1"/>
          <p:nvPr/>
        </p:nvSpPr>
        <p:spPr>
          <a:xfrm>
            <a:off x="1035424" y="2379134"/>
            <a:ext cx="10206317" cy="17575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361315" algn="ctr">
              <a:lnSpc>
                <a:spcPct val="150000"/>
              </a:lnSpc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  <a:defRPr/>
            </a:pPr>
            <a:r>
              <a:rPr lang="es-MX" sz="4000" b="1" spc="-5" dirty="0">
                <a:solidFill>
                  <a:prstClr val="black"/>
                </a:solidFill>
                <a:latin typeface="Arial"/>
                <a:cs typeface="Arial"/>
              </a:rPr>
              <a:t>ISO 9001:2015</a:t>
            </a:r>
          </a:p>
          <a:p>
            <a:pPr marL="12065" marR="361315" algn="ctr">
              <a:lnSpc>
                <a:spcPct val="150000"/>
              </a:lnSpc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  <a:defRPr/>
            </a:pPr>
            <a:r>
              <a:rPr lang="es-MX" sz="4000" b="1" spc="-5" dirty="0">
                <a:solidFill>
                  <a:prstClr val="black"/>
                </a:solidFill>
                <a:latin typeface="Arial"/>
                <a:cs typeface="Arial"/>
              </a:rPr>
              <a:t>SISTEMA DE GESTIÓN DE LA CALIDAD</a:t>
            </a:r>
          </a:p>
        </p:txBody>
      </p:sp>
    </p:spTree>
    <p:extLst>
      <p:ext uri="{BB962C8B-B14F-4D97-AF65-F5344CB8AC3E}">
        <p14:creationId xmlns:p14="http://schemas.microsoft.com/office/powerpoint/2010/main" val="1232555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3213847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Generalidades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FC07C19-3FEC-4B4E-812A-A3A5C84457E3}"/>
              </a:ext>
            </a:extLst>
          </p:cNvPr>
          <p:cNvSpPr txBox="1"/>
          <p:nvPr/>
        </p:nvSpPr>
        <p:spPr>
          <a:xfrm>
            <a:off x="564776" y="1301083"/>
            <a:ext cx="100053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Un sistema de gestión de calidad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ISO 9001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, abreviado con las siglas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SGC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, está formado por un conjunto de políticas, procesos y procedimientos documentados. Este conjunto define la forma en que la empresa elaborará y entregará el producto o servicio a sus clientes, con el fin de asegurarse su satisfacción. La ISO de gestión de calidad ofrece así un conjunto de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directrices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que ayuda a aplicar el SGC con resultados óptimos, para organizaciones de diferentes tipos y tamaños.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Por lo general, el estándar se implanta cuando una organización necesita: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- Demostrar su capacidad de ofrecer productos y servicios que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satisfagan los requisitos de los clientes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y cumplir con la legalidad vigente de su entorno.</a:t>
            </a: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Aumentar la satisfacción del cliente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a través de una serie de procesos para mejorar su funcionamiento y asegurarse de esta forma la conformidad de todos los requisitos, tanto los exigidos por los consumidores como los reglamentarios.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7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3213847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Generalidades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AD4193C-CB03-45D4-B6E0-C2C288962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06" y="755602"/>
            <a:ext cx="9753600" cy="53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10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3213847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Generalidades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A1CDA8E-9A18-4C8C-BA04-1ECB634EEC0C}"/>
              </a:ext>
            </a:extLst>
          </p:cNvPr>
          <p:cNvSpPr/>
          <p:nvPr/>
        </p:nvSpPr>
        <p:spPr>
          <a:xfrm>
            <a:off x="416859" y="1176209"/>
            <a:ext cx="1013908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Las normas de la serie ISO 9000 poseen la característica de ser “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no prescriptivas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”, de forma tal que permiten emplear cualquier práctica o herramienta que se considere adecuada para el tipo de producto, servicio o clientes al que se sirve, ya que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no pretende imponer ni “recetar” metodologías (los cómo),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sino asegurar que el énfasis se dé en el cumplimiento de los requisitos obligatorios mencionados en la norma.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En esta Norma Internacional, se utilizan las siguientes formas verbales: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— “debe” indica un requisito;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— “debería” indica una recomendación;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— “puede” indica un permiso, una posibilidad o una capacidad </a:t>
            </a:r>
            <a:br>
              <a:rPr lang="es-MX" dirty="0"/>
            </a:b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34125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3213847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Generalidades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AEAEDA9-0414-44A8-BA50-AC0C731902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82" y="996630"/>
            <a:ext cx="9810525" cy="507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508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5002306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Conceptos fundamentales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8220023-5BDC-43FE-985F-F4639483B9BD}"/>
              </a:ext>
            </a:extLst>
          </p:cNvPr>
          <p:cNvSpPr/>
          <p:nvPr/>
        </p:nvSpPr>
        <p:spPr>
          <a:xfrm>
            <a:off x="524435" y="1028343"/>
            <a:ext cx="1030044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Calidad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La calidad de los productos y servicios de una organización está determinada por la capacidad para satisfacer a los clientes, y por el impacto previsto y el no previsto sobre las partes interesadas pertinentes.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La calidad de los productos y servicios incluye no sólo su función y desempeño previstos, sino también su valor percibido y el beneficio para el cliente.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Sistema de gestión de la calidad</a:t>
            </a:r>
          </a:p>
          <a:p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Un SGC comprende actividades mediante las que la organización identifica sus objetivos y determina los procesos y recursos requeridos para lograr los resultados deseados.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 SGC gestiona los procesos que interactúan y los recursos que se requieren para proporcionar valor y lograr los resultados para las partes interesadas pertinentes.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 SGC posibilita a la alta dirección optimizar el uso de los recursos considerando las consecuencias de sus decisiones a largo y corto plazo.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Un SGC proporciona los medios para identificar las acciones para abordar las consecuencias previstas y no previstas en la provisión de productos y servicios. 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C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97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5002306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Conceptos fundamentales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8220023-5BDC-43FE-985F-F4639483B9BD}"/>
              </a:ext>
            </a:extLst>
          </p:cNvPr>
          <p:cNvSpPr/>
          <p:nvPr/>
        </p:nvSpPr>
        <p:spPr>
          <a:xfrm>
            <a:off x="524435" y="1305341"/>
            <a:ext cx="1030044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Partes interesadas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Las partes interesadas pertinentes son aquellas que generan riesgo significativo para la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sostenibilidad de la organización si sus necesidades y expectativas no se cumplen. Las organizaciones definen qué resultados son necesarios para proporcionar a aquellas partes interesadas pertinentes para reducir dicho riesgo.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Competencia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Un SGC es más efectivo cuando todos los empleados entienden y aplican las habilidades,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formación, educación y experiencia necesarias para desempeñar sus roles y responsabilidades. Es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responsabilidad de la alta dirección proporcionar las oportunidades a las personas para desarrollar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estas competencias necesarias.</a:t>
            </a:r>
          </a:p>
          <a:p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C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02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5002306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Conceptos fundamentales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8220023-5BDC-43FE-985F-F4639483B9BD}"/>
              </a:ext>
            </a:extLst>
          </p:cNvPr>
          <p:cNvSpPr/>
          <p:nvPr/>
        </p:nvSpPr>
        <p:spPr>
          <a:xfrm>
            <a:off x="524435" y="1305341"/>
            <a:ext cx="1030044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Normalización</a:t>
            </a:r>
          </a:p>
          <a:p>
            <a:endParaRPr lang="es-MX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“actividad por la que se unifican criterios respecto a determinadas materias y se posibilita la utilización de un lenguaje común en un campo de actividad concreto” 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Acreditación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“reconocimiento formal, por una tercera parte autorizada, de la competencia técnica de una entidad (organismo de certificación, entidad de inspección, laboratorio de ensayo o calibración) para la realización de una actividad determinada y perfectamente definida” 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Certificación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acción por la que una tercera parte testifica que una empresa ha obtenido la adecuada confianza en la conformidad de un producto, proceso o servicio, debidamente identificado (trazado) con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una norma u otro documento especificado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C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3406B00-DE05-44E3-8A53-3FD14DE9C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687" y="996630"/>
            <a:ext cx="1511113" cy="90666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07CFF0C-8011-4E5C-8A95-0B9B198426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0" t="14938" r="13084" b="17176"/>
          <a:stretch/>
        </p:blipFill>
        <p:spPr>
          <a:xfrm>
            <a:off x="2528048" y="2522332"/>
            <a:ext cx="1586752" cy="79337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223E01F-6C2E-46E0-BA44-486162AB4F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595" y="4101581"/>
            <a:ext cx="835958" cy="83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1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5002306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Beneficios de ISO 9001:2015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E8ED3F4-9555-4FD4-996F-EA56A5750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619" y="996630"/>
            <a:ext cx="7801946" cy="48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630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94847" y="2946945"/>
            <a:ext cx="5002306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Revisión de ISO 9001:2015…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417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3F10251F-657A-4AEE-8BC3-932064F8A62E}"/>
              </a:ext>
            </a:extLst>
          </p:cNvPr>
          <p:cNvSpPr txBox="1"/>
          <p:nvPr/>
        </p:nvSpPr>
        <p:spPr>
          <a:xfrm>
            <a:off x="1035424" y="2379134"/>
            <a:ext cx="10206317" cy="17575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361315" algn="ctr">
              <a:lnSpc>
                <a:spcPct val="150000"/>
              </a:lnSpc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  <a:defRPr/>
            </a:pPr>
            <a:r>
              <a:rPr lang="es-MX" sz="4000" b="1" spc="-5" dirty="0">
                <a:solidFill>
                  <a:prstClr val="black"/>
                </a:solidFill>
                <a:latin typeface="Arial"/>
                <a:cs typeface="Arial"/>
              </a:rPr>
              <a:t>ISO 14001:2015</a:t>
            </a:r>
          </a:p>
          <a:p>
            <a:pPr marL="12065" marR="361315" algn="ctr">
              <a:lnSpc>
                <a:spcPct val="150000"/>
              </a:lnSpc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  <a:defRPr/>
            </a:pPr>
            <a:r>
              <a:rPr lang="es-MX" sz="4000" b="1" spc="-5" dirty="0">
                <a:solidFill>
                  <a:prstClr val="black"/>
                </a:solidFill>
                <a:latin typeface="Arial"/>
                <a:cs typeface="Arial"/>
              </a:rPr>
              <a:t>SISTEMA DE GESTIÓN AMBIENTAL</a:t>
            </a:r>
          </a:p>
        </p:txBody>
      </p:sp>
    </p:spTree>
    <p:extLst>
      <p:ext uri="{BB962C8B-B14F-4D97-AF65-F5344CB8AC3E}">
        <p14:creationId xmlns:p14="http://schemas.microsoft.com/office/powerpoint/2010/main" val="77579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3213847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Generalidades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FC07C19-3FEC-4B4E-812A-A3A5C84457E3}"/>
              </a:ext>
            </a:extLst>
          </p:cNvPr>
          <p:cNvSpPr txBox="1"/>
          <p:nvPr/>
        </p:nvSpPr>
        <p:spPr>
          <a:xfrm>
            <a:off x="564776" y="1301083"/>
            <a:ext cx="1000536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La ISO 14001 –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Sistemas de Gestión Ambiental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(SGA) es una norma internacional que permite a las empresas demostrar el compromiso asumido con la protección del medio ambiente a través de la gestión de los riesgos medioambientales asociados a la actividad desarrollada. 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Al asumir la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responsabilidad ambiental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, además de la reducción del impacto ambiental procedente de su actividad, se proyecta y se refuerza la imagen comercialmente sostenible de la empresa.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Los resultados previstos de un sistema de gestión ambiental incluyen:</a:t>
            </a: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– la mejora del desempeño ambiental;</a:t>
            </a: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– el cumplimiento de los requisitos legales y otros requisitos;</a:t>
            </a: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– el logro de los objetivos ambientales.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195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3213847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Generalidades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1D4407F-1AD7-4E0B-92CF-6C108FEF5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447" y="1090272"/>
            <a:ext cx="7342094" cy="500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815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3213847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Generalidades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FC07C19-3FEC-4B4E-812A-A3A5C84457E3}"/>
              </a:ext>
            </a:extLst>
          </p:cNvPr>
          <p:cNvSpPr txBox="1"/>
          <p:nvPr/>
        </p:nvSpPr>
        <p:spPr>
          <a:xfrm>
            <a:off x="564776" y="1301083"/>
            <a:ext cx="1000536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Esta Norma Internacional es aplicable a cualquier organización, independientemente de su tamaño, tipo y naturaleza, y se aplica a los aspectos ambientales de sus actividades, productos y servicios que la organización determine que puede controlar o influir en ellos, considerando una perspectiva de ciclo de vida. Esta Norma Internacional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NO establece criterios de desempeño ambiental específicos.</a:t>
            </a:r>
          </a:p>
          <a:p>
            <a:pPr algn="just"/>
            <a:endParaRPr lang="es-MX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En esta Norma Internacional, se utilizan las siguientes formas verbales: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— “debe” indica un requisito;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— “debería” indica una recomendación;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— “puede” indica un permiso, una posibilidad o una capacidad </a:t>
            </a:r>
            <a:br>
              <a:rPr lang="es-MX" dirty="0"/>
            </a:br>
            <a:endParaRPr lang="es-EC" dirty="0"/>
          </a:p>
          <a:p>
            <a:pPr algn="just"/>
            <a:endParaRPr lang="es-MX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23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5002306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Conceptos fundamentales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8220023-5BDC-43FE-985F-F4639483B9BD}"/>
              </a:ext>
            </a:extLst>
          </p:cNvPr>
          <p:cNvSpPr/>
          <p:nvPr/>
        </p:nvSpPr>
        <p:spPr>
          <a:xfrm>
            <a:off x="524435" y="1166842"/>
            <a:ext cx="1030044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Medio ambiente: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Entorno en el cual una organización opera, incluidos el aire, el agua, el suelo, los recursos naturales, la flora, la fauna, los seres humanos y sus interrelaciones.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Aspecto ambiental:</a:t>
            </a:r>
          </a:p>
          <a:p>
            <a:endParaRPr lang="es-MX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Elemento de las actividades, productos o servicios de una organización que interactúa o puede interactuar con el medio ambiente 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Condición ambiental: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Estado o característica del medio ambiente, determinado en un punto específico en el tiempo.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C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5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5002306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Conceptos fundamentales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8220023-5BDC-43FE-985F-F4639483B9BD}"/>
              </a:ext>
            </a:extLst>
          </p:cNvPr>
          <p:cNvSpPr/>
          <p:nvPr/>
        </p:nvSpPr>
        <p:spPr>
          <a:xfrm>
            <a:off x="524435" y="1166842"/>
            <a:ext cx="1030044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Impacto ambiental:</a:t>
            </a:r>
          </a:p>
          <a:p>
            <a:endParaRPr lang="es-MX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Cambio en el medio ambiente, ya sea adverso o beneficioso, como resultado total o parcial de los aspectos ambientales de una organización </a:t>
            </a:r>
          </a:p>
          <a:p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Objetivo ambiental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Objetivo establecido por la organización coherente con su política ambiental 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Prevención de la contaminación:</a:t>
            </a:r>
          </a:p>
          <a:p>
            <a:endParaRPr lang="es-MX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Utilización de procesos, prácticas, técnicas, materiales, productos, servicios o energía para evitar, reducir o controlar (en forma separada o en combinación) la generación, emisión o descarga de cualquier tipo de contaminante o residuo, con el fin de reducir impactos ambientales adversos.</a:t>
            </a:r>
            <a:endParaRPr lang="es-EC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55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8" y="514575"/>
            <a:ext cx="5876365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Beneficios de ISO 14001:2015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6F867D5-86E3-4111-92AC-2A8699F9C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697" y="1116035"/>
            <a:ext cx="5550606" cy="484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943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94847" y="2946945"/>
            <a:ext cx="5455024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Revisión de ISO 14001:2015…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800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3F10251F-657A-4AEE-8BC3-932064F8A62E}"/>
              </a:ext>
            </a:extLst>
          </p:cNvPr>
          <p:cNvSpPr txBox="1"/>
          <p:nvPr/>
        </p:nvSpPr>
        <p:spPr>
          <a:xfrm>
            <a:off x="1035424" y="2379134"/>
            <a:ext cx="10206317" cy="268092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361315" algn="ctr">
              <a:lnSpc>
                <a:spcPct val="150000"/>
              </a:lnSpc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  <a:defRPr/>
            </a:pPr>
            <a:r>
              <a:rPr lang="es-MX" sz="4000" b="1" spc="-5" dirty="0">
                <a:solidFill>
                  <a:prstClr val="black"/>
                </a:solidFill>
                <a:latin typeface="Arial"/>
                <a:cs typeface="Arial"/>
              </a:rPr>
              <a:t>ISO 45001:2018</a:t>
            </a:r>
          </a:p>
          <a:p>
            <a:pPr marL="12065" marR="361315" algn="ctr">
              <a:lnSpc>
                <a:spcPct val="150000"/>
              </a:lnSpc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  <a:defRPr/>
            </a:pPr>
            <a:r>
              <a:rPr lang="es-MX" sz="4000" b="1" spc="-5" dirty="0">
                <a:solidFill>
                  <a:prstClr val="black"/>
                </a:solidFill>
                <a:latin typeface="Arial"/>
                <a:cs typeface="Arial"/>
              </a:rPr>
              <a:t>SISTEMA DE GESTIÓN DE SEGURIDAD Y SALUD EN EL TRABAJO</a:t>
            </a:r>
          </a:p>
        </p:txBody>
      </p:sp>
    </p:spTree>
    <p:extLst>
      <p:ext uri="{BB962C8B-B14F-4D97-AF65-F5344CB8AC3E}">
        <p14:creationId xmlns:p14="http://schemas.microsoft.com/office/powerpoint/2010/main" val="3637395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3213847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Generalidades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FC07C19-3FEC-4B4E-812A-A3A5C84457E3}"/>
              </a:ext>
            </a:extLst>
          </p:cNvPr>
          <p:cNvSpPr txBox="1"/>
          <p:nvPr/>
        </p:nvSpPr>
        <p:spPr>
          <a:xfrm>
            <a:off x="564776" y="1489341"/>
            <a:ext cx="1000536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La Norma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ISO 45001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es la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primera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norma internacional que determina los requisitos básicos para implementar un Sistema de Gestión de Seguridad y Salud en el Trabajo.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Esta se ha desarrollado con objeto de ayudar a las organizaciones a proporcionar un lugar de trabajo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seguro y saludable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para los trabajadores, así como al resto de personas (proveedores, contratistas, vecinos, etc.) y, de este modo, contribuir en la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prevención de lesiones y problemas de salud relacionados con el trabajo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, además de la mejora de manera continua del desempeño de la seguridad y salud.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12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3213847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Generalidades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D7DD42D-2F8C-4CFC-9C15-9CE93DA90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929" y="996630"/>
            <a:ext cx="6669887" cy="51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386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3213847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Generalidades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FC07C19-3FEC-4B4E-812A-A3A5C84457E3}"/>
              </a:ext>
            </a:extLst>
          </p:cNvPr>
          <p:cNvSpPr txBox="1"/>
          <p:nvPr/>
        </p:nvSpPr>
        <p:spPr>
          <a:xfrm>
            <a:off x="564776" y="1489341"/>
            <a:ext cx="1000536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La nueva ISO 45001 se basa en la norma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OHSAS 18001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, la cual es reconocida mundialmente para establecer el primer Sistema de Gestión de Seguridad y Salud en el Trabajo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En esta Norma Internacional, se utilizan las siguientes formas verbales: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— “debe” indica un requisito;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— “debería” indica una recomendación;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— “puede” indica un permiso, una posibilidad o una capacidad</a:t>
            </a:r>
          </a:p>
        </p:txBody>
      </p:sp>
    </p:spTree>
    <p:extLst>
      <p:ext uri="{BB962C8B-B14F-4D97-AF65-F5344CB8AC3E}">
        <p14:creationId xmlns:p14="http://schemas.microsoft.com/office/powerpoint/2010/main" val="12055249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3213847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Generalidades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71D3663-EB68-4C23-9428-D114B36F2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76" y="1352565"/>
            <a:ext cx="9891087" cy="426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00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5679141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Conceptos fundamentales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FC07C19-3FEC-4B4E-812A-A3A5C84457E3}"/>
              </a:ext>
            </a:extLst>
          </p:cNvPr>
          <p:cNvSpPr txBox="1"/>
          <p:nvPr/>
        </p:nvSpPr>
        <p:spPr>
          <a:xfrm>
            <a:off x="564776" y="1489341"/>
            <a:ext cx="100053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Trabajador: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persona que realiza trabajo o actividades relacionadas con el trabajo que están bajo el control de la organización.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Participación: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acción y efecto de involucrar en la toma de decisiones.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Consulta: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búsqueda de opiniones antes de tomar una decisión.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Lugar de trabajo: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lugar bajo el control de la organización donde una persona necesita estar o ir por razones de trabajo.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Contratista: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organización externa que proporciona servicios a la organización de acuerdo con las especificaciones, términos y condiciones acordados.</a:t>
            </a:r>
          </a:p>
        </p:txBody>
      </p:sp>
    </p:spTree>
    <p:extLst>
      <p:ext uri="{BB962C8B-B14F-4D97-AF65-F5344CB8AC3E}">
        <p14:creationId xmlns:p14="http://schemas.microsoft.com/office/powerpoint/2010/main" val="3858852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9" y="514575"/>
            <a:ext cx="5679141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Conceptos fundamentales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FC07C19-3FEC-4B4E-812A-A3A5C84457E3}"/>
              </a:ext>
            </a:extLst>
          </p:cNvPr>
          <p:cNvSpPr txBox="1"/>
          <p:nvPr/>
        </p:nvSpPr>
        <p:spPr>
          <a:xfrm>
            <a:off x="564776" y="1489341"/>
            <a:ext cx="100053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Lesión y deterioro de la salud: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efecto adverso en la condición física, mental o cognitiva de una persona.</a:t>
            </a:r>
          </a:p>
          <a:p>
            <a:pPr algn="just"/>
            <a:endParaRPr lang="es-MX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Peligro: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fuente con un potencial para causar lesiones y deterioro de la salud.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Riesgo: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efecto de la incertidumbre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MX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Riesgo para la seguridad y salud en el trabajo: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combinación de la probabilidad de que ocurran eventos o exposiciones peligrosos relacionados con el trabajo y la severidad de la lesión y deterioro de la salud que pueden causar los eventos o exposiciones.</a:t>
            </a:r>
          </a:p>
        </p:txBody>
      </p:sp>
    </p:spTree>
    <p:extLst>
      <p:ext uri="{BB962C8B-B14F-4D97-AF65-F5344CB8AC3E}">
        <p14:creationId xmlns:p14="http://schemas.microsoft.com/office/powerpoint/2010/main" val="23150602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858" y="514575"/>
            <a:ext cx="5876365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Beneficios de ISO 45001:2018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A0BBBF8-47CC-48DC-B54E-104C0F3AA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462" y="996630"/>
            <a:ext cx="4791075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459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2E119F-AB2E-4659-90D8-EEE3DFF4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94847" y="2946945"/>
            <a:ext cx="5455024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Revisión de ISO 45001:2018…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9095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6">
            <a:extLst>
              <a:ext uri="{FF2B5EF4-FFF2-40B4-BE49-F238E27FC236}">
                <a16:creationId xmlns:a16="http://schemas.microsoft.com/office/drawing/2014/main" id="{023F815D-952A-4545-8730-0653B17D6E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57600" y="3124200"/>
            <a:ext cx="5105400" cy="704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sz="4500" b="1" dirty="0">
                <a:solidFill>
                  <a:schemeClr val="tx1"/>
                </a:solidFill>
              </a:rPr>
              <a:t>¿PREGUNTAS?….</a:t>
            </a:r>
            <a:endParaRPr sz="4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469482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1881</Words>
  <Application>Microsoft Office PowerPoint</Application>
  <PresentationFormat>Panorámica</PresentationFormat>
  <Paragraphs>168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7" baseType="lpstr">
      <vt:lpstr>Arial</vt:lpstr>
      <vt:lpstr>Calibri</vt:lpstr>
      <vt:lpstr>1_Tema de Office</vt:lpstr>
      <vt:lpstr>Presentación de PowerPoint</vt:lpstr>
      <vt:lpstr>Presentación de PowerPoint</vt:lpstr>
      <vt:lpstr>Definiciones generales</vt:lpstr>
      <vt:lpstr>Definiciones generales</vt:lpstr>
      <vt:lpstr>Definiciones generales</vt:lpstr>
      <vt:lpstr>Estructura de las normas</vt:lpstr>
      <vt:lpstr>Presentación de PowerPoint</vt:lpstr>
      <vt:lpstr>Generalidades</vt:lpstr>
      <vt:lpstr>Generalidades</vt:lpstr>
      <vt:lpstr>Generalidades</vt:lpstr>
      <vt:lpstr>Generalidades</vt:lpstr>
      <vt:lpstr>Conceptos fundamentales</vt:lpstr>
      <vt:lpstr>Conceptos fundamentales</vt:lpstr>
      <vt:lpstr>Conceptos fundamentales</vt:lpstr>
      <vt:lpstr>Beneficios de ISO 9001:2015</vt:lpstr>
      <vt:lpstr>Revisión de ISO 9001:2015…</vt:lpstr>
      <vt:lpstr>Presentación de PowerPoint</vt:lpstr>
      <vt:lpstr>Generalidades</vt:lpstr>
      <vt:lpstr>Generalidades</vt:lpstr>
      <vt:lpstr>Generalidades</vt:lpstr>
      <vt:lpstr>Conceptos fundamentales</vt:lpstr>
      <vt:lpstr>Conceptos fundamentales</vt:lpstr>
      <vt:lpstr>Beneficios de ISO 14001:2015</vt:lpstr>
      <vt:lpstr>Revisión de ISO 14001:2015…</vt:lpstr>
      <vt:lpstr>Presentación de PowerPoint</vt:lpstr>
      <vt:lpstr>Generalidades</vt:lpstr>
      <vt:lpstr>Generalidades</vt:lpstr>
      <vt:lpstr>Generalidades</vt:lpstr>
      <vt:lpstr>Generalidades</vt:lpstr>
      <vt:lpstr>Conceptos fundamentales</vt:lpstr>
      <vt:lpstr>Conceptos fundamentales</vt:lpstr>
      <vt:lpstr>Beneficios de ISO 45001:2018</vt:lpstr>
      <vt:lpstr>Revisión de ISO 45001:2018…</vt:lpstr>
      <vt:lpstr>¿PREGUNTAS?….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Véliz Narváez</dc:creator>
  <cp:lastModifiedBy>Luis Clavijo Ayala</cp:lastModifiedBy>
  <cp:revision>16</cp:revision>
  <dcterms:created xsi:type="dcterms:W3CDTF">2022-12-07T18:23:16Z</dcterms:created>
  <dcterms:modified xsi:type="dcterms:W3CDTF">2023-02-23T01:59:46Z</dcterms:modified>
</cp:coreProperties>
</file>